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19B2309-FAC2-4B1B-8D4E-77F6A82041F2}"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706AD1-6644-40B0-8C03-786944CBE461}"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F19B2309-FAC2-4B1B-8D4E-77F6A82041F2}"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706AD1-6644-40B0-8C03-786944CBE461}"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F19B2309-FAC2-4B1B-8D4E-77F6A82041F2}"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706AD1-6644-40B0-8C03-786944CBE461}" type="slidenum">
              <a:rPr lang="en-IN" smtClean="0"/>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F19B2309-FAC2-4B1B-8D4E-77F6A82041F2}"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706AD1-6644-40B0-8C03-786944CBE461}"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F19B2309-FAC2-4B1B-8D4E-77F6A82041F2}"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706AD1-6644-40B0-8C03-786944CBE461}"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19B2309-FAC2-4B1B-8D4E-77F6A82041F2}"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706AD1-6644-40B0-8C03-786944CBE461}"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F19B2309-FAC2-4B1B-8D4E-77F6A82041F2}"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B706AD1-6644-40B0-8C03-786944CBE461}"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F19B2309-FAC2-4B1B-8D4E-77F6A82041F2}"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B706AD1-6644-40B0-8C03-786944CBE461}"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19B2309-FAC2-4B1B-8D4E-77F6A82041F2}"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B706AD1-6644-40B0-8C03-786944CBE461}"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9B2309-FAC2-4B1B-8D4E-77F6A82041F2}"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B706AD1-6644-40B0-8C03-786944CBE461}"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19B2309-FAC2-4B1B-8D4E-77F6A82041F2}"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B706AD1-6644-40B0-8C03-786944CBE461}"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19B2309-FAC2-4B1B-8D4E-77F6A82041F2}"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B706AD1-6644-40B0-8C03-786944CBE461}"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9B2309-FAC2-4B1B-8D4E-77F6A82041F2}"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706AD1-6644-40B0-8C03-786944CBE461}"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5">
              <a:lumMod val="20000"/>
              <a:lumOff val="80000"/>
            </a:schemeClr>
          </a:solidFill>
        </p:spPr>
        <p:txBody>
          <a:bodyPr>
            <a:normAutofit/>
          </a:bodyPr>
          <a:lstStyle/>
          <a:p>
            <a:r>
              <a:rPr lang="en-US" sz="3000" b="1" dirty="0" smtClean="0">
                <a:solidFill>
                  <a:srgbClr val="FF0000"/>
                </a:solidFill>
              </a:rPr>
              <a:t>Introduction to Cost accounting</a:t>
            </a:r>
            <a:br>
              <a:rPr lang="en-US" sz="3000" b="1" dirty="0" smtClean="0">
                <a:solidFill>
                  <a:srgbClr val="FF0000"/>
                </a:solidFill>
              </a:rPr>
            </a:br>
            <a:r>
              <a:rPr lang="en-US" sz="3000" b="1" dirty="0" smtClean="0">
                <a:solidFill>
                  <a:srgbClr val="FF0000"/>
                </a:solidFill>
                <a:sym typeface="+mn-ea"/>
              </a:rPr>
              <a:t>Module 1</a:t>
            </a:r>
            <a:endParaRPr lang="en-US" sz="3000" b="1" dirty="0" smtClean="0">
              <a:solidFill>
                <a:srgbClr val="FF0000"/>
              </a:solidFill>
              <a:sym typeface="+mn-ea"/>
            </a:endParaRPr>
          </a:p>
        </p:txBody>
      </p:sp>
      <p:sp>
        <p:nvSpPr>
          <p:cNvPr id="3" name="Subtitle 2"/>
          <p:cNvSpPr>
            <a:spLocks noGrp="1"/>
          </p:cNvSpPr>
          <p:nvPr>
            <p:ph type="subTitle" idx="1"/>
          </p:nvPr>
        </p:nvSpPr>
        <p:spPr>
          <a:xfrm>
            <a:off x="1371600" y="3886200"/>
            <a:ext cx="6400800" cy="2491740"/>
          </a:xfrm>
        </p:spPr>
        <p:txBody>
          <a:bodyPr>
            <a:normAutofit lnSpcReduction="20000"/>
          </a:bodyPr>
          <a:lstStyle/>
          <a:p>
            <a:r>
              <a:rPr lang="en-US" altLang="en-IN" sz="2200" b="1" dirty="0">
                <a:solidFill>
                  <a:schemeClr val="tx1"/>
                </a:solidFill>
              </a:rPr>
              <a:t>Prepared by</a:t>
            </a:r>
            <a:r>
              <a:rPr lang="en-US" altLang="en-IN" b="1" dirty="0">
                <a:solidFill>
                  <a:schemeClr val="tx1"/>
                </a:solidFill>
              </a:rPr>
              <a:t> </a:t>
            </a:r>
            <a:endParaRPr lang="en-US" altLang="en-IN" b="1" dirty="0">
              <a:solidFill>
                <a:schemeClr val="tx1"/>
              </a:solidFill>
            </a:endParaRPr>
          </a:p>
          <a:p>
            <a:endParaRPr lang="en-US" altLang="en-IN" b="1" dirty="0">
              <a:solidFill>
                <a:schemeClr val="tx1"/>
              </a:solidFill>
            </a:endParaRPr>
          </a:p>
          <a:p>
            <a:r>
              <a:rPr lang="en-US" altLang="en-IN" sz="2000" b="1" dirty="0">
                <a:solidFill>
                  <a:schemeClr val="tx1"/>
                </a:solidFill>
              </a:rPr>
              <a:t>Dr.Muhammed Rafi.P</a:t>
            </a:r>
            <a:endParaRPr lang="en-US" altLang="en-IN" sz="2000" b="1" dirty="0">
              <a:solidFill>
                <a:schemeClr val="tx1"/>
              </a:solidFill>
            </a:endParaRPr>
          </a:p>
          <a:p>
            <a:r>
              <a:rPr lang="en-US" altLang="en-IN" sz="2000" b="1" dirty="0">
                <a:solidFill>
                  <a:schemeClr val="tx1"/>
                </a:solidFill>
              </a:rPr>
              <a:t>Assistant Professor</a:t>
            </a:r>
            <a:endParaRPr lang="en-US" altLang="en-IN" sz="2000" b="1" dirty="0">
              <a:solidFill>
                <a:schemeClr val="tx1"/>
              </a:solidFill>
            </a:endParaRPr>
          </a:p>
          <a:p>
            <a:r>
              <a:rPr lang="en-US" altLang="en-IN" sz="2000" b="1" dirty="0">
                <a:solidFill>
                  <a:schemeClr val="tx1"/>
                </a:solidFill>
              </a:rPr>
              <a:t>PG Department of Commerce &amp; Management studies</a:t>
            </a:r>
            <a:endParaRPr lang="en-US" altLang="en-IN" sz="2000"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a:bodyPr>
          <a:lstStyle/>
          <a:p>
            <a:r>
              <a:rPr lang="en-US" sz="3000" b="1" dirty="0" smtClean="0">
                <a:solidFill>
                  <a:srgbClr val="C00000"/>
                </a:solidFill>
              </a:rPr>
              <a:t>COST ACCOUNTING</a:t>
            </a:r>
            <a:endParaRPr lang="en-IN" sz="3000" b="1" dirty="0">
              <a:solidFill>
                <a:srgbClr val="C00000"/>
              </a:solidFill>
            </a:endParaRPr>
          </a:p>
        </p:txBody>
      </p:sp>
      <p:sp>
        <p:nvSpPr>
          <p:cNvPr id="3" name="Content Placeholder 2"/>
          <p:cNvSpPr>
            <a:spLocks noGrp="1"/>
          </p:cNvSpPr>
          <p:nvPr>
            <p:ph idx="1"/>
          </p:nvPr>
        </p:nvSpPr>
        <p:spPr>
          <a:xfrm>
            <a:off x="457200" y="1268760"/>
            <a:ext cx="8229600" cy="4857403"/>
          </a:xfrm>
          <a:solidFill>
            <a:schemeClr val="accent6">
              <a:lumMod val="20000"/>
              <a:lumOff val="80000"/>
            </a:schemeClr>
          </a:solidFill>
        </p:spPr>
        <p:txBody>
          <a:bodyPr>
            <a:noAutofit/>
          </a:bodyPr>
          <a:lstStyle/>
          <a:p>
            <a:pPr algn="just">
              <a:lnSpc>
                <a:spcPct val="120000"/>
              </a:lnSpc>
              <a:buFont typeface="Wingdings" panose="05000000000000000000" pitchFamily="2" charset="2"/>
              <a:buChar char="Ø"/>
            </a:pPr>
            <a:r>
              <a:rPr lang="en-IN" sz="2100" b="0" i="0" u="none" strike="noStrike" baseline="0" dirty="0" smtClean="0">
                <a:latin typeface="Times New Roman" panose="02020603050405020304" pitchFamily="18" charset="0"/>
                <a:cs typeface="Times New Roman" panose="02020603050405020304" pitchFamily="18" charset="0"/>
              </a:rPr>
              <a:t>Cost accounting may be regarded as ``a specialised branch of accounting which involves classification, accumulation, assignment and control of costs.</a:t>
            </a:r>
            <a:endParaRPr lang="en-IN" sz="2100" b="0" i="0" u="none" strike="noStrike" baseline="0" dirty="0" smtClean="0">
              <a:latin typeface="Times New Roman" panose="02020603050405020304" pitchFamily="18" charset="0"/>
              <a:cs typeface="Times New Roman" panose="02020603050405020304" pitchFamily="18" charset="0"/>
            </a:endParaRPr>
          </a:p>
          <a:p>
            <a:pPr algn="just">
              <a:lnSpc>
                <a:spcPct val="120000"/>
              </a:lnSpc>
              <a:buFont typeface="Wingdings" panose="05000000000000000000" pitchFamily="2" charset="2"/>
              <a:buChar char="Ø"/>
            </a:pPr>
            <a:r>
              <a:rPr lang="en-US" sz="2100" dirty="0">
                <a:latin typeface="Times New Roman" panose="02020603050405020304" pitchFamily="18" charset="0"/>
                <a:cs typeface="Times New Roman" panose="02020603050405020304" pitchFamily="18" charset="0"/>
              </a:rPr>
              <a:t> </a:t>
            </a:r>
            <a:r>
              <a:rPr lang="en-IN" sz="2100" b="0" i="0" u="none" strike="noStrike" baseline="0" dirty="0" smtClean="0">
                <a:latin typeface="Times New Roman" panose="02020603050405020304" pitchFamily="18" charset="0"/>
                <a:cs typeface="Times New Roman" panose="02020603050405020304" pitchFamily="18" charset="0"/>
              </a:rPr>
              <a:t>The Costing terminology of </a:t>
            </a:r>
            <a:r>
              <a:rPr lang="en-IN" sz="2100" b="1" i="0" u="none" strike="noStrike" baseline="0" dirty="0" smtClean="0">
                <a:latin typeface="Times New Roman" panose="02020603050405020304" pitchFamily="18" charset="0"/>
                <a:cs typeface="Times New Roman" panose="02020603050405020304" pitchFamily="18" charset="0"/>
              </a:rPr>
              <a:t>C.I.M.A. </a:t>
            </a:r>
            <a:r>
              <a:rPr lang="en-IN" sz="2100" b="0" i="0" u="none" strike="noStrike" baseline="0" dirty="0" smtClean="0">
                <a:latin typeface="Times New Roman" panose="02020603050405020304" pitchFamily="18" charset="0"/>
                <a:cs typeface="Times New Roman" panose="02020603050405020304" pitchFamily="18" charset="0"/>
              </a:rPr>
              <a:t>London defines cost accounting as</a:t>
            </a:r>
            <a:r>
              <a:rPr lang="en-IN" sz="2100" b="0" i="0" u="none" strike="noStrike" dirty="0" smtClean="0">
                <a:latin typeface="Times New Roman" panose="02020603050405020304" pitchFamily="18" charset="0"/>
                <a:cs typeface="Times New Roman" panose="02020603050405020304" pitchFamily="18" charset="0"/>
              </a:rPr>
              <a:t> </a:t>
            </a:r>
            <a:r>
              <a:rPr lang="en-IN" sz="2100" b="0" i="0" u="none" strike="noStrike" baseline="0" dirty="0" smtClean="0">
                <a:latin typeface="Times New Roman" panose="02020603050405020304" pitchFamily="18" charset="0"/>
                <a:cs typeface="Times New Roman" panose="02020603050405020304" pitchFamily="18" charset="0"/>
              </a:rPr>
              <a:t>``The establishment of budgets, standard costs and actual costs of operations, processes, activities or</a:t>
            </a:r>
            <a:r>
              <a:rPr lang="en-IN" sz="2100" b="0" i="0" u="none" strike="noStrike" dirty="0" smtClean="0">
                <a:latin typeface="Times New Roman" panose="02020603050405020304" pitchFamily="18" charset="0"/>
                <a:cs typeface="Times New Roman" panose="02020603050405020304" pitchFamily="18" charset="0"/>
              </a:rPr>
              <a:t> </a:t>
            </a:r>
            <a:r>
              <a:rPr lang="en-IN" sz="2100" b="0" i="0" u="none" strike="noStrike" baseline="0" dirty="0" smtClean="0">
                <a:latin typeface="Times New Roman" panose="02020603050405020304" pitchFamily="18" charset="0"/>
                <a:cs typeface="Times New Roman" panose="02020603050405020304" pitchFamily="18" charset="0"/>
              </a:rPr>
              <a:t>products, and the analysis of variances, profitability or the social use of funds”.</a:t>
            </a:r>
            <a:endParaRPr lang="en-IN" sz="2100" b="0" i="0" u="none" strike="noStrike" baseline="0" dirty="0" smtClean="0">
              <a:latin typeface="Times New Roman" panose="02020603050405020304" pitchFamily="18" charset="0"/>
              <a:cs typeface="Times New Roman" panose="02020603050405020304" pitchFamily="18" charset="0"/>
            </a:endParaRPr>
          </a:p>
          <a:p>
            <a:pPr algn="just">
              <a:lnSpc>
                <a:spcPct val="120000"/>
              </a:lnSpc>
              <a:buFont typeface="Wingdings" panose="05000000000000000000" pitchFamily="2" charset="2"/>
              <a:buChar char="Ø"/>
            </a:pPr>
            <a:r>
              <a:rPr lang="en-IN" sz="2100" b="0" i="0" u="none" strike="noStrike" baseline="0" dirty="0" smtClean="0">
                <a:latin typeface="Times New Roman" panose="02020603050405020304" pitchFamily="18" charset="0"/>
                <a:cs typeface="Times New Roman" panose="02020603050405020304" pitchFamily="18" charset="0"/>
              </a:rPr>
              <a:t>It is thus, a formal mechanism by means of which costs of products</a:t>
            </a:r>
            <a:r>
              <a:rPr lang="en-IN" sz="2100" b="0" i="0" u="none" strike="noStrike" dirty="0" smtClean="0">
                <a:latin typeface="Times New Roman" panose="02020603050405020304" pitchFamily="18" charset="0"/>
                <a:cs typeface="Times New Roman" panose="02020603050405020304" pitchFamily="18" charset="0"/>
              </a:rPr>
              <a:t> </a:t>
            </a:r>
            <a:r>
              <a:rPr lang="en-IN" sz="2100" b="0" i="0" u="none" strike="noStrike" baseline="0" dirty="0" smtClean="0">
                <a:latin typeface="Times New Roman" panose="02020603050405020304" pitchFamily="18" charset="0"/>
                <a:cs typeface="Times New Roman" panose="02020603050405020304" pitchFamily="18" charset="0"/>
              </a:rPr>
              <a:t>or services are ascertained and controlled</a:t>
            </a:r>
            <a:endParaRPr lang="en-IN" sz="21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a:bodyPr>
          <a:lstStyle/>
          <a:p>
            <a:r>
              <a:rPr lang="en-US" sz="3000" b="1" dirty="0" smtClean="0">
                <a:solidFill>
                  <a:srgbClr val="C00000"/>
                </a:solidFill>
              </a:rPr>
              <a:t>COST ACCOUNTANCY</a:t>
            </a:r>
            <a:endParaRPr lang="en-IN" sz="3000" b="1" dirty="0">
              <a:solidFill>
                <a:srgbClr val="C00000"/>
              </a:solidFill>
            </a:endParaRPr>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	Cost Accountancy has been defined as “the application of costing and cost accounting principles, methods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and techniques to the science, art and practice of cost control and the ascertainment of profitability. It</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includes the presentation of information derived there from for the purpose of managerial decision making”.</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a:bodyPr>
          <a:lstStyle/>
          <a:p>
            <a:r>
              <a:rPr lang="en-US" sz="3000" b="1" dirty="0" smtClean="0">
                <a:solidFill>
                  <a:srgbClr val="C00000"/>
                </a:solidFill>
              </a:rPr>
              <a:t>Objectives of Cost accounting</a:t>
            </a:r>
            <a:endParaRPr lang="en-IN" sz="3000" b="1" dirty="0">
              <a:solidFill>
                <a:srgbClr val="C00000"/>
              </a:solidFill>
            </a:endParaRPr>
          </a:p>
        </p:txBody>
      </p:sp>
      <p:sp>
        <p:nvSpPr>
          <p:cNvPr id="3" name="Content Placeholder 2"/>
          <p:cNvSpPr>
            <a:spLocks noGrp="1"/>
          </p:cNvSpPr>
          <p:nvPr>
            <p:ph idx="1"/>
          </p:nvPr>
        </p:nvSpPr>
        <p:spPr>
          <a:xfrm>
            <a:off x="457200" y="1340768"/>
            <a:ext cx="8229600" cy="4785395"/>
          </a:xfrm>
          <a:solidFill>
            <a:schemeClr val="accent6">
              <a:lumMod val="20000"/>
              <a:lumOff val="80000"/>
            </a:schemeClr>
          </a:solidFill>
        </p:spPr>
        <p:txBody>
          <a:bodyPr>
            <a:noAutofit/>
          </a:bodyPr>
          <a:lstStyle/>
          <a:p>
            <a:pPr marL="457200" indent="-457200">
              <a:buFont typeface="+mj-lt"/>
              <a:buAutoNum type="arabicPeriod"/>
            </a:pPr>
            <a:r>
              <a:rPr lang="en-IN" sz="2000" b="0" i="0" u="none" strike="noStrike" baseline="0" dirty="0" smtClean="0">
                <a:latin typeface="Times New Roman" panose="02020603050405020304" pitchFamily="18" charset="0"/>
                <a:cs typeface="Times New Roman" panose="02020603050405020304" pitchFamily="18" charset="0"/>
              </a:rPr>
              <a:t>To analyse and classify all expenditures with reference to the cost of products and operations.</a:t>
            </a:r>
            <a:endParaRPr lang="en-IN" sz="2000" b="0" i="0" u="none" strike="noStrike" baseline="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000" dirty="0">
                <a:latin typeface="Times New Roman" panose="02020603050405020304" pitchFamily="18" charset="0"/>
                <a:cs typeface="Times New Roman" panose="02020603050405020304" pitchFamily="18" charset="0"/>
              </a:rPr>
              <a:t> </a:t>
            </a:r>
            <a:r>
              <a:rPr lang="en-IN" sz="2000" b="0" i="0" u="none" strike="noStrike" baseline="0" dirty="0" smtClean="0">
                <a:latin typeface="Times New Roman" panose="02020603050405020304" pitchFamily="18" charset="0"/>
                <a:cs typeface="Times New Roman" panose="02020603050405020304" pitchFamily="18" charset="0"/>
              </a:rPr>
              <a:t>To arrive at the cost of production of every unit, job, operation, process, department or service and</a:t>
            </a:r>
            <a:r>
              <a:rPr lang="en-IN" sz="2000" b="0" i="0" u="none" strike="noStrike" dirty="0" smtClean="0">
                <a:latin typeface="Times New Roman" panose="02020603050405020304" pitchFamily="18" charset="0"/>
                <a:cs typeface="Times New Roman" panose="02020603050405020304" pitchFamily="18" charset="0"/>
              </a:rPr>
              <a:t> </a:t>
            </a:r>
            <a:r>
              <a:rPr lang="en-IN" sz="2000" b="0" i="0" u="none" strike="noStrike" baseline="0" dirty="0" smtClean="0">
                <a:latin typeface="Times New Roman" panose="02020603050405020304" pitchFamily="18" charset="0"/>
                <a:cs typeface="Times New Roman" panose="02020603050405020304" pitchFamily="18" charset="0"/>
              </a:rPr>
              <a:t>to develop cost standard.</a:t>
            </a:r>
            <a:endParaRPr lang="en-IN" sz="2000" b="0" i="0" u="none" strike="noStrike" baseline="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000" dirty="0">
                <a:latin typeface="Times New Roman" panose="02020603050405020304" pitchFamily="18" charset="0"/>
                <a:cs typeface="Times New Roman" panose="02020603050405020304" pitchFamily="18" charset="0"/>
              </a:rPr>
              <a:t> </a:t>
            </a:r>
            <a:r>
              <a:rPr lang="en-IN" sz="2000" b="0" i="0" u="none" strike="noStrike" baseline="0" dirty="0" smtClean="0">
                <a:latin typeface="Times New Roman" panose="02020603050405020304" pitchFamily="18" charset="0"/>
                <a:cs typeface="Times New Roman" panose="02020603050405020304" pitchFamily="18" charset="0"/>
              </a:rPr>
              <a:t>To indicate to the management any inefficiencies and the extent of various forms of waste, whether of materials, time, expenses or in the use of machinery, equipment and tools. Analysis of the causes of unsatisfactory results may indicate remedial measures.</a:t>
            </a:r>
            <a:endParaRPr lang="en-IN" sz="2000" b="0" i="0" u="none" strike="noStrike" baseline="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000" dirty="0">
                <a:latin typeface="Times New Roman" panose="02020603050405020304" pitchFamily="18" charset="0"/>
                <a:cs typeface="Times New Roman" panose="02020603050405020304" pitchFamily="18" charset="0"/>
              </a:rPr>
              <a:t> </a:t>
            </a:r>
            <a:r>
              <a:rPr lang="en-IN" sz="2000" b="0" i="0" u="none" strike="noStrike" baseline="0" dirty="0" smtClean="0">
                <a:latin typeface="Times New Roman" panose="02020603050405020304" pitchFamily="18" charset="0"/>
                <a:cs typeface="Times New Roman" panose="02020603050405020304" pitchFamily="18" charset="0"/>
              </a:rPr>
              <a:t>To provide data for periodical profit and loss accounts and balance sheets at such intervals, e.g., weekly, monthly or quarterly, as may be desired by the management during the financial year, not only for the whole business but also by departments or individual products. Also, to explain in detail the exact reasons for profit or loss revealed in total, in the profit and loss account.</a:t>
            </a:r>
            <a:endParaRPr lang="en-IN"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Autofit/>
          </a:bodyPr>
          <a:lstStyle/>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5. To </a:t>
            </a:r>
            <a:r>
              <a:rPr lang="en-IN" sz="2200" dirty="0">
                <a:solidFill>
                  <a:prstClr val="black"/>
                </a:solidFill>
                <a:latin typeface="Times New Roman" panose="02020603050405020304" pitchFamily="18" charset="0"/>
                <a:cs typeface="Times New Roman" panose="02020603050405020304" pitchFamily="18" charset="0"/>
              </a:rPr>
              <a:t>reveal sources of economies in production having regard to methods, types of </a:t>
            </a:r>
            <a:r>
              <a:rPr lang="en-IN" sz="2200" dirty="0" smtClean="0">
                <a:solidFill>
                  <a:prstClr val="black"/>
                </a:solidFill>
                <a:latin typeface="Times New Roman" panose="02020603050405020304" pitchFamily="18" charset="0"/>
                <a:cs typeface="Times New Roman" panose="02020603050405020304" pitchFamily="18" charset="0"/>
              </a:rPr>
              <a:t>equipment, design</a:t>
            </a:r>
            <a:r>
              <a:rPr lang="en-IN" sz="2200" dirty="0">
                <a:solidFill>
                  <a:prstClr val="black"/>
                </a:solidFill>
                <a:latin typeface="Times New Roman" panose="02020603050405020304" pitchFamily="18" charset="0"/>
                <a:cs typeface="Times New Roman" panose="02020603050405020304" pitchFamily="18" charset="0"/>
              </a:rPr>
              <a:t>, output and layout. Daily, weekly, monthly or quarterly information may be necessary </a:t>
            </a:r>
            <a:r>
              <a:rPr lang="en-IN" sz="2200" dirty="0" smtClean="0">
                <a:solidFill>
                  <a:prstClr val="black"/>
                </a:solidFill>
                <a:latin typeface="Times New Roman" panose="02020603050405020304" pitchFamily="18" charset="0"/>
                <a:cs typeface="Times New Roman" panose="02020603050405020304" pitchFamily="18" charset="0"/>
              </a:rPr>
              <a:t>to ensure </a:t>
            </a:r>
            <a:r>
              <a:rPr lang="en-IN" sz="2200" dirty="0">
                <a:solidFill>
                  <a:prstClr val="black"/>
                </a:solidFill>
                <a:latin typeface="Times New Roman" panose="02020603050405020304" pitchFamily="18" charset="0"/>
                <a:cs typeface="Times New Roman" panose="02020603050405020304" pitchFamily="18" charset="0"/>
              </a:rPr>
              <a:t>prompt and constructive action</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6. </a:t>
            </a:r>
            <a:r>
              <a:rPr lang="en-IN" sz="2200" dirty="0">
                <a:solidFill>
                  <a:prstClr val="black"/>
                </a:solidFill>
                <a:latin typeface="Times New Roman" panose="02020603050405020304" pitchFamily="18" charset="0"/>
                <a:cs typeface="Times New Roman" panose="02020603050405020304" pitchFamily="18" charset="0"/>
              </a:rPr>
              <a:t>To provide actual figures of cost for comparison with estimates and to serve as a guide for </a:t>
            </a:r>
            <a:r>
              <a:rPr lang="en-IN" sz="2200" dirty="0" smtClean="0">
                <a:solidFill>
                  <a:prstClr val="black"/>
                </a:solidFill>
                <a:latin typeface="Times New Roman" panose="02020603050405020304" pitchFamily="18" charset="0"/>
                <a:cs typeface="Times New Roman" panose="02020603050405020304" pitchFamily="18" charset="0"/>
              </a:rPr>
              <a:t>future estimates </a:t>
            </a:r>
            <a:r>
              <a:rPr lang="en-IN" sz="2200" dirty="0">
                <a:solidFill>
                  <a:prstClr val="black"/>
                </a:solidFill>
                <a:latin typeface="Times New Roman" panose="02020603050405020304" pitchFamily="18" charset="0"/>
                <a:cs typeface="Times New Roman" panose="02020603050405020304" pitchFamily="18" charset="0"/>
              </a:rPr>
              <a:t>or quotations and to assist the management in their price-fixing policy</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a:buFont typeface="Wingdings" panose="05000000000000000000" pitchFamily="2" charset="2"/>
              <a:buChar char="Ø"/>
            </a:pPr>
            <a:r>
              <a:rPr lang="en-IN" sz="2200" b="0" i="0" u="none" strike="noStrike" baseline="0" dirty="0" smtClean="0">
                <a:latin typeface="Times New Roman" panose="02020603050405020304"/>
              </a:rPr>
              <a:t>Cost Accounting is a branch of accounting and has been developed due to limitations of financial</a:t>
            </a:r>
            <a:r>
              <a:rPr lang="en-IN" sz="2200" b="0" i="0" u="none" strike="noStrike" dirty="0" smtClean="0">
                <a:latin typeface="Times New Roman" panose="02020603050405020304"/>
              </a:rPr>
              <a:t> </a:t>
            </a:r>
            <a:r>
              <a:rPr lang="en-IN" sz="2200" b="0" i="0" u="none" strike="noStrike" baseline="0" dirty="0" smtClean="0">
                <a:latin typeface="Times New Roman" panose="02020603050405020304"/>
              </a:rPr>
              <a:t>accounting. </a:t>
            </a:r>
            <a:endParaRPr lang="en-IN" sz="2200" b="0" i="0" u="none" strike="noStrike" baseline="0" dirty="0" smtClean="0">
              <a:latin typeface="Times New Roman" panose="02020603050405020304"/>
            </a:endParaRPr>
          </a:p>
          <a:p>
            <a:pPr>
              <a:buFont typeface="Wingdings" panose="05000000000000000000" pitchFamily="2" charset="2"/>
              <a:buChar char="Ø"/>
            </a:pPr>
            <a:r>
              <a:rPr lang="en-IN" sz="2200" b="0" i="0" u="none" strike="noStrike" baseline="0" dirty="0" smtClean="0">
                <a:latin typeface="Times New Roman" panose="02020603050405020304"/>
              </a:rPr>
              <a:t>Financial accounting is primarily concerned with record keeping directed towards the</a:t>
            </a:r>
            <a:r>
              <a:rPr lang="en-IN" sz="2200" b="0" i="0" u="none" strike="noStrike" dirty="0" smtClean="0">
                <a:latin typeface="Times New Roman" panose="02020603050405020304"/>
              </a:rPr>
              <a:t> </a:t>
            </a:r>
            <a:r>
              <a:rPr lang="en-IN" sz="2200" b="0" i="0" u="none" strike="noStrike" baseline="0" dirty="0" smtClean="0">
                <a:latin typeface="Times New Roman" panose="02020603050405020304"/>
              </a:rPr>
              <a:t>preparation of Profit and Loss Account and Balance Sheet. </a:t>
            </a:r>
            <a:endParaRPr lang="en-IN" sz="2200" b="0" i="0" u="none" strike="noStrike" baseline="0" dirty="0" smtClean="0">
              <a:latin typeface="Times New Roman" panose="02020603050405020304"/>
            </a:endParaRPr>
          </a:p>
          <a:p>
            <a:pPr>
              <a:buFont typeface="Wingdings" panose="05000000000000000000" pitchFamily="2" charset="2"/>
              <a:buChar char="Ø"/>
            </a:pPr>
            <a:r>
              <a:rPr lang="en-IN" sz="2200" b="0" i="0" u="none" strike="noStrike" baseline="0" dirty="0" smtClean="0">
                <a:latin typeface="Times New Roman" panose="02020603050405020304"/>
              </a:rPr>
              <a:t>The financial accounting reports help the management to control in a general way the various</a:t>
            </a:r>
            <a:r>
              <a:rPr lang="en-IN" sz="2200" b="0" i="0" u="none" strike="noStrike" dirty="0" smtClean="0">
                <a:latin typeface="Times New Roman" panose="02020603050405020304"/>
              </a:rPr>
              <a:t> </a:t>
            </a:r>
            <a:r>
              <a:rPr lang="en-IN" sz="2200" b="0" i="0" u="none" strike="noStrike" baseline="0" dirty="0" smtClean="0">
                <a:latin typeface="Times New Roman" panose="02020603050405020304"/>
              </a:rPr>
              <a:t>functions of the business but it fails to give detailed reports on the efficiency of various divisions</a:t>
            </a:r>
            <a:r>
              <a:rPr lang="en-IN" sz="2200" b="0" i="0" u="none" strike="noStrike" baseline="0" dirty="0" smtClean="0">
                <a:latin typeface="Times New Roman" panose="02020603050405020304"/>
              </a:rPr>
              <a:t>.</a:t>
            </a:r>
            <a:endParaRPr lang="en-IN" sz="2200" b="0" i="0" u="none" strike="noStrike" baseline="0" dirty="0" smtClean="0">
              <a:latin typeface="Times New Roman" panose="0202060305040502030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Autofit/>
          </a:bodyPr>
          <a:lstStyle/>
          <a:p>
            <a:pPr marL="342900" lvl="0" indent="-342900">
              <a:spcBef>
                <a:spcPct val="20000"/>
              </a:spcBef>
            </a:pPr>
            <a:br>
              <a:rPr lang="en-IN" sz="2800" b="1" dirty="0" smtClean="0">
                <a:solidFill>
                  <a:srgbClr val="C00000"/>
                </a:solidFill>
                <a:latin typeface="Times New Roman" panose="02020603050405020304" pitchFamily="18" charset="0"/>
                <a:ea typeface="+mn-ea"/>
                <a:cs typeface="Times New Roman" panose="02020603050405020304" pitchFamily="18" charset="0"/>
              </a:rPr>
            </a:br>
            <a:r>
              <a:rPr lang="en-IN" sz="2800" b="1" dirty="0" smtClean="0">
                <a:solidFill>
                  <a:srgbClr val="C00000"/>
                </a:solidFill>
                <a:latin typeface="Times New Roman" panose="02020603050405020304" pitchFamily="18" charset="0"/>
                <a:ea typeface="+mn-ea"/>
                <a:cs typeface="Times New Roman" panose="02020603050405020304" pitchFamily="18" charset="0"/>
              </a:rPr>
              <a:t>Limitations </a:t>
            </a:r>
            <a:r>
              <a:rPr lang="en-IN" sz="2800" b="1" dirty="0">
                <a:solidFill>
                  <a:srgbClr val="C00000"/>
                </a:solidFill>
                <a:latin typeface="Times New Roman" panose="02020603050405020304" pitchFamily="18" charset="0"/>
                <a:ea typeface="+mn-ea"/>
                <a:cs typeface="Times New Roman" panose="02020603050405020304" pitchFamily="18" charset="0"/>
              </a:rPr>
              <a:t>of Financial Accounting</a:t>
            </a:r>
            <a:br>
              <a:rPr lang="en-IN" sz="2800" b="1" dirty="0">
                <a:solidFill>
                  <a:srgbClr val="C00000"/>
                </a:solidFill>
                <a:latin typeface="Times New Roman" panose="02020603050405020304" pitchFamily="18" charset="0"/>
                <a:ea typeface="+mn-ea"/>
                <a:cs typeface="Times New Roman" panose="02020603050405020304" pitchFamily="18" charset="0"/>
              </a:rPr>
            </a:br>
            <a:endParaRPr lang="en-IN" sz="2800" dirty="0">
              <a:solidFill>
                <a:srgbClr val="C00000"/>
              </a:solidFill>
            </a:endParaRPr>
          </a:p>
        </p:txBody>
      </p:sp>
      <p:sp>
        <p:nvSpPr>
          <p:cNvPr id="3" name="Content Placeholder 2"/>
          <p:cNvSpPr>
            <a:spLocks noGrp="1"/>
          </p:cNvSpPr>
          <p:nvPr>
            <p:ph idx="1"/>
          </p:nvPr>
        </p:nvSpPr>
        <p:spPr>
          <a:solidFill>
            <a:schemeClr val="accent6">
              <a:lumMod val="20000"/>
              <a:lumOff val="80000"/>
            </a:schemeClr>
          </a:solidFill>
        </p:spPr>
        <p:txBody>
          <a:bodyPr>
            <a:noAutofit/>
          </a:bodyPr>
          <a:lstStyle/>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1. </a:t>
            </a:r>
            <a:r>
              <a:rPr lang="en-IN" sz="2200" b="1" i="0" u="none" strike="noStrike" baseline="0" dirty="0" smtClean="0">
                <a:latin typeface="Times New Roman" panose="02020603050405020304" pitchFamily="18" charset="0"/>
                <a:cs typeface="Times New Roman" panose="02020603050405020304" pitchFamily="18" charset="0"/>
              </a:rPr>
              <a:t>No clear idea of operating efficiency</a:t>
            </a:r>
            <a:r>
              <a:rPr lang="en-IN" sz="2200" b="0" i="0" u="none" strike="noStrike" baseline="0" dirty="0" smtClean="0">
                <a:latin typeface="Times New Roman" panose="02020603050405020304" pitchFamily="18" charset="0"/>
                <a:cs typeface="Times New Roman" panose="02020603050405020304" pitchFamily="18" charset="0"/>
              </a:rPr>
              <a:t>: Sometimes profits in an organization may be less or</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more because of inflation or trade depression and not due to efficiency or inefficiency. But</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financial accounting does not give a clear reason for profit or loss.</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2. </a:t>
            </a:r>
            <a:r>
              <a:rPr lang="en-IN" sz="2200" b="1" i="0" u="none" strike="noStrike" baseline="0" dirty="0" smtClean="0">
                <a:latin typeface="Times New Roman" panose="02020603050405020304" pitchFamily="18" charset="0"/>
                <a:cs typeface="Times New Roman" panose="02020603050405020304" pitchFamily="18" charset="0"/>
              </a:rPr>
              <a:t>Weakness not spotted out by collective results</a:t>
            </a:r>
            <a:r>
              <a:rPr lang="en-IN" sz="2200" b="0" i="0" u="none" strike="noStrike" baseline="0" dirty="0" smtClean="0">
                <a:latin typeface="Times New Roman" panose="02020603050405020304" pitchFamily="18" charset="0"/>
                <a:cs typeface="Times New Roman" panose="02020603050405020304" pitchFamily="18" charset="0"/>
              </a:rPr>
              <a:t>: Financial Accounting shows the net result</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of an organization. When the profit and loss account of an organization, shows less profit or a</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loss, it does not give the reason for it or it does not show where the weakness lies.</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3. </a:t>
            </a:r>
            <a:r>
              <a:rPr lang="en-IN" sz="2200" b="1" i="0" u="none" strike="noStrike" baseline="0" dirty="0" smtClean="0">
                <a:latin typeface="Times New Roman" panose="02020603050405020304" pitchFamily="18" charset="0"/>
                <a:cs typeface="Times New Roman" panose="02020603050405020304" pitchFamily="18" charset="0"/>
              </a:rPr>
              <a:t>Does not help in fixing the price</a:t>
            </a:r>
            <a:r>
              <a:rPr lang="en-IN" sz="2200" b="0" i="0" u="none" strike="noStrike" baseline="0" dirty="0" smtClean="0">
                <a:latin typeface="Times New Roman" panose="02020603050405020304" pitchFamily="18" charset="0"/>
                <a:cs typeface="Times New Roman" panose="02020603050405020304" pitchFamily="18" charset="0"/>
              </a:rPr>
              <a:t>: In Financial Accounting, we get the total cost of</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production but it does not aid in determining prices of the products, services, production order</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and lines of products.</a:t>
            </a:r>
            <a:endParaRPr lang="en-IN" sz="2200" b="0" i="0" u="none" strike="noStrike" baseline="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Autofit/>
          </a:bodyPr>
          <a:lstStyle/>
          <a:p>
            <a:pPr marL="0" lvl="0" indent="0">
              <a:buNone/>
            </a:pPr>
            <a:r>
              <a:rPr lang="en-IN" sz="2200" dirty="0">
                <a:solidFill>
                  <a:prstClr val="black"/>
                </a:solidFill>
                <a:latin typeface="Times New Roman" panose="02020603050405020304" pitchFamily="18" charset="0"/>
                <a:cs typeface="Times New Roman" panose="02020603050405020304" pitchFamily="18" charset="0"/>
              </a:rPr>
              <a:t>4. </a:t>
            </a:r>
            <a:r>
              <a:rPr lang="en-IN" sz="2200" b="1" dirty="0">
                <a:solidFill>
                  <a:prstClr val="black"/>
                </a:solidFill>
                <a:latin typeface="Times New Roman" panose="02020603050405020304" pitchFamily="18" charset="0"/>
                <a:cs typeface="Times New Roman" panose="02020603050405020304" pitchFamily="18" charset="0"/>
              </a:rPr>
              <a:t>No classification of expenses and accounts</a:t>
            </a:r>
            <a:r>
              <a:rPr lang="en-IN" sz="2200" dirty="0">
                <a:solidFill>
                  <a:prstClr val="black"/>
                </a:solidFill>
                <a:latin typeface="Times New Roman" panose="02020603050405020304" pitchFamily="18" charset="0"/>
                <a:cs typeface="Times New Roman" panose="02020603050405020304" pitchFamily="18" charset="0"/>
              </a:rPr>
              <a:t>: In Financial Accounting, we don’t get data relating to costs incurred by departments, processes separately or per unit cost of product lines, or cost incurred in various sales territories. Further expenses are not classified as direct or indirect, controllable and uncontrollable overheads and the value added in each process is not reported.</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5. </a:t>
            </a:r>
            <a:r>
              <a:rPr lang="en-IN" sz="2200" b="1" dirty="0">
                <a:solidFill>
                  <a:prstClr val="black"/>
                </a:solidFill>
                <a:latin typeface="Times New Roman" panose="02020603050405020304" pitchFamily="18" charset="0"/>
                <a:cs typeface="Times New Roman" panose="02020603050405020304" pitchFamily="18" charset="0"/>
              </a:rPr>
              <a:t>No data for comparison and decision making</a:t>
            </a:r>
            <a:r>
              <a:rPr lang="en-IN" sz="2200" dirty="0">
                <a:solidFill>
                  <a:prstClr val="black"/>
                </a:solidFill>
                <a:latin typeface="Times New Roman" panose="02020603050405020304" pitchFamily="18" charset="0"/>
                <a:cs typeface="Times New Roman" panose="02020603050405020304" pitchFamily="18" charset="0"/>
              </a:rPr>
              <a:t>: It does not supply useful data </a:t>
            </a:r>
            <a:r>
              <a:rPr lang="en-IN" sz="2200" dirty="0" smtClean="0">
                <a:solidFill>
                  <a:prstClr val="black"/>
                </a:solidFill>
                <a:latin typeface="Times New Roman" panose="02020603050405020304" pitchFamily="18" charset="0"/>
                <a:cs typeface="Times New Roman" panose="02020603050405020304" pitchFamily="18" charset="0"/>
              </a:rPr>
              <a:t>to management </a:t>
            </a:r>
            <a:r>
              <a:rPr lang="en-IN" sz="2200" dirty="0">
                <a:solidFill>
                  <a:prstClr val="black"/>
                </a:solidFill>
                <a:latin typeface="Times New Roman" panose="02020603050405020304" pitchFamily="18" charset="0"/>
                <a:cs typeface="Times New Roman" panose="02020603050405020304" pitchFamily="18" charset="0"/>
              </a:rPr>
              <a:t>for comparison with previous period and for taking various financial </a:t>
            </a:r>
            <a:r>
              <a:rPr lang="en-IN" sz="2200" dirty="0" smtClean="0">
                <a:solidFill>
                  <a:prstClr val="black"/>
                </a:solidFill>
                <a:latin typeface="Times New Roman" panose="02020603050405020304" pitchFamily="18" charset="0"/>
                <a:cs typeface="Times New Roman" panose="02020603050405020304" pitchFamily="18" charset="0"/>
              </a:rPr>
              <a:t>decisions as </a:t>
            </a:r>
            <a:r>
              <a:rPr lang="en-IN" sz="2200" dirty="0">
                <a:solidFill>
                  <a:prstClr val="black"/>
                </a:solidFill>
                <a:latin typeface="Times New Roman" panose="02020603050405020304" pitchFamily="18" charset="0"/>
                <a:cs typeface="Times New Roman" panose="02020603050405020304" pitchFamily="18" charset="0"/>
              </a:rPr>
              <a:t>introduction of new products, replacement of labour by machines, price in normal </a:t>
            </a:r>
            <a:r>
              <a:rPr lang="en-IN" sz="2200" dirty="0" smtClean="0">
                <a:solidFill>
                  <a:prstClr val="black"/>
                </a:solidFill>
                <a:latin typeface="Times New Roman" panose="02020603050405020304" pitchFamily="18" charset="0"/>
                <a:cs typeface="Times New Roman" panose="02020603050405020304" pitchFamily="18" charset="0"/>
              </a:rPr>
              <a:t>or special </a:t>
            </a:r>
            <a:r>
              <a:rPr lang="en-IN" sz="2200" dirty="0">
                <a:solidFill>
                  <a:prstClr val="black"/>
                </a:solidFill>
                <a:latin typeface="Times New Roman" panose="02020603050405020304" pitchFamily="18" charset="0"/>
                <a:cs typeface="Times New Roman" panose="02020603050405020304" pitchFamily="18" charset="0"/>
              </a:rPr>
              <a:t>circumstances, producing a part in the factory or buying it from outside </a:t>
            </a:r>
            <a:r>
              <a:rPr lang="en-IN" sz="2200" dirty="0" smtClean="0">
                <a:solidFill>
                  <a:prstClr val="black"/>
                </a:solidFill>
                <a:latin typeface="Times New Roman" panose="02020603050405020304" pitchFamily="18" charset="0"/>
                <a:cs typeface="Times New Roman" panose="02020603050405020304" pitchFamily="18" charset="0"/>
              </a:rPr>
              <a:t>market, production </a:t>
            </a:r>
            <a:r>
              <a:rPr lang="en-IN" sz="2200" dirty="0">
                <a:solidFill>
                  <a:prstClr val="black"/>
                </a:solidFill>
                <a:latin typeface="Times New Roman" panose="02020603050405020304" pitchFamily="18" charset="0"/>
                <a:cs typeface="Times New Roman" panose="02020603050405020304" pitchFamily="18" charset="0"/>
              </a:rPr>
              <a:t>of a product to be continued or given up, priority accorded to different </a:t>
            </a:r>
            <a:r>
              <a:rPr lang="en-IN" sz="2200" dirty="0" smtClean="0">
                <a:solidFill>
                  <a:prstClr val="black"/>
                </a:solidFill>
                <a:latin typeface="Times New Roman" panose="02020603050405020304" pitchFamily="18" charset="0"/>
                <a:cs typeface="Times New Roman" panose="02020603050405020304" pitchFamily="18" charset="0"/>
              </a:rPr>
              <a:t>products, investment </a:t>
            </a:r>
            <a:r>
              <a:rPr lang="en-IN" sz="2200" dirty="0">
                <a:solidFill>
                  <a:prstClr val="black"/>
                </a:solidFill>
                <a:latin typeface="Times New Roman" panose="02020603050405020304" pitchFamily="18" charset="0"/>
                <a:cs typeface="Times New Roman" panose="02020603050405020304" pitchFamily="18" charset="0"/>
              </a:rPr>
              <a:t>to be made in new products or not etc</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Autofit/>
          </a:bodyPr>
          <a:lstStyle/>
          <a:p>
            <a:pPr marL="0" lvl="0" indent="0">
              <a:buNone/>
            </a:pPr>
            <a:r>
              <a:rPr lang="en-IN" sz="2200" dirty="0">
                <a:solidFill>
                  <a:prstClr val="black"/>
                </a:solidFill>
                <a:latin typeface="Times New Roman" panose="02020603050405020304" pitchFamily="18" charset="0"/>
                <a:cs typeface="Times New Roman" panose="02020603050405020304" pitchFamily="18" charset="0"/>
              </a:rPr>
              <a:t>6. </a:t>
            </a:r>
            <a:r>
              <a:rPr lang="en-IN" sz="2200" b="1" dirty="0">
                <a:solidFill>
                  <a:prstClr val="black"/>
                </a:solidFill>
                <a:latin typeface="Times New Roman" panose="02020603050405020304" pitchFamily="18" charset="0"/>
                <a:cs typeface="Times New Roman" panose="02020603050405020304" pitchFamily="18" charset="0"/>
              </a:rPr>
              <a:t>No control on cost</a:t>
            </a:r>
            <a:r>
              <a:rPr lang="en-IN" sz="2200" dirty="0">
                <a:solidFill>
                  <a:prstClr val="black"/>
                </a:solidFill>
                <a:latin typeface="Times New Roman" panose="02020603050405020304" pitchFamily="18" charset="0"/>
                <a:cs typeface="Times New Roman" panose="02020603050405020304" pitchFamily="18" charset="0"/>
              </a:rPr>
              <a:t>: Financial Accounting does not help to control materials, </a:t>
            </a:r>
            <a:r>
              <a:rPr lang="en-IN" sz="2200" dirty="0" smtClean="0">
                <a:solidFill>
                  <a:prstClr val="black"/>
                </a:solidFill>
                <a:latin typeface="Times New Roman" panose="02020603050405020304" pitchFamily="18" charset="0"/>
                <a:cs typeface="Times New Roman" panose="02020603050405020304" pitchFamily="18" charset="0"/>
              </a:rPr>
              <a:t>supplies, wages</a:t>
            </a:r>
            <a:r>
              <a:rPr lang="en-IN" sz="2200" dirty="0">
                <a:solidFill>
                  <a:prstClr val="black"/>
                </a:solidFill>
                <a:latin typeface="Times New Roman" panose="02020603050405020304" pitchFamily="18" charset="0"/>
                <a:cs typeface="Times New Roman" panose="02020603050405020304" pitchFamily="18" charset="0"/>
              </a:rPr>
              <a:t>, labour and overhead costs.</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7. </a:t>
            </a:r>
            <a:r>
              <a:rPr lang="en-IN" sz="2200" b="1" dirty="0">
                <a:solidFill>
                  <a:prstClr val="black"/>
                </a:solidFill>
                <a:latin typeface="Times New Roman" panose="02020603050405020304" pitchFamily="18" charset="0"/>
                <a:cs typeface="Times New Roman" panose="02020603050405020304" pitchFamily="18" charset="0"/>
              </a:rPr>
              <a:t>Does not provide standards to assess the performance</a:t>
            </a:r>
            <a:r>
              <a:rPr lang="en-IN" sz="2200" dirty="0">
                <a:solidFill>
                  <a:prstClr val="black"/>
                </a:solidFill>
                <a:latin typeface="Times New Roman" panose="02020603050405020304" pitchFamily="18" charset="0"/>
                <a:cs typeface="Times New Roman" panose="02020603050405020304" pitchFamily="18" charset="0"/>
              </a:rPr>
              <a:t>: Financial Accounting does not </a:t>
            </a:r>
            <a:r>
              <a:rPr lang="en-IN" sz="2200" dirty="0" smtClean="0">
                <a:solidFill>
                  <a:prstClr val="black"/>
                </a:solidFill>
                <a:latin typeface="Times New Roman" panose="02020603050405020304" pitchFamily="18" charset="0"/>
                <a:cs typeface="Times New Roman" panose="02020603050405020304" pitchFamily="18" charset="0"/>
              </a:rPr>
              <a:t>help in </a:t>
            </a:r>
            <a:r>
              <a:rPr lang="en-IN" sz="2200" dirty="0">
                <a:solidFill>
                  <a:prstClr val="black"/>
                </a:solidFill>
                <a:latin typeface="Times New Roman" panose="02020603050405020304" pitchFamily="18" charset="0"/>
                <a:cs typeface="Times New Roman" panose="02020603050405020304" pitchFamily="18" charset="0"/>
              </a:rPr>
              <a:t>developing standards to assess the performance of various persons </a:t>
            </a:r>
            <a:r>
              <a:rPr lang="en-IN" sz="2200" dirty="0" smtClean="0">
                <a:solidFill>
                  <a:prstClr val="black"/>
                </a:solidFill>
                <a:latin typeface="Times New Roman" panose="02020603050405020304" pitchFamily="18" charset="0"/>
                <a:cs typeface="Times New Roman" panose="02020603050405020304" pitchFamily="18" charset="0"/>
              </a:rPr>
              <a:t>or departments</a:t>
            </a:r>
            <a:r>
              <a:rPr lang="en-IN" sz="2200" dirty="0">
                <a:solidFill>
                  <a:prstClr val="black"/>
                </a:solidFill>
                <a:latin typeface="Times New Roman" panose="02020603050405020304" pitchFamily="18" charset="0"/>
                <a:cs typeface="Times New Roman" panose="02020603050405020304" pitchFamily="18" charset="0"/>
              </a:rPr>
              <a:t>. It </a:t>
            </a:r>
            <a:r>
              <a:rPr lang="en-IN" sz="2200" dirty="0" smtClean="0">
                <a:solidFill>
                  <a:prstClr val="black"/>
                </a:solidFill>
                <a:latin typeface="Times New Roman" panose="02020603050405020304" pitchFamily="18" charset="0"/>
                <a:cs typeface="Times New Roman" panose="02020603050405020304" pitchFamily="18" charset="0"/>
              </a:rPr>
              <a:t>also does </a:t>
            </a:r>
            <a:r>
              <a:rPr lang="en-IN" sz="2200" dirty="0">
                <a:solidFill>
                  <a:prstClr val="black"/>
                </a:solidFill>
                <a:latin typeface="Times New Roman" panose="02020603050405020304" pitchFamily="18" charset="0"/>
                <a:cs typeface="Times New Roman" panose="02020603050405020304" pitchFamily="18" charset="0"/>
              </a:rPr>
              <a:t>not help in checking that costs do not exceed a reasonable limit for a given quantum </a:t>
            </a:r>
            <a:r>
              <a:rPr lang="en-IN" sz="2200" dirty="0" smtClean="0">
                <a:solidFill>
                  <a:prstClr val="black"/>
                </a:solidFill>
                <a:latin typeface="Times New Roman" panose="02020603050405020304" pitchFamily="18" charset="0"/>
                <a:cs typeface="Times New Roman" panose="02020603050405020304" pitchFamily="18" charset="0"/>
              </a:rPr>
              <a:t>of work </a:t>
            </a:r>
            <a:r>
              <a:rPr lang="en-IN" sz="2200" dirty="0">
                <a:solidFill>
                  <a:prstClr val="black"/>
                </a:solidFill>
                <a:latin typeface="Times New Roman" panose="02020603050405020304" pitchFamily="18" charset="0"/>
                <a:cs typeface="Times New Roman" panose="02020603050405020304" pitchFamily="18" charset="0"/>
              </a:rPr>
              <a:t>of the requisite quality.</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8. </a:t>
            </a:r>
            <a:r>
              <a:rPr lang="en-IN" sz="2200" b="1" dirty="0">
                <a:solidFill>
                  <a:prstClr val="black"/>
                </a:solidFill>
                <a:latin typeface="Times New Roman" panose="02020603050405020304" pitchFamily="18" charset="0"/>
                <a:cs typeface="Times New Roman" panose="02020603050405020304" pitchFamily="18" charset="0"/>
              </a:rPr>
              <a:t>Provides only historical information</a:t>
            </a:r>
            <a:r>
              <a:rPr lang="en-IN" sz="2200" dirty="0">
                <a:solidFill>
                  <a:prstClr val="black"/>
                </a:solidFill>
                <a:latin typeface="Times New Roman" panose="02020603050405020304" pitchFamily="18" charset="0"/>
                <a:cs typeface="Times New Roman" panose="02020603050405020304" pitchFamily="18" charset="0"/>
              </a:rPr>
              <a:t>: Financial Accounting records only the </a:t>
            </a:r>
            <a:r>
              <a:rPr lang="en-IN" sz="2200" dirty="0" smtClean="0">
                <a:solidFill>
                  <a:prstClr val="black"/>
                </a:solidFill>
                <a:latin typeface="Times New Roman" panose="02020603050405020304" pitchFamily="18" charset="0"/>
                <a:cs typeface="Times New Roman" panose="02020603050405020304" pitchFamily="18" charset="0"/>
              </a:rPr>
              <a:t>historical costs </a:t>
            </a:r>
            <a:r>
              <a:rPr lang="en-IN" sz="2200" dirty="0">
                <a:solidFill>
                  <a:prstClr val="black"/>
                </a:solidFill>
                <a:latin typeface="Times New Roman" panose="02020603050405020304" pitchFamily="18" charset="0"/>
                <a:cs typeface="Times New Roman" panose="02020603050405020304" pitchFamily="18" charset="0"/>
              </a:rPr>
              <a:t>incurred. It does not provide day-to-day cost information to the management </a:t>
            </a:r>
            <a:r>
              <a:rPr lang="en-IN" sz="2200" dirty="0" smtClean="0">
                <a:solidFill>
                  <a:prstClr val="black"/>
                </a:solidFill>
                <a:latin typeface="Times New Roman" panose="02020603050405020304" pitchFamily="18" charset="0"/>
                <a:cs typeface="Times New Roman" panose="02020603050405020304" pitchFamily="18" charset="0"/>
              </a:rPr>
              <a:t>for making </a:t>
            </a:r>
            <a:r>
              <a:rPr lang="en-IN" sz="2200" dirty="0">
                <a:solidFill>
                  <a:prstClr val="black"/>
                </a:solidFill>
                <a:latin typeface="Times New Roman" panose="02020603050405020304" pitchFamily="18" charset="0"/>
                <a:cs typeface="Times New Roman" panose="02020603050405020304" pitchFamily="18" charset="0"/>
              </a:rPr>
              <a:t>effective plans for the future</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Autofit/>
          </a:bodyPr>
          <a:lstStyle/>
          <a:p>
            <a:pPr marL="0" lvl="0" indent="0">
              <a:buNone/>
            </a:pPr>
            <a:r>
              <a:rPr lang="en-IN" sz="2200" dirty="0">
                <a:solidFill>
                  <a:prstClr val="black"/>
                </a:solidFill>
                <a:latin typeface="Times New Roman" panose="02020603050405020304" pitchFamily="18" charset="0"/>
                <a:cs typeface="Times New Roman" panose="02020603050405020304" pitchFamily="18" charset="0"/>
              </a:rPr>
              <a:t>9. </a:t>
            </a:r>
            <a:r>
              <a:rPr lang="en-IN" sz="2200" b="1" dirty="0">
                <a:solidFill>
                  <a:prstClr val="black"/>
                </a:solidFill>
                <a:latin typeface="Times New Roman" panose="02020603050405020304" pitchFamily="18" charset="0"/>
                <a:cs typeface="Times New Roman" panose="02020603050405020304" pitchFamily="18" charset="0"/>
              </a:rPr>
              <a:t>No analysis of losses</a:t>
            </a:r>
            <a:r>
              <a:rPr lang="en-IN" sz="2200" dirty="0">
                <a:solidFill>
                  <a:prstClr val="black"/>
                </a:solidFill>
                <a:latin typeface="Times New Roman" panose="02020603050405020304" pitchFamily="18" charset="0"/>
                <a:cs typeface="Times New Roman" panose="02020603050405020304" pitchFamily="18" charset="0"/>
              </a:rPr>
              <a:t>: It does not provide complete analysis of losses due to defective material, idle time, idle plant and equipment etc</a:t>
            </a:r>
            <a:r>
              <a:rPr lang="en-IN" sz="2200" dirty="0" smtClean="0">
                <a:solidFill>
                  <a:prstClr val="black"/>
                </a:solidFill>
                <a:latin typeface="Times New Roman" panose="02020603050405020304" pitchFamily="18" charset="0"/>
                <a:cs typeface="Times New Roman" panose="02020603050405020304" pitchFamily="18" charset="0"/>
              </a:rPr>
              <a:t>. </a:t>
            </a:r>
            <a:r>
              <a:rPr lang="en-IN" sz="2200" dirty="0">
                <a:solidFill>
                  <a:prstClr val="black"/>
                </a:solidFill>
                <a:latin typeface="Times New Roman" panose="02020603050405020304" pitchFamily="18" charset="0"/>
                <a:cs typeface="Times New Roman" panose="02020603050405020304" pitchFamily="18" charset="0"/>
              </a:rPr>
              <a:t>In other words, no distinction is </a:t>
            </a:r>
            <a:r>
              <a:rPr lang="en-IN" sz="2200" dirty="0" smtClean="0">
                <a:solidFill>
                  <a:prstClr val="black"/>
                </a:solidFill>
                <a:latin typeface="Times New Roman" panose="02020603050405020304" pitchFamily="18" charset="0"/>
                <a:cs typeface="Times New Roman" panose="02020603050405020304" pitchFamily="18" charset="0"/>
              </a:rPr>
              <a:t>made between </a:t>
            </a:r>
            <a:r>
              <a:rPr lang="en-IN" sz="2200" dirty="0">
                <a:solidFill>
                  <a:prstClr val="black"/>
                </a:solidFill>
                <a:latin typeface="Times New Roman" panose="02020603050405020304" pitchFamily="18" charset="0"/>
                <a:cs typeface="Times New Roman" panose="02020603050405020304" pitchFamily="18" charset="0"/>
              </a:rPr>
              <a:t>avoidable and unavoidable wastage.</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10. </a:t>
            </a:r>
            <a:r>
              <a:rPr lang="en-IN" sz="2200" b="1" dirty="0">
                <a:solidFill>
                  <a:prstClr val="black"/>
                </a:solidFill>
                <a:latin typeface="Times New Roman" panose="02020603050405020304" pitchFamily="18" charset="0"/>
                <a:cs typeface="Times New Roman" panose="02020603050405020304" pitchFamily="18" charset="0"/>
              </a:rPr>
              <a:t>Inadequate information for reports</a:t>
            </a:r>
            <a:r>
              <a:rPr lang="en-IN" sz="2200" dirty="0">
                <a:solidFill>
                  <a:prstClr val="black"/>
                </a:solidFill>
                <a:latin typeface="Times New Roman" panose="02020603050405020304" pitchFamily="18" charset="0"/>
                <a:cs typeface="Times New Roman" panose="02020603050405020304" pitchFamily="18" charset="0"/>
              </a:rPr>
              <a:t>: It does not provide adequate information for </a:t>
            </a:r>
            <a:r>
              <a:rPr lang="en-IN" sz="2200" dirty="0" smtClean="0">
                <a:solidFill>
                  <a:prstClr val="black"/>
                </a:solidFill>
                <a:latin typeface="Times New Roman" panose="02020603050405020304" pitchFamily="18" charset="0"/>
                <a:cs typeface="Times New Roman" panose="02020603050405020304" pitchFamily="18" charset="0"/>
              </a:rPr>
              <a:t>reports to </a:t>
            </a:r>
            <a:r>
              <a:rPr lang="en-IN" sz="2200" dirty="0">
                <a:solidFill>
                  <a:prstClr val="black"/>
                </a:solidFill>
                <a:latin typeface="Times New Roman" panose="02020603050405020304" pitchFamily="18" charset="0"/>
                <a:cs typeface="Times New Roman" panose="02020603050405020304" pitchFamily="18" charset="0"/>
              </a:rPr>
              <a:t>outside agencies such as banks, government, insurance companies and trade associations</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a:bodyPr>
          <a:lstStyle/>
          <a:p>
            <a:r>
              <a:rPr lang="en-US" sz="3000" b="1" dirty="0" smtClean="0">
                <a:solidFill>
                  <a:srgbClr val="C00000"/>
                </a:solidFill>
              </a:rPr>
              <a:t>COSTING </a:t>
            </a:r>
            <a:endParaRPr lang="en-IN" sz="3000" b="1" dirty="0">
              <a:solidFill>
                <a:srgbClr val="C00000"/>
              </a:solidFill>
            </a:endParaRPr>
          </a:p>
        </p:txBody>
      </p:sp>
      <p:sp>
        <p:nvSpPr>
          <p:cNvPr id="3" name="Content Placeholder 2"/>
          <p:cNvSpPr>
            <a:spLocks noGrp="1"/>
          </p:cNvSpPr>
          <p:nvPr>
            <p:ph idx="1"/>
          </p:nvPr>
        </p:nvSpPr>
        <p:spPr>
          <a:solidFill>
            <a:schemeClr val="accent6">
              <a:lumMod val="20000"/>
              <a:lumOff val="80000"/>
            </a:schemeClr>
          </a:solidFill>
        </p:spPr>
        <p:txBody>
          <a:bodyPr>
            <a:noAutofit/>
          </a:bodyPr>
          <a:lstStyle/>
          <a:p>
            <a:pPr>
              <a:buFont typeface="Wingdings" panose="05000000000000000000" pitchFamily="2" charset="2"/>
              <a:buChar char="Ø"/>
            </a:pPr>
            <a:r>
              <a:rPr lang="en-IN" sz="2200" b="0" i="0" u="none" strike="noStrike" baseline="0" dirty="0" smtClean="0">
                <a:latin typeface="Times New Roman" panose="02020603050405020304" pitchFamily="18" charset="0"/>
                <a:cs typeface="Times New Roman" panose="02020603050405020304" pitchFamily="18" charset="0"/>
              </a:rPr>
              <a:t>The costing terminology of C.I.M.A ., London defines costing as the “the techniques and</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processes of ascertaining costs”. </a:t>
            </a:r>
            <a:endParaRPr lang="en-IN" sz="2200" b="0" i="0" u="none" strike="noStrike" baseline="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b="0" i="0" u="none" strike="noStrike" baseline="0" dirty="0" smtClean="0">
                <a:latin typeface="Times New Roman" panose="02020603050405020304" pitchFamily="18" charset="0"/>
                <a:cs typeface="Times New Roman" panose="02020603050405020304" pitchFamily="18" charset="0"/>
              </a:rPr>
              <a:t>These techniques consist of principles and rules which govern the</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procedure of ascertaining cost of products or services. </a:t>
            </a:r>
            <a:endParaRPr lang="en-IN" sz="2200" b="0" i="0" u="none" strike="noStrike" baseline="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b="0" i="0" u="none" strike="noStrike" baseline="0" dirty="0" smtClean="0">
                <a:latin typeface="Times New Roman" panose="02020603050405020304" pitchFamily="18" charset="0"/>
                <a:cs typeface="Times New Roman" panose="02020603050405020304" pitchFamily="18" charset="0"/>
              </a:rPr>
              <a:t>These techniques are also dynamic and they</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change with time.</a:t>
            </a:r>
            <a:endParaRPr lang="en-IN" sz="2200" b="0" i="0" u="none" strike="noStrike" baseline="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The main object of costing is the analysis of financial records, so as to subdivide expenditure and to allocate</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it carefully to selected cost </a:t>
            </a:r>
            <a:r>
              <a:rPr lang="en-IN" sz="2200" b="0" i="0" u="none" strike="noStrike" baseline="0" dirty="0" err="1" smtClean="0">
                <a:latin typeface="Times New Roman" panose="02020603050405020304" pitchFamily="18" charset="0"/>
                <a:cs typeface="Times New Roman" panose="02020603050405020304" pitchFamily="18" charset="0"/>
              </a:rPr>
              <a:t>centers</a:t>
            </a:r>
            <a:r>
              <a:rPr lang="en-IN" sz="2200" b="0" i="0" u="none" strike="noStrike" baseline="0" dirty="0" smtClean="0">
                <a:latin typeface="Times New Roman" panose="02020603050405020304" pitchFamily="18" charset="0"/>
                <a:cs typeface="Times New Roman" panose="02020603050405020304" pitchFamily="18" charset="0"/>
              </a:rPr>
              <a:t>, and hence to build up a total cost for the departments, processes or jobs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or contracts of the undertaking.</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5">
              <a:lumMod val="20000"/>
              <a:lumOff val="80000"/>
            </a:schemeClr>
          </a:solidFill>
        </p:spPr>
        <p:txBody>
          <a:bodyPr>
            <a:normAutofit/>
          </a:bodyPr>
          <a:lstStyle/>
          <a:p>
            <a:pPr marL="0" indent="0" algn="ctr" fontAlgn="base">
              <a:lnSpc>
                <a:spcPct val="150000"/>
              </a:lnSpc>
              <a:buNone/>
            </a:pPr>
            <a:r>
              <a:rPr lang="en-IN" sz="2200" b="1" dirty="0" smtClean="0">
                <a:solidFill>
                  <a:srgbClr val="424142"/>
                </a:solidFill>
                <a:effectLst/>
                <a:latin typeface="Times New Roman" panose="02020603050405020304" pitchFamily="18" charset="0"/>
                <a:cs typeface="Times New Roman" panose="02020603050405020304" pitchFamily="18" charset="0"/>
              </a:rPr>
              <a:t>	“Costing is the classifying, recording and appropriate allocation of expenditure for the determination of the costs of products or services, and for presentation of suitably arranged data for the purposes of control, and guidance of management.”</a:t>
            </a:r>
            <a:endParaRPr lang="en-IN" sz="2200" b="0" dirty="0" smtClean="0">
              <a:solidFill>
                <a:srgbClr val="424142"/>
              </a:solidFill>
              <a:effectLst/>
              <a:latin typeface="Times New Roman" panose="02020603050405020304" pitchFamily="18" charset="0"/>
              <a:cs typeface="Times New Roman" panose="02020603050405020304" pitchFamily="18" charset="0"/>
            </a:endParaRPr>
          </a:p>
          <a:p>
            <a:pPr marL="0" indent="0" algn="ctr">
              <a:lnSpc>
                <a:spcPct val="150000"/>
              </a:lnSpc>
              <a:buNone/>
            </a:pPr>
            <a:br>
              <a:rPr lang="en-IN" sz="2200" dirty="0" smtClean="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a:bodyPr>
          <a:lstStyle/>
          <a:p>
            <a:pPr marL="342900" lvl="0" indent="-342900" fontAlgn="base">
              <a:spcBef>
                <a:spcPct val="20000"/>
              </a:spcBef>
            </a:pPr>
            <a:r>
              <a:rPr lang="en-IN" sz="3000" b="1" dirty="0">
                <a:solidFill>
                  <a:srgbClr val="C00000"/>
                </a:solidFill>
                <a:latin typeface="Times New Roman" panose="02020603050405020304" pitchFamily="18" charset="0"/>
                <a:ea typeface="+mn-ea"/>
                <a:cs typeface="Times New Roman" panose="02020603050405020304" pitchFamily="18" charset="0"/>
              </a:rPr>
              <a:t>Aims of Costing:</a:t>
            </a:r>
            <a:br>
              <a:rPr lang="en-IN" sz="3000" b="1" dirty="0">
                <a:solidFill>
                  <a:srgbClr val="C00000"/>
                </a:solidFill>
                <a:latin typeface="Times New Roman" panose="02020603050405020304" pitchFamily="18" charset="0"/>
                <a:ea typeface="+mn-ea"/>
                <a:cs typeface="Times New Roman" panose="02020603050405020304" pitchFamily="18" charset="0"/>
              </a:rPr>
            </a:br>
            <a:endParaRPr lang="en-IN" sz="3000"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68760"/>
            <a:ext cx="8229600" cy="4857403"/>
          </a:xfrm>
          <a:solidFill>
            <a:schemeClr val="accent6">
              <a:lumMod val="20000"/>
              <a:lumOff val="80000"/>
            </a:schemeClr>
          </a:solidFill>
        </p:spPr>
        <p:txBody>
          <a:bodyPr>
            <a:noAutofit/>
          </a:bodyPr>
          <a:lstStyle/>
          <a:p>
            <a:pPr marL="514350" indent="-514350" fontAlgn="base">
              <a:buFont typeface="+mj-lt"/>
              <a:buAutoNum type="arabicPeriod"/>
            </a:pPr>
            <a:r>
              <a:rPr lang="en-IN" sz="2000" b="0" dirty="0" smtClean="0">
                <a:effectLst/>
                <a:latin typeface="Georgia" panose="02040502050405020303"/>
              </a:rPr>
              <a:t>To determine the exact cost of each article.</a:t>
            </a:r>
            <a:endParaRPr lang="en-IN" sz="2000" b="0" dirty="0" smtClean="0">
              <a:effectLst/>
              <a:latin typeface="Georgia" panose="02040502050405020303"/>
            </a:endParaRPr>
          </a:p>
          <a:p>
            <a:pPr marL="514350" indent="-514350" fontAlgn="base">
              <a:buFont typeface="+mj-lt"/>
              <a:buAutoNum type="arabicPeriod"/>
            </a:pPr>
            <a:r>
              <a:rPr lang="en-IN" sz="2000" b="0" dirty="0" smtClean="0">
                <a:effectLst/>
                <a:latin typeface="Georgia" panose="02040502050405020303"/>
              </a:rPr>
              <a:t>To determine the cost incurred during each operation to keep control over workers’ wages.</a:t>
            </a:r>
            <a:endParaRPr lang="en-IN" sz="2000" b="0" dirty="0" smtClean="0">
              <a:effectLst/>
              <a:latin typeface="Georgia" panose="02040502050405020303"/>
            </a:endParaRPr>
          </a:p>
          <a:p>
            <a:pPr marL="514350" indent="-514350" fontAlgn="base">
              <a:buFont typeface="+mj-lt"/>
              <a:buAutoNum type="arabicPeriod"/>
            </a:pPr>
            <a:r>
              <a:rPr lang="en-IN" sz="2000" b="0" dirty="0" smtClean="0">
                <a:effectLst/>
                <a:latin typeface="Georgia" panose="02040502050405020303"/>
              </a:rPr>
              <a:t>To provide information to ascertain the selling price of the product.</a:t>
            </a:r>
            <a:endParaRPr lang="en-IN" sz="2000" b="0" dirty="0" smtClean="0">
              <a:effectLst/>
              <a:latin typeface="Georgia" panose="02040502050405020303"/>
            </a:endParaRPr>
          </a:p>
          <a:p>
            <a:pPr marL="514350" indent="-514350" fontAlgn="base">
              <a:buFont typeface="+mj-lt"/>
              <a:buAutoNum type="arabicPeriod"/>
            </a:pPr>
            <a:r>
              <a:rPr lang="en-US" sz="2000" dirty="0">
                <a:latin typeface="Georgia" panose="02040502050405020303"/>
              </a:rPr>
              <a:t> </a:t>
            </a:r>
            <a:r>
              <a:rPr lang="en-IN" sz="2000" b="0" dirty="0" smtClean="0">
                <a:effectLst/>
                <a:latin typeface="Georgia" panose="02040502050405020303"/>
              </a:rPr>
              <a:t>To supply information for detection of wastage.</a:t>
            </a:r>
            <a:endParaRPr lang="en-IN" sz="2000" b="0" dirty="0" smtClean="0">
              <a:effectLst/>
              <a:latin typeface="Georgia" panose="02040502050405020303"/>
            </a:endParaRPr>
          </a:p>
          <a:p>
            <a:pPr marL="514350" indent="-514350" fontAlgn="base">
              <a:buFont typeface="+mj-lt"/>
              <a:buAutoNum type="arabicPeriod"/>
            </a:pPr>
            <a:r>
              <a:rPr lang="en-US" sz="2000" dirty="0">
                <a:latin typeface="Georgia" panose="02040502050405020303"/>
              </a:rPr>
              <a:t> </a:t>
            </a:r>
            <a:r>
              <a:rPr lang="en-IN" sz="2000" b="0" dirty="0" smtClean="0">
                <a:effectLst/>
                <a:latin typeface="Georgia" panose="02040502050405020303"/>
              </a:rPr>
              <a:t>It helps in reducing the total cost of manufacture.</a:t>
            </a:r>
            <a:endParaRPr lang="en-IN" sz="2000" b="0" dirty="0" smtClean="0">
              <a:effectLst/>
              <a:latin typeface="Georgia" panose="02040502050405020303"/>
            </a:endParaRPr>
          </a:p>
          <a:p>
            <a:pPr marL="514350" indent="-514350" fontAlgn="base">
              <a:buFont typeface="+mj-lt"/>
              <a:buAutoNum type="arabicPeriod"/>
            </a:pPr>
            <a:r>
              <a:rPr lang="en-US" sz="2000" dirty="0">
                <a:latin typeface="Georgia" panose="02040502050405020303"/>
              </a:rPr>
              <a:t> </a:t>
            </a:r>
            <a:r>
              <a:rPr lang="en-IN" sz="2000" b="0" dirty="0" smtClean="0">
                <a:effectLst/>
                <a:latin typeface="Georgia" panose="02040502050405020303"/>
              </a:rPr>
              <a:t>It suggests changes in design when the cost is higher.</a:t>
            </a:r>
            <a:endParaRPr lang="en-IN" sz="2000" b="0" dirty="0" smtClean="0">
              <a:effectLst/>
              <a:latin typeface="Georgia" panose="02040502050405020303"/>
            </a:endParaRPr>
          </a:p>
          <a:p>
            <a:pPr marL="514350" indent="-514350" fontAlgn="base">
              <a:buFont typeface="+mj-lt"/>
              <a:buAutoNum type="arabicPeriod"/>
            </a:pPr>
            <a:r>
              <a:rPr lang="en-US" sz="2000" dirty="0">
                <a:latin typeface="Georgia" panose="02040502050405020303"/>
              </a:rPr>
              <a:t> </a:t>
            </a:r>
            <a:r>
              <a:rPr lang="en-IN" sz="2000" b="0" dirty="0" smtClean="0">
                <a:effectLst/>
                <a:latin typeface="Georgia" panose="02040502050405020303"/>
              </a:rPr>
              <a:t>To help in formulating the policies for charging the prices of the product.</a:t>
            </a:r>
            <a:endParaRPr lang="en-IN" sz="2000" b="0" dirty="0" smtClean="0">
              <a:effectLst/>
              <a:latin typeface="Georgia" panose="02040502050405020303"/>
            </a:endParaRPr>
          </a:p>
          <a:p>
            <a:pPr marL="514350" indent="-514350" fontAlgn="base">
              <a:buFont typeface="+mj-lt"/>
              <a:buAutoNum type="arabicPeriod"/>
            </a:pPr>
            <a:r>
              <a:rPr lang="en-US" sz="2000" dirty="0">
                <a:latin typeface="Georgia" panose="02040502050405020303"/>
              </a:rPr>
              <a:t> </a:t>
            </a:r>
            <a:r>
              <a:rPr lang="en-IN" sz="2000" b="0" dirty="0" smtClean="0">
                <a:effectLst/>
                <a:latin typeface="Georgia" panose="02040502050405020303"/>
              </a:rPr>
              <a:t>To facilitate preparation of estimate for submitting the rates in tenders or quotations.</a:t>
            </a:r>
            <a:endParaRPr lang="en-IN" sz="2000" b="0" dirty="0" smtClean="0">
              <a:effectLst/>
              <a:latin typeface="Georgia" panose="02040502050405020303"/>
            </a:endParaRPr>
          </a:p>
          <a:p>
            <a:pPr marL="514350" indent="-514350" fontAlgn="base">
              <a:buFont typeface="+mj-lt"/>
              <a:buAutoNum type="arabicPeriod"/>
            </a:pPr>
            <a:r>
              <a:rPr lang="en-US" sz="2000" dirty="0">
                <a:latin typeface="Georgia" panose="02040502050405020303"/>
              </a:rPr>
              <a:t> </a:t>
            </a:r>
            <a:r>
              <a:rPr lang="en-IN" sz="2000" b="0" dirty="0" smtClean="0">
                <a:effectLst/>
                <a:latin typeface="Georgia" panose="02040502050405020303"/>
              </a:rPr>
              <a:t>To compare the actual cost with the estimated cost of the component.</a:t>
            </a:r>
            <a:endParaRPr lang="en-IN" sz="2000" b="0" dirty="0" smtClean="0">
              <a:effectLst/>
              <a:latin typeface="Georgia" panose="02040502050405020303"/>
            </a:endParaRPr>
          </a:p>
          <a:p>
            <a:pPr marL="0" indent="0">
              <a:buNone/>
            </a:pPr>
            <a:br>
              <a:rPr lang="en-IN" sz="2000" dirty="0" smtClean="0"/>
            </a:br>
            <a:endParaRPr lang="en-IN" sz="2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6889</Words>
  <Application>WPS Presentation</Application>
  <PresentationFormat>On-screen Show (4:3)</PresentationFormat>
  <Paragraphs>72</Paragraphs>
  <Slides>13</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13</vt:i4>
      </vt:variant>
    </vt:vector>
  </HeadingPairs>
  <TitlesOfParts>
    <vt:vector size="23" baseType="lpstr">
      <vt:lpstr>Arial</vt:lpstr>
      <vt:lpstr>SimSun</vt:lpstr>
      <vt:lpstr>Wingdings</vt:lpstr>
      <vt:lpstr>Times New Roman</vt:lpstr>
      <vt:lpstr>Times New Roman</vt:lpstr>
      <vt:lpstr>Georgia</vt:lpstr>
      <vt:lpstr>Calibri</vt:lpstr>
      <vt:lpstr>Microsoft YaHei</vt:lpstr>
      <vt:lpstr>Arial Unicode MS</vt:lpstr>
      <vt:lpstr>Office Theme</vt:lpstr>
      <vt:lpstr>Introduction to Cost accounting Module 1</vt:lpstr>
      <vt:lpstr>PowerPoint 演示文稿</vt:lpstr>
      <vt:lpstr> Limitations of Financial Accounting </vt:lpstr>
      <vt:lpstr>PowerPoint 演示文稿</vt:lpstr>
      <vt:lpstr>PowerPoint 演示文稿</vt:lpstr>
      <vt:lpstr>PowerPoint 演示文稿</vt:lpstr>
      <vt:lpstr>COSTING </vt:lpstr>
      <vt:lpstr>PowerPoint 演示文稿</vt:lpstr>
      <vt:lpstr>Aims of Costing: </vt:lpstr>
      <vt:lpstr>COST ACCOUNTING</vt:lpstr>
      <vt:lpstr>COST ACCOUNTANCY</vt:lpstr>
      <vt:lpstr>Objectives of Cost accounting</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Cost accounting</dc:title>
  <dc:creator>user</dc:creator>
  <cp:lastModifiedBy>user</cp:lastModifiedBy>
  <cp:revision>7</cp:revision>
  <dcterms:created xsi:type="dcterms:W3CDTF">2020-12-28T15:39:00Z</dcterms:created>
  <dcterms:modified xsi:type="dcterms:W3CDTF">2024-08-31T05:49:34Z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780D6823C2844A1C9395C2E4CFADA469_12</vt:lpwstr>
  </property>
  <property fmtid="{D5CDD505-2E9C-101B-9397-08002B2CF9AE}" pid="3" name="KSOProductBuildVer">
    <vt:lpwstr>1033-12.2.0.17562</vt:lpwstr>
  </property>
</Properties>
</file>