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D02A1FB-8E86-4836-8DF2-610BD162AB0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1F70D4-E2E3-492B-A5DC-B045E92CEE5F}"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5D02A1FB-8E86-4836-8DF2-610BD162AB0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1F70D4-E2E3-492B-A5DC-B045E92CEE5F}"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5D02A1FB-8E86-4836-8DF2-610BD162AB0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1F70D4-E2E3-492B-A5DC-B045E92CEE5F}"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5D02A1FB-8E86-4836-8DF2-610BD162AB0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1F70D4-E2E3-492B-A5DC-B045E92CEE5F}"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5D02A1FB-8E86-4836-8DF2-610BD162AB0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D1F70D4-E2E3-492B-A5DC-B045E92CEE5F}"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5D02A1FB-8E86-4836-8DF2-610BD162AB0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1F70D4-E2E3-492B-A5DC-B045E92CEE5F}"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5D02A1FB-8E86-4836-8DF2-610BD162AB06}"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D1F70D4-E2E3-492B-A5DC-B045E92CEE5F}"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D02A1FB-8E86-4836-8DF2-610BD162AB06}"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D1F70D4-E2E3-492B-A5DC-B045E92CEE5F}"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02A1FB-8E86-4836-8DF2-610BD162AB06}"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D1F70D4-E2E3-492B-A5DC-B045E92CEE5F}"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5D02A1FB-8E86-4836-8DF2-610BD162AB0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1F70D4-E2E3-492B-A5DC-B045E92CEE5F}"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5D02A1FB-8E86-4836-8DF2-610BD162AB0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D1F70D4-E2E3-492B-A5DC-B045E92CEE5F}"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02A1FB-8E86-4836-8DF2-610BD162AB06}"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F70D4-E2E3-492B-A5DC-B045E92CEE5F}"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000" b="1" dirty="0" smtClean="0">
                <a:highlight>
                  <a:srgbClr val="00FFFF"/>
                </a:highlight>
              </a:rPr>
              <a:t>Importance </a:t>
            </a:r>
            <a:r>
              <a:rPr lang="en-US" sz="3000" b="1" dirty="0" smtClean="0">
                <a:highlight>
                  <a:srgbClr val="00FFFF"/>
                </a:highlight>
              </a:rPr>
              <a:t>of cost accounting</a:t>
            </a:r>
            <a:endParaRPr lang="en-US" sz="3000" b="1" dirty="0" smtClean="0">
              <a:highlight>
                <a:srgbClr val="00FFFF"/>
              </a:highlight>
            </a:endParaRPr>
          </a:p>
        </p:txBody>
      </p:sp>
      <p:sp>
        <p:nvSpPr>
          <p:cNvPr id="3" name="Subtitle 2"/>
          <p:cNvSpPr>
            <a:spLocks noGrp="1"/>
          </p:cNvSpPr>
          <p:nvPr>
            <p:ph type="subTitle" idx="1"/>
          </p:nvPr>
        </p:nvSpPr>
        <p:spPr>
          <a:xfrm>
            <a:off x="1371600" y="3886200"/>
            <a:ext cx="6400800" cy="2089785"/>
          </a:xfrm>
        </p:spPr>
        <p:txBody>
          <a:bodyPr>
            <a:normAutofit fontScale="70000"/>
          </a:bodyPr>
          <a:lstStyle/>
          <a:p>
            <a:r>
              <a:rPr lang="en-US" altLang="en-IN" b="1" dirty="0">
                <a:solidFill>
                  <a:schemeClr val="tx1"/>
                </a:solidFill>
                <a:sym typeface="+mn-ea"/>
              </a:rPr>
              <a:t>Prepared by</a:t>
            </a:r>
            <a:endParaRPr lang="en-US" altLang="en-IN" b="1" dirty="0">
              <a:solidFill>
                <a:schemeClr val="tx1"/>
              </a:solidFill>
              <a:sym typeface="+mn-ea"/>
            </a:endParaRPr>
          </a:p>
          <a:p>
            <a:r>
              <a:rPr lang="en-US" altLang="en-IN" b="1" dirty="0">
                <a:solidFill>
                  <a:schemeClr val="tx1"/>
                </a:solidFill>
                <a:sym typeface="+mn-ea"/>
              </a:rPr>
              <a:t> </a:t>
            </a:r>
            <a:endParaRPr lang="en-US" altLang="en-IN" b="1" dirty="0">
              <a:solidFill>
                <a:schemeClr val="tx1"/>
              </a:solidFill>
            </a:endParaRPr>
          </a:p>
          <a:p>
            <a:r>
              <a:rPr lang="en-US" altLang="en-IN" b="1" dirty="0">
                <a:solidFill>
                  <a:schemeClr val="tx1"/>
                </a:solidFill>
                <a:sym typeface="+mn-ea"/>
              </a:rPr>
              <a:t>Dr.Muhammed Rafi.P</a:t>
            </a:r>
            <a:endParaRPr lang="en-US" altLang="en-IN" b="1" dirty="0">
              <a:solidFill>
                <a:schemeClr val="tx1"/>
              </a:solidFill>
            </a:endParaRPr>
          </a:p>
          <a:p>
            <a:r>
              <a:rPr lang="en-US" altLang="en-IN" b="1" dirty="0">
                <a:solidFill>
                  <a:schemeClr val="tx1"/>
                </a:solidFill>
                <a:sym typeface="+mn-ea"/>
              </a:rPr>
              <a:t>Assistant Professor</a:t>
            </a:r>
            <a:endParaRPr lang="en-US" altLang="en-IN" b="1" dirty="0">
              <a:solidFill>
                <a:schemeClr val="tx1"/>
              </a:solidFill>
            </a:endParaRPr>
          </a:p>
          <a:p>
            <a:r>
              <a:rPr lang="en-US" altLang="en-IN" b="1" dirty="0">
                <a:solidFill>
                  <a:schemeClr val="tx1"/>
                </a:solidFill>
                <a:sym typeface="+mn-ea"/>
              </a:rPr>
              <a:t>PG Department of Commerce &amp; Management studies</a:t>
            </a:r>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20000"/>
              <a:lumOff val="80000"/>
            </a:schemeClr>
          </a:solidFill>
        </p:spPr>
        <p:txBody>
          <a:bodyPr/>
          <a:lstStyle/>
          <a:p>
            <a:pPr marL="0" lvl="0" indent="0" algn="just">
              <a:buNone/>
            </a:pPr>
            <a:r>
              <a:rPr lang="en-IN" sz="2200" dirty="0">
                <a:solidFill>
                  <a:prstClr val="black"/>
                </a:solidFill>
                <a:latin typeface="Times New Roman" panose="02020603050405020304" pitchFamily="18" charset="0"/>
                <a:cs typeface="Times New Roman" panose="02020603050405020304" pitchFamily="18" charset="0"/>
              </a:rPr>
              <a:t>(d) </a:t>
            </a:r>
            <a:r>
              <a:rPr lang="en-IN" sz="2200" b="1" dirty="0">
                <a:solidFill>
                  <a:prstClr val="black"/>
                </a:solidFill>
                <a:latin typeface="Times New Roman" panose="02020603050405020304" pitchFamily="18" charset="0"/>
                <a:cs typeface="Times New Roman" panose="02020603050405020304" pitchFamily="18" charset="0"/>
              </a:rPr>
              <a:t>Cost Reports: </a:t>
            </a:r>
            <a:r>
              <a:rPr lang="en-IN" sz="2200" dirty="0">
                <a:solidFill>
                  <a:prstClr val="black"/>
                </a:solidFill>
                <a:latin typeface="Times New Roman" panose="02020603050405020304" pitchFamily="18" charset="0"/>
                <a:cs typeface="Times New Roman" panose="02020603050405020304" pitchFamily="18" charset="0"/>
              </a:rPr>
              <a:t>This is the ultimate function of Cost Accounting. These reports are primarily prepared for use by the management at different levels. Cost reports helps in planning and control, performance appraisal and managerial decision making.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lgn="just">
              <a:buNone/>
            </a:pPr>
            <a:endParaRPr lang="en-IN" sz="2200" dirty="0">
              <a:solidFill>
                <a:prstClr val="black"/>
              </a:solidFill>
              <a:latin typeface="Times New Roman" panose="02020603050405020304" pitchFamily="18" charset="0"/>
              <a:cs typeface="Times New Roman" panose="02020603050405020304" pitchFamily="18" charset="0"/>
            </a:endParaRPr>
          </a:p>
          <a:p>
            <a:pPr marL="0" lvl="0" indent="0" algn="just">
              <a:buNone/>
            </a:pPr>
            <a:r>
              <a:rPr lang="en-IN" sz="2200" dirty="0">
                <a:solidFill>
                  <a:prstClr val="black"/>
                </a:solidFill>
                <a:latin typeface="Times New Roman" panose="02020603050405020304" pitchFamily="18" charset="0"/>
                <a:cs typeface="Times New Roman" panose="02020603050405020304" pitchFamily="18" charset="0"/>
              </a:rPr>
              <a:t>(e) </a:t>
            </a:r>
            <a:r>
              <a:rPr lang="en-IN" sz="2200" b="1" dirty="0">
                <a:solidFill>
                  <a:prstClr val="black"/>
                </a:solidFill>
                <a:latin typeface="Times New Roman" panose="02020603050405020304" pitchFamily="18" charset="0"/>
                <a:cs typeface="Times New Roman" panose="02020603050405020304" pitchFamily="18" charset="0"/>
              </a:rPr>
              <a:t>Cost Audit: </a:t>
            </a:r>
            <a:r>
              <a:rPr lang="en-IN" sz="2200" dirty="0">
                <a:solidFill>
                  <a:prstClr val="black"/>
                </a:solidFill>
                <a:latin typeface="Times New Roman" panose="02020603050405020304" pitchFamily="18" charset="0"/>
                <a:cs typeface="Times New Roman" panose="02020603050405020304" pitchFamily="18" charset="0"/>
              </a:rPr>
              <a:t>Cost Audit is the verification of correctness of Cost Accounts and check on the adherence to the Cost Accounting plan. Its purpose is not only to ensure the arithmetic accuracy of cost records but also to see the principles and rules have been applied correctly. </a:t>
            </a:r>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sz="3000" b="1" dirty="0" smtClean="0"/>
              <a:t>Importance</a:t>
            </a:r>
            <a:endParaRPr lang="en-IN" sz="3000" b="1" dirty="0"/>
          </a:p>
        </p:txBody>
      </p:sp>
      <p:sp>
        <p:nvSpPr>
          <p:cNvPr id="3" name="Content Placeholder 2"/>
          <p:cNvSpPr>
            <a:spLocks noGrp="1"/>
          </p:cNvSpPr>
          <p:nvPr>
            <p:ph idx="1"/>
          </p:nvPr>
        </p:nvSpPr>
        <p:spPr>
          <a:solidFill>
            <a:schemeClr val="accent5">
              <a:lumMod val="20000"/>
              <a:lumOff val="80000"/>
            </a:schemeClr>
          </a:solidFill>
        </p:spPr>
        <p:txBody>
          <a:bodyPr>
            <a:noAutofit/>
          </a:bodyPr>
          <a:lstStyle/>
          <a:p>
            <a:pPr marL="0" indent="0">
              <a:buNone/>
            </a:pPr>
            <a:r>
              <a:rPr lang="en-IN" sz="2200" b="1" i="0" u="none" strike="noStrike" baseline="0" dirty="0" smtClean="0">
                <a:latin typeface="Times New Roman" panose="02020603050405020304" pitchFamily="18" charset="0"/>
                <a:cs typeface="Times New Roman" panose="02020603050405020304" pitchFamily="18" charset="0"/>
              </a:rPr>
              <a:t>(a) Costing as an Aid to Management</a:t>
            </a:r>
            <a:endParaRPr lang="en-IN" sz="2200" b="1" i="0" u="none" strike="noStrike" baseline="0" dirty="0" smtClean="0">
              <a:latin typeface="Times New Roman" panose="02020603050405020304" pitchFamily="18" charset="0"/>
              <a:cs typeface="Times New Roman" panose="02020603050405020304" pitchFamily="18" charset="0"/>
            </a:endParaRPr>
          </a:p>
          <a:p>
            <a:pPr marL="0" indent="0">
              <a:buNone/>
            </a:pPr>
            <a:r>
              <a:rPr lang="en-IN" sz="2200" b="0" i="0" u="none" strike="noStrike" baseline="0" dirty="0" smtClean="0">
                <a:latin typeface="Times New Roman" panose="02020603050405020304" pitchFamily="18" charset="0"/>
                <a:cs typeface="Times New Roman" panose="02020603050405020304" pitchFamily="18" charset="0"/>
              </a:rPr>
              <a:t>	Cost accounting provides invaluable aid to management. It provides detailed costing information to the</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management to enable them to maintain effective control over stores and inventory, to increase efficiency of</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the organisation and to check wastage and losses. It facilitates delegation of responsibility for important</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tasks and rating of employees. For all these, the management should be capable of using the information</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provided by cost accounts in a proper way. The various advantages derived by the management from a good</a:t>
            </a:r>
            <a:r>
              <a:rPr lang="en-IN" sz="2200" b="0" i="0" u="none" strike="noStrike" dirty="0" smtClean="0">
                <a:latin typeface="Times New Roman" panose="02020603050405020304" pitchFamily="18" charset="0"/>
                <a:cs typeface="Times New Roman" panose="02020603050405020304" pitchFamily="18" charset="0"/>
              </a:rPr>
              <a:t> </a:t>
            </a:r>
            <a:r>
              <a:rPr lang="en-IN" sz="2200" b="0" i="0" u="none" strike="noStrike" baseline="0" dirty="0" smtClean="0">
                <a:latin typeface="Times New Roman" panose="02020603050405020304" pitchFamily="18" charset="0"/>
                <a:cs typeface="Times New Roman" panose="02020603050405020304" pitchFamily="18" charset="0"/>
              </a:rPr>
              <a:t>system of costing are as follows:</a:t>
            </a:r>
            <a:endParaRPr lang="en-IN" sz="2200" b="0" i="0" u="none" strike="noStrike" baseline="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20000"/>
              <a:lumOff val="80000"/>
            </a:schemeClr>
          </a:solidFill>
        </p:spPr>
        <p:txBody>
          <a:bodyPr>
            <a:noAutofit/>
          </a:bodyPr>
          <a:lstStyle/>
          <a:p>
            <a:pPr marL="457200" lvl="0" indent="-457200">
              <a:buAutoNum type="arabicPeriod"/>
            </a:pPr>
            <a:r>
              <a:rPr lang="en-IN" sz="2200" b="1" i="1" dirty="0" smtClean="0">
                <a:solidFill>
                  <a:prstClr val="black"/>
                </a:solidFill>
                <a:latin typeface="Times New Roman" panose="02020603050405020304" pitchFamily="18" charset="0"/>
                <a:cs typeface="Times New Roman" panose="02020603050405020304" pitchFamily="18" charset="0"/>
              </a:rPr>
              <a:t>Cost </a:t>
            </a:r>
            <a:r>
              <a:rPr lang="en-IN" sz="2200" b="1" i="1" dirty="0">
                <a:solidFill>
                  <a:prstClr val="black"/>
                </a:solidFill>
                <a:latin typeface="Times New Roman" panose="02020603050405020304" pitchFamily="18" charset="0"/>
                <a:cs typeface="Times New Roman" panose="02020603050405020304" pitchFamily="18" charset="0"/>
              </a:rPr>
              <a:t>accounting helps in periods of trade depression and trade competition </a:t>
            </a:r>
            <a:r>
              <a:rPr lang="en-IN" sz="2200" dirty="0" smtClean="0">
                <a:solidFill>
                  <a:prstClr val="black"/>
                </a:solidFill>
                <a:latin typeface="Times New Roman" panose="02020603050405020304" pitchFamily="18" charset="0"/>
                <a:cs typeface="Times New Roman" panose="02020603050405020304" pitchFamily="18" charset="0"/>
              </a:rPr>
              <a:t>–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In </a:t>
            </a:r>
            <a:r>
              <a:rPr lang="en-IN" sz="2200" dirty="0">
                <a:solidFill>
                  <a:prstClr val="black"/>
                </a:solidFill>
                <a:latin typeface="Times New Roman" panose="02020603050405020304" pitchFamily="18" charset="0"/>
                <a:cs typeface="Times New Roman" panose="02020603050405020304" pitchFamily="18" charset="0"/>
              </a:rPr>
              <a:t>periods of trade depression, the organisation cannot afford to have losses which pass unchecked. The management must know the areas where economies may be sought, waste eliminated and efficiency increased. The organisation has to wage a war not only for its survival but also </a:t>
            </a:r>
            <a:r>
              <a:rPr lang="en-IN" sz="2200" dirty="0" smtClean="0">
                <a:solidFill>
                  <a:prstClr val="black"/>
                </a:solidFill>
                <a:latin typeface="Times New Roman" panose="02020603050405020304" pitchFamily="18" charset="0"/>
                <a:cs typeface="Times New Roman" panose="02020603050405020304" pitchFamily="18" charset="0"/>
              </a:rPr>
              <a:t>continued growth</a:t>
            </a:r>
            <a:r>
              <a:rPr lang="en-IN" sz="2200" dirty="0">
                <a:solidFill>
                  <a:prstClr val="black"/>
                </a:solidFill>
                <a:latin typeface="Times New Roman" panose="02020603050405020304" pitchFamily="18" charset="0"/>
                <a:cs typeface="Times New Roman" panose="02020603050405020304" pitchFamily="18" charset="0"/>
              </a:rPr>
              <a:t>. The management should know the actual cost of their products before embarking on </a:t>
            </a:r>
            <a:r>
              <a:rPr lang="en-IN" sz="2200" dirty="0" smtClean="0">
                <a:solidFill>
                  <a:prstClr val="black"/>
                </a:solidFill>
                <a:latin typeface="Times New Roman" panose="02020603050405020304" pitchFamily="18" charset="0"/>
                <a:cs typeface="Times New Roman" panose="02020603050405020304" pitchFamily="18" charset="0"/>
              </a:rPr>
              <a:t>any scheme </a:t>
            </a:r>
            <a:r>
              <a:rPr lang="en-IN" sz="2200" dirty="0">
                <a:solidFill>
                  <a:prstClr val="black"/>
                </a:solidFill>
                <a:latin typeface="Times New Roman" panose="02020603050405020304" pitchFamily="18" charset="0"/>
                <a:cs typeface="Times New Roman" panose="02020603050405020304" pitchFamily="18" charset="0"/>
              </a:rPr>
              <a:t>of price reduction. Adequate system of costing facilitates this</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20000"/>
              <a:lumOff val="80000"/>
            </a:schemeClr>
          </a:solidFill>
        </p:spPr>
        <p:txBody>
          <a:bodyPr/>
          <a:lstStyle/>
          <a:p>
            <a:pPr marL="0" lvl="0" indent="0">
              <a:buNone/>
            </a:pPr>
            <a:r>
              <a:rPr lang="en-IN" sz="2200" dirty="0">
                <a:solidFill>
                  <a:prstClr val="black"/>
                </a:solidFill>
                <a:latin typeface="Times New Roman" panose="02020603050405020304" pitchFamily="18" charset="0"/>
                <a:cs typeface="Times New Roman" panose="02020603050405020304" pitchFamily="18" charset="0"/>
              </a:rPr>
              <a:t>2. </a:t>
            </a:r>
            <a:r>
              <a:rPr lang="en-IN" sz="2200" b="1" i="1" dirty="0">
                <a:solidFill>
                  <a:prstClr val="black"/>
                </a:solidFill>
                <a:latin typeface="Times New Roman" panose="02020603050405020304" pitchFamily="18" charset="0"/>
                <a:cs typeface="Times New Roman" panose="02020603050405020304" pitchFamily="18" charset="0"/>
              </a:rPr>
              <a:t>Cost accounting aids price fixation </a:t>
            </a:r>
            <a:r>
              <a:rPr lang="en-IN" sz="2200" dirty="0" smtClean="0">
                <a:solidFill>
                  <a:prstClr val="black"/>
                </a:solidFill>
                <a:latin typeface="Times New Roman" panose="02020603050405020304" pitchFamily="18" charset="0"/>
                <a:cs typeface="Times New Roman" panose="02020603050405020304" pitchFamily="18" charset="0"/>
              </a:rPr>
              <a:t>– </a:t>
            </a:r>
            <a:endParaRPr lang="en-IN" sz="2200" dirty="0" smtClean="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Although </a:t>
            </a:r>
            <a:r>
              <a:rPr lang="en-IN" sz="2200" dirty="0">
                <a:solidFill>
                  <a:prstClr val="black"/>
                </a:solidFill>
                <a:latin typeface="Times New Roman" panose="02020603050405020304" pitchFamily="18" charset="0"/>
                <a:cs typeface="Times New Roman" panose="02020603050405020304" pitchFamily="18" charset="0"/>
              </a:rPr>
              <a:t>the law of supply and demand to a great </a:t>
            </a:r>
            <a:r>
              <a:rPr lang="en-IN" sz="2200" dirty="0" smtClean="0">
                <a:solidFill>
                  <a:prstClr val="black"/>
                </a:solidFill>
                <a:latin typeface="Times New Roman" panose="02020603050405020304" pitchFamily="18" charset="0"/>
                <a:cs typeface="Times New Roman" panose="02020603050405020304" pitchFamily="18" charset="0"/>
              </a:rPr>
              <a:t>extent determines </a:t>
            </a:r>
            <a:r>
              <a:rPr lang="en-IN" sz="2200" dirty="0">
                <a:solidFill>
                  <a:prstClr val="black"/>
                </a:solidFill>
                <a:latin typeface="Times New Roman" panose="02020603050405020304" pitchFamily="18" charset="0"/>
                <a:cs typeface="Times New Roman" panose="02020603050405020304" pitchFamily="18" charset="0"/>
              </a:rPr>
              <a:t>the price of the article, cost to the producer does play an important role. The </a:t>
            </a:r>
            <a:r>
              <a:rPr lang="en-IN" sz="2200" dirty="0" smtClean="0">
                <a:solidFill>
                  <a:prstClr val="black"/>
                </a:solidFill>
                <a:latin typeface="Times New Roman" panose="02020603050405020304" pitchFamily="18" charset="0"/>
                <a:cs typeface="Times New Roman" panose="02020603050405020304" pitchFamily="18" charset="0"/>
              </a:rPr>
              <a:t>producer can </a:t>
            </a:r>
            <a:r>
              <a:rPr lang="en-IN" sz="2200" dirty="0">
                <a:solidFill>
                  <a:prstClr val="black"/>
                </a:solidFill>
                <a:latin typeface="Times New Roman" panose="02020603050405020304" pitchFamily="18" charset="0"/>
                <a:cs typeface="Times New Roman" panose="02020603050405020304" pitchFamily="18" charset="0"/>
              </a:rPr>
              <a:t>take necessary guidance from his costing records in case he is in a position to fix or change </a:t>
            </a:r>
            <a:r>
              <a:rPr lang="en-IN" sz="2200" dirty="0" smtClean="0">
                <a:solidFill>
                  <a:prstClr val="black"/>
                </a:solidFill>
                <a:latin typeface="Times New Roman" panose="02020603050405020304" pitchFamily="18" charset="0"/>
                <a:cs typeface="Times New Roman" panose="02020603050405020304" pitchFamily="18" charset="0"/>
              </a:rPr>
              <a:t>the price </a:t>
            </a:r>
            <a:r>
              <a:rPr lang="en-IN" sz="2200" dirty="0">
                <a:solidFill>
                  <a:prstClr val="black"/>
                </a:solidFill>
                <a:latin typeface="Times New Roman" panose="02020603050405020304" pitchFamily="18" charset="0"/>
                <a:cs typeface="Times New Roman" panose="02020603050405020304" pitchFamily="18" charset="0"/>
              </a:rPr>
              <a:t>charged.</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3. </a:t>
            </a:r>
            <a:r>
              <a:rPr lang="en-IN" sz="2200" b="1" i="1" dirty="0">
                <a:solidFill>
                  <a:prstClr val="black"/>
                </a:solidFill>
                <a:latin typeface="Times New Roman" panose="02020603050405020304" pitchFamily="18" charset="0"/>
                <a:cs typeface="Times New Roman" panose="02020603050405020304" pitchFamily="18" charset="0"/>
              </a:rPr>
              <a:t>Cost accounting helps in making estimates </a:t>
            </a:r>
            <a:r>
              <a:rPr lang="en-IN" sz="2200" dirty="0">
                <a:solidFill>
                  <a:prstClr val="black"/>
                </a:solidFill>
                <a:latin typeface="Times New Roman" panose="02020603050405020304" pitchFamily="18" charset="0"/>
                <a:cs typeface="Times New Roman" panose="02020603050405020304" pitchFamily="18" charset="0"/>
              </a:rPr>
              <a:t>- Adequate costing records provide a reliable </a:t>
            </a:r>
            <a:r>
              <a:rPr lang="en-IN" sz="2200" dirty="0" smtClean="0">
                <a:solidFill>
                  <a:prstClr val="black"/>
                </a:solidFill>
                <a:latin typeface="Times New Roman" panose="02020603050405020304" pitchFamily="18" charset="0"/>
                <a:cs typeface="Times New Roman" panose="02020603050405020304" pitchFamily="18" charset="0"/>
              </a:rPr>
              <a:t>basis for </a:t>
            </a:r>
            <a:r>
              <a:rPr lang="en-IN" sz="2200" dirty="0">
                <a:solidFill>
                  <a:prstClr val="black"/>
                </a:solidFill>
                <a:latin typeface="Times New Roman" panose="02020603050405020304" pitchFamily="18" charset="0"/>
                <a:cs typeface="Times New Roman" panose="02020603050405020304" pitchFamily="18" charset="0"/>
              </a:rPr>
              <a:t>making estimates and quoting tenders</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endParaRP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20000"/>
              <a:lumOff val="80000"/>
            </a:schemeClr>
          </a:solidFill>
        </p:spPr>
        <p:txBody>
          <a:bodyPr>
            <a:noAutofit/>
          </a:bodyPr>
          <a:lstStyle/>
          <a:p>
            <a:pPr marL="0" lvl="0" indent="0">
              <a:buNone/>
            </a:pPr>
            <a:r>
              <a:rPr lang="en-IN" sz="2200" dirty="0">
                <a:solidFill>
                  <a:prstClr val="black"/>
                </a:solidFill>
                <a:latin typeface="Times New Roman" panose="02020603050405020304" pitchFamily="18" charset="0"/>
                <a:cs typeface="Times New Roman" panose="02020603050405020304" pitchFamily="18" charset="0"/>
              </a:rPr>
              <a:t>4. </a:t>
            </a:r>
            <a:r>
              <a:rPr lang="en-IN" sz="2200" b="1" i="1" dirty="0">
                <a:solidFill>
                  <a:prstClr val="black"/>
                </a:solidFill>
                <a:latin typeface="Times New Roman" panose="02020603050405020304" pitchFamily="18" charset="0"/>
                <a:cs typeface="Times New Roman" panose="02020603050405020304" pitchFamily="18" charset="0"/>
              </a:rPr>
              <a:t>Cost accounting helps in </a:t>
            </a:r>
            <a:r>
              <a:rPr lang="en-IN" sz="2200" b="1" i="1" dirty="0" err="1">
                <a:solidFill>
                  <a:prstClr val="black"/>
                </a:solidFill>
                <a:latin typeface="Times New Roman" panose="02020603050405020304" pitchFamily="18" charset="0"/>
                <a:cs typeface="Times New Roman" panose="02020603050405020304" pitchFamily="18" charset="0"/>
              </a:rPr>
              <a:t>channelising</a:t>
            </a:r>
            <a:r>
              <a:rPr lang="en-IN" sz="2200" b="1" i="1" dirty="0">
                <a:solidFill>
                  <a:prstClr val="black"/>
                </a:solidFill>
                <a:latin typeface="Times New Roman" panose="02020603050405020304" pitchFamily="18" charset="0"/>
                <a:cs typeface="Times New Roman" panose="02020603050405020304" pitchFamily="18" charset="0"/>
              </a:rPr>
              <a:t> production on right lines </a:t>
            </a:r>
            <a:r>
              <a:rPr lang="en-IN" sz="2200" dirty="0">
                <a:solidFill>
                  <a:prstClr val="black"/>
                </a:solidFill>
                <a:latin typeface="Times New Roman" panose="02020603050405020304" pitchFamily="18" charset="0"/>
                <a:cs typeface="Times New Roman" panose="02020603050405020304" pitchFamily="18" charset="0"/>
              </a:rPr>
              <a:t>- </a:t>
            </a:r>
            <a:r>
              <a:rPr lang="en-IN" sz="2200" dirty="0" smtClean="0">
                <a:solidFill>
                  <a:prstClr val="black"/>
                </a:solidFill>
                <a:latin typeface="Times New Roman" panose="02020603050405020304" pitchFamily="18" charset="0"/>
                <a:cs typeface="Times New Roman" panose="02020603050405020304" pitchFamily="18" charset="0"/>
              </a:rPr>
              <a:t>	Proper </a:t>
            </a:r>
            <a:r>
              <a:rPr lang="en-IN" sz="2200" dirty="0">
                <a:solidFill>
                  <a:prstClr val="black"/>
                </a:solidFill>
                <a:latin typeface="Times New Roman" panose="02020603050405020304" pitchFamily="18" charset="0"/>
                <a:cs typeface="Times New Roman" panose="02020603050405020304" pitchFamily="18" charset="0"/>
              </a:rPr>
              <a:t>costing </a:t>
            </a:r>
            <a:r>
              <a:rPr lang="en-IN" sz="2200" dirty="0" smtClean="0">
                <a:solidFill>
                  <a:prstClr val="black"/>
                </a:solidFill>
                <a:latin typeface="Times New Roman" panose="02020603050405020304" pitchFamily="18" charset="0"/>
                <a:cs typeface="Times New Roman" panose="02020603050405020304" pitchFamily="18" charset="0"/>
              </a:rPr>
              <a:t>information makes </a:t>
            </a:r>
            <a:r>
              <a:rPr lang="en-IN" sz="2200" dirty="0">
                <a:solidFill>
                  <a:prstClr val="black"/>
                </a:solidFill>
                <a:latin typeface="Times New Roman" panose="02020603050405020304" pitchFamily="18" charset="0"/>
                <a:cs typeface="Times New Roman" panose="02020603050405020304" pitchFamily="18" charset="0"/>
              </a:rPr>
              <a:t>it possible for the management to distinguish between profitable and non-profitable </a:t>
            </a:r>
            <a:r>
              <a:rPr lang="en-IN" sz="2200" dirty="0" smtClean="0">
                <a:solidFill>
                  <a:prstClr val="black"/>
                </a:solidFill>
                <a:latin typeface="Times New Roman" panose="02020603050405020304" pitchFamily="18" charset="0"/>
                <a:cs typeface="Times New Roman" panose="02020603050405020304" pitchFamily="18" charset="0"/>
              </a:rPr>
              <a:t>activities. Profits </a:t>
            </a:r>
            <a:r>
              <a:rPr lang="en-IN" sz="2200" dirty="0">
                <a:solidFill>
                  <a:prstClr val="black"/>
                </a:solidFill>
                <a:latin typeface="Times New Roman" panose="02020603050405020304" pitchFamily="18" charset="0"/>
                <a:cs typeface="Times New Roman" panose="02020603050405020304" pitchFamily="18" charset="0"/>
              </a:rPr>
              <a:t>can be maximised by concentrating on profitable operations and eliminating </a:t>
            </a:r>
            <a:r>
              <a:rPr lang="en-IN" sz="2200" dirty="0" smtClean="0">
                <a:solidFill>
                  <a:prstClr val="black"/>
                </a:solidFill>
                <a:latin typeface="Times New Roman" panose="02020603050405020304" pitchFamily="18" charset="0"/>
                <a:cs typeface="Times New Roman" panose="02020603050405020304" pitchFamily="18" charset="0"/>
              </a:rPr>
              <a:t>non-profitable ones</a:t>
            </a:r>
            <a:r>
              <a:rPr lang="en-IN" sz="2200" dirty="0">
                <a:solidFill>
                  <a:prstClr val="black"/>
                </a:solidFill>
                <a:latin typeface="Times New Roman" panose="02020603050405020304" pitchFamily="18" charset="0"/>
                <a:cs typeface="Times New Roman" panose="02020603050405020304" pitchFamily="18" charset="0"/>
              </a:rPr>
              <a:t>.</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5. </a:t>
            </a:r>
            <a:r>
              <a:rPr lang="en-IN" sz="2200" b="1" i="1" dirty="0">
                <a:solidFill>
                  <a:prstClr val="black"/>
                </a:solidFill>
                <a:latin typeface="Times New Roman" panose="02020603050405020304" pitchFamily="18" charset="0"/>
                <a:cs typeface="Times New Roman" panose="02020603050405020304" pitchFamily="18" charset="0"/>
              </a:rPr>
              <a:t>Cost accounting eliminates wastages </a:t>
            </a:r>
            <a:r>
              <a:rPr lang="en-IN" sz="2200" dirty="0">
                <a:solidFill>
                  <a:prstClr val="black"/>
                </a:solidFill>
                <a:latin typeface="Times New Roman" panose="02020603050405020304" pitchFamily="18" charset="0"/>
                <a:cs typeface="Times New Roman" panose="02020603050405020304" pitchFamily="18" charset="0"/>
              </a:rPr>
              <a:t>- As cost accounting is concerned with detailed break-up </a:t>
            </a:r>
            <a:r>
              <a:rPr lang="en-IN" sz="2200" dirty="0" smtClean="0">
                <a:solidFill>
                  <a:prstClr val="black"/>
                </a:solidFill>
                <a:latin typeface="Times New Roman" panose="02020603050405020304" pitchFamily="18" charset="0"/>
                <a:cs typeface="Times New Roman" panose="02020603050405020304" pitchFamily="18" charset="0"/>
              </a:rPr>
              <a:t>of costs</a:t>
            </a:r>
            <a:r>
              <a:rPr lang="en-IN" sz="2200" dirty="0">
                <a:solidFill>
                  <a:prstClr val="black"/>
                </a:solidFill>
                <a:latin typeface="Times New Roman" panose="02020603050405020304" pitchFamily="18" charset="0"/>
                <a:cs typeface="Times New Roman" panose="02020603050405020304" pitchFamily="18" charset="0"/>
              </a:rPr>
              <a:t>, it is possible to check various forms of wastages or losses.</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6. </a:t>
            </a:r>
            <a:r>
              <a:rPr lang="en-IN" sz="2200" b="1" i="1" dirty="0">
                <a:solidFill>
                  <a:prstClr val="black"/>
                </a:solidFill>
                <a:latin typeface="Times New Roman" panose="02020603050405020304" pitchFamily="18" charset="0"/>
                <a:cs typeface="Times New Roman" panose="02020603050405020304" pitchFamily="18" charset="0"/>
              </a:rPr>
              <a:t>Cost accounting makes comparisons possible </a:t>
            </a:r>
            <a:r>
              <a:rPr lang="en-IN" sz="2200" dirty="0">
                <a:solidFill>
                  <a:prstClr val="black"/>
                </a:solidFill>
                <a:latin typeface="Times New Roman" panose="02020603050405020304" pitchFamily="18" charset="0"/>
                <a:cs typeface="Times New Roman" panose="02020603050405020304" pitchFamily="18" charset="0"/>
              </a:rPr>
              <a:t>- Proper maintenance of costing records </a:t>
            </a:r>
            <a:r>
              <a:rPr lang="en-IN" sz="2200" dirty="0" smtClean="0">
                <a:solidFill>
                  <a:prstClr val="black"/>
                </a:solidFill>
                <a:latin typeface="Times New Roman" panose="02020603050405020304" pitchFamily="18" charset="0"/>
                <a:cs typeface="Times New Roman" panose="02020603050405020304" pitchFamily="18" charset="0"/>
              </a:rPr>
              <a:t>provides various </a:t>
            </a:r>
            <a:r>
              <a:rPr lang="en-IN" sz="2200" dirty="0">
                <a:solidFill>
                  <a:prstClr val="black"/>
                </a:solidFill>
                <a:latin typeface="Times New Roman" panose="02020603050405020304" pitchFamily="18" charset="0"/>
                <a:cs typeface="Times New Roman" panose="02020603050405020304" pitchFamily="18" charset="0"/>
              </a:rPr>
              <a:t>costing data for comparisons which in turn helps the management in formulation of </a:t>
            </a:r>
            <a:r>
              <a:rPr lang="en-IN" sz="2200" dirty="0" smtClean="0">
                <a:solidFill>
                  <a:prstClr val="black"/>
                </a:solidFill>
                <a:latin typeface="Times New Roman" panose="02020603050405020304" pitchFamily="18" charset="0"/>
                <a:cs typeface="Times New Roman" panose="02020603050405020304" pitchFamily="18" charset="0"/>
              </a:rPr>
              <a:t>future lines </a:t>
            </a:r>
            <a:r>
              <a:rPr lang="en-IN" sz="2200" dirty="0">
                <a:solidFill>
                  <a:prstClr val="black"/>
                </a:solidFill>
                <a:latin typeface="Times New Roman" panose="02020603050405020304" pitchFamily="18" charset="0"/>
                <a:cs typeface="Times New Roman" panose="02020603050405020304" pitchFamily="18" charset="0"/>
              </a:rPr>
              <a:t>of action.</a:t>
            </a:r>
            <a:endParaRPr lang="en-IN" sz="2200" dirty="0">
              <a:solidFill>
                <a:prstClr val="black"/>
              </a:solidFill>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20000"/>
              <a:lumOff val="80000"/>
            </a:schemeClr>
          </a:solidFill>
        </p:spPr>
        <p:txBody>
          <a:bodyPr>
            <a:noAutofit/>
          </a:bodyPr>
          <a:lstStyle/>
          <a:p>
            <a:pPr marL="0" lvl="0" indent="0">
              <a:buNone/>
            </a:pPr>
            <a:r>
              <a:rPr lang="en-IN" sz="2200" dirty="0">
                <a:solidFill>
                  <a:prstClr val="black"/>
                </a:solidFill>
                <a:latin typeface="Times New Roman" panose="02020603050405020304" pitchFamily="18" charset="0"/>
                <a:cs typeface="Times New Roman" panose="02020603050405020304" pitchFamily="18" charset="0"/>
              </a:rPr>
              <a:t>7. </a:t>
            </a:r>
            <a:r>
              <a:rPr lang="en-IN" sz="2200" b="1" i="1" dirty="0">
                <a:solidFill>
                  <a:prstClr val="black"/>
                </a:solidFill>
                <a:latin typeface="Times New Roman" panose="02020603050405020304" pitchFamily="18" charset="0"/>
                <a:cs typeface="Times New Roman" panose="02020603050405020304" pitchFamily="18" charset="0"/>
              </a:rPr>
              <a:t>Cost accounting provides data for periodical profit and loss account </a:t>
            </a:r>
            <a:r>
              <a:rPr lang="en-IN" sz="2200" dirty="0">
                <a:solidFill>
                  <a:prstClr val="black"/>
                </a:solidFill>
                <a:latin typeface="Times New Roman" panose="02020603050405020304" pitchFamily="18" charset="0"/>
                <a:cs typeface="Times New Roman" panose="02020603050405020304" pitchFamily="18" charset="0"/>
              </a:rPr>
              <a:t>- Adequate </a:t>
            </a:r>
            <a:r>
              <a:rPr lang="en-IN" sz="2200" dirty="0" smtClean="0">
                <a:solidFill>
                  <a:prstClr val="black"/>
                </a:solidFill>
                <a:latin typeface="Times New Roman" panose="02020603050405020304" pitchFamily="18" charset="0"/>
                <a:cs typeface="Times New Roman" panose="02020603050405020304" pitchFamily="18" charset="0"/>
              </a:rPr>
              <a:t>costing records </a:t>
            </a:r>
            <a:r>
              <a:rPr lang="en-IN" sz="2200" dirty="0">
                <a:solidFill>
                  <a:prstClr val="black"/>
                </a:solidFill>
                <a:latin typeface="Times New Roman" panose="02020603050405020304" pitchFamily="18" charset="0"/>
                <a:cs typeface="Times New Roman" panose="02020603050405020304" pitchFamily="18" charset="0"/>
              </a:rPr>
              <a:t>provide the management with such data as may be necessary for preparation of profit </a:t>
            </a:r>
            <a:r>
              <a:rPr lang="en-IN" sz="2200" dirty="0" smtClean="0">
                <a:solidFill>
                  <a:prstClr val="black"/>
                </a:solidFill>
                <a:latin typeface="Times New Roman" panose="02020603050405020304" pitchFamily="18" charset="0"/>
                <a:cs typeface="Times New Roman" panose="02020603050405020304" pitchFamily="18" charset="0"/>
              </a:rPr>
              <a:t>and loss </a:t>
            </a:r>
            <a:r>
              <a:rPr lang="en-IN" sz="2200" dirty="0">
                <a:solidFill>
                  <a:prstClr val="black"/>
                </a:solidFill>
                <a:latin typeface="Times New Roman" panose="02020603050405020304" pitchFamily="18" charset="0"/>
                <a:cs typeface="Times New Roman" panose="02020603050405020304" pitchFamily="18" charset="0"/>
              </a:rPr>
              <a:t>account and balance sheet at such intervals as may be desired by the management.</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8. </a:t>
            </a:r>
            <a:r>
              <a:rPr lang="en-IN" sz="2200" b="1" i="1" dirty="0">
                <a:solidFill>
                  <a:prstClr val="black"/>
                </a:solidFill>
                <a:latin typeface="Times New Roman" panose="02020603050405020304" pitchFamily="18" charset="0"/>
                <a:cs typeface="Times New Roman" panose="02020603050405020304" pitchFamily="18" charset="0"/>
              </a:rPr>
              <a:t>Cost accounting helps in determining and enhancing efficiency </a:t>
            </a:r>
            <a:r>
              <a:rPr lang="en-IN" sz="2200" dirty="0">
                <a:solidFill>
                  <a:prstClr val="black"/>
                </a:solidFill>
                <a:latin typeface="Times New Roman" panose="02020603050405020304" pitchFamily="18" charset="0"/>
                <a:cs typeface="Times New Roman" panose="02020603050405020304" pitchFamily="18" charset="0"/>
              </a:rPr>
              <a:t>- Losses due to wastage </a:t>
            </a:r>
            <a:r>
              <a:rPr lang="en-IN" sz="2200" dirty="0" smtClean="0">
                <a:solidFill>
                  <a:prstClr val="black"/>
                </a:solidFill>
                <a:latin typeface="Times New Roman" panose="02020603050405020304" pitchFamily="18" charset="0"/>
                <a:cs typeface="Times New Roman" panose="02020603050405020304" pitchFamily="18" charset="0"/>
              </a:rPr>
              <a:t>of materials</a:t>
            </a:r>
            <a:r>
              <a:rPr lang="en-IN" sz="2200" dirty="0">
                <a:solidFill>
                  <a:prstClr val="black"/>
                </a:solidFill>
                <a:latin typeface="Times New Roman" panose="02020603050405020304" pitchFamily="18" charset="0"/>
                <a:cs typeface="Times New Roman" panose="02020603050405020304" pitchFamily="18" charset="0"/>
              </a:rPr>
              <a:t>, idle time of workers, poor supervision, etc., will be disclosed if the various </a:t>
            </a:r>
            <a:r>
              <a:rPr lang="en-IN" sz="2200" dirty="0" smtClean="0">
                <a:solidFill>
                  <a:prstClr val="black"/>
                </a:solidFill>
                <a:latin typeface="Times New Roman" panose="02020603050405020304" pitchFamily="18" charset="0"/>
                <a:cs typeface="Times New Roman" panose="02020603050405020304" pitchFamily="18" charset="0"/>
              </a:rPr>
              <a:t>operations involved </a:t>
            </a:r>
            <a:r>
              <a:rPr lang="en-IN" sz="2200" dirty="0">
                <a:solidFill>
                  <a:prstClr val="black"/>
                </a:solidFill>
                <a:latin typeface="Times New Roman" panose="02020603050405020304" pitchFamily="18" charset="0"/>
                <a:cs typeface="Times New Roman" panose="02020603050405020304" pitchFamily="18" charset="0"/>
              </a:rPr>
              <a:t>in the production are studied carefully. Efficiency can be measured, costs controlled </a:t>
            </a:r>
            <a:r>
              <a:rPr lang="en-IN" sz="2200" dirty="0" smtClean="0">
                <a:solidFill>
                  <a:prstClr val="black"/>
                </a:solidFill>
                <a:latin typeface="Times New Roman" panose="02020603050405020304" pitchFamily="18" charset="0"/>
                <a:cs typeface="Times New Roman" panose="02020603050405020304" pitchFamily="18" charset="0"/>
              </a:rPr>
              <a:t>and various </a:t>
            </a:r>
            <a:r>
              <a:rPr lang="en-IN" sz="2200" dirty="0">
                <a:solidFill>
                  <a:prstClr val="black"/>
                </a:solidFill>
                <a:latin typeface="Times New Roman" panose="02020603050405020304" pitchFamily="18" charset="0"/>
                <a:cs typeface="Times New Roman" panose="02020603050405020304" pitchFamily="18" charset="0"/>
              </a:rPr>
              <a:t>steps can be taken to increase the efficiency.</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9. </a:t>
            </a:r>
            <a:r>
              <a:rPr lang="en-IN" sz="2200" b="1" i="1" dirty="0">
                <a:solidFill>
                  <a:prstClr val="black"/>
                </a:solidFill>
                <a:latin typeface="Times New Roman" panose="02020603050405020304" pitchFamily="18" charset="0"/>
                <a:cs typeface="Times New Roman" panose="02020603050405020304" pitchFamily="18" charset="0"/>
              </a:rPr>
              <a:t>Cost accounting helps in inventory control </a:t>
            </a:r>
            <a:r>
              <a:rPr lang="en-IN" sz="2200" dirty="0">
                <a:solidFill>
                  <a:prstClr val="black"/>
                </a:solidFill>
                <a:latin typeface="Times New Roman" panose="02020603050405020304" pitchFamily="18" charset="0"/>
                <a:cs typeface="Times New Roman" panose="02020603050405020304" pitchFamily="18" charset="0"/>
              </a:rPr>
              <a:t>- Cost accounting furnishes control </a:t>
            </a:r>
            <a:r>
              <a:rPr lang="en-IN" sz="2200" dirty="0" smtClean="0">
                <a:solidFill>
                  <a:prstClr val="black"/>
                </a:solidFill>
                <a:latin typeface="Times New Roman" panose="02020603050405020304" pitchFamily="18" charset="0"/>
                <a:cs typeface="Times New Roman" panose="02020603050405020304" pitchFamily="18" charset="0"/>
              </a:rPr>
              <a:t>which management </a:t>
            </a:r>
            <a:r>
              <a:rPr lang="en-IN" sz="2200" dirty="0">
                <a:solidFill>
                  <a:prstClr val="black"/>
                </a:solidFill>
                <a:latin typeface="Times New Roman" panose="02020603050405020304" pitchFamily="18" charset="0"/>
                <a:cs typeface="Times New Roman" panose="02020603050405020304" pitchFamily="18" charset="0"/>
              </a:rPr>
              <a:t>requires in respect of stock of materials, work-in-progress and finished goods</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20000"/>
              <a:lumOff val="80000"/>
            </a:schemeClr>
          </a:solidFill>
        </p:spPr>
        <p:txBody>
          <a:bodyPr>
            <a:noAutofit/>
          </a:bodyPr>
          <a:lstStyle/>
          <a:p>
            <a:pPr marL="0" lvl="0" indent="0">
              <a:buNone/>
            </a:pPr>
            <a:r>
              <a:rPr lang="en-IN" sz="2200" b="1" dirty="0">
                <a:solidFill>
                  <a:prstClr val="black"/>
                </a:solidFill>
                <a:latin typeface="Times New Roman" panose="02020603050405020304" pitchFamily="18" charset="0"/>
                <a:cs typeface="Times New Roman" panose="02020603050405020304" pitchFamily="18" charset="0"/>
              </a:rPr>
              <a:t>(b) Costing as an Aid to Creditors</a:t>
            </a:r>
            <a:endParaRPr lang="en-IN"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Investors</a:t>
            </a:r>
            <a:r>
              <a:rPr lang="en-IN" sz="2200" dirty="0">
                <a:solidFill>
                  <a:prstClr val="black"/>
                </a:solidFill>
                <a:latin typeface="Times New Roman" panose="02020603050405020304" pitchFamily="18" charset="0"/>
                <a:cs typeface="Times New Roman" panose="02020603050405020304" pitchFamily="18" charset="0"/>
              </a:rPr>
              <a:t>, banks and other money lending institutions have a stake in the success of the business </a:t>
            </a:r>
            <a:r>
              <a:rPr lang="en-IN" sz="2200" dirty="0" smtClean="0">
                <a:solidFill>
                  <a:prstClr val="black"/>
                </a:solidFill>
                <a:latin typeface="Times New Roman" panose="02020603050405020304" pitchFamily="18" charset="0"/>
                <a:cs typeface="Times New Roman" panose="02020603050405020304" pitchFamily="18" charset="0"/>
              </a:rPr>
              <a:t>concern and </a:t>
            </a:r>
            <a:r>
              <a:rPr lang="en-IN" sz="2200" dirty="0">
                <a:solidFill>
                  <a:prstClr val="black"/>
                </a:solidFill>
                <a:latin typeface="Times New Roman" panose="02020603050405020304" pitchFamily="18" charset="0"/>
                <a:cs typeface="Times New Roman" panose="02020603050405020304" pitchFamily="18" charset="0"/>
              </a:rPr>
              <a:t>are, therefore, benefited immensely by the installation of an efficient system of costing. They can </a:t>
            </a:r>
            <a:r>
              <a:rPr lang="en-IN" sz="2200" dirty="0" smtClean="0">
                <a:solidFill>
                  <a:prstClr val="black"/>
                </a:solidFill>
                <a:latin typeface="Times New Roman" panose="02020603050405020304" pitchFamily="18" charset="0"/>
                <a:cs typeface="Times New Roman" panose="02020603050405020304" pitchFamily="18" charset="0"/>
              </a:rPr>
              <a:t>base their </a:t>
            </a:r>
            <a:r>
              <a:rPr lang="en-IN" sz="2200" dirty="0">
                <a:solidFill>
                  <a:prstClr val="black"/>
                </a:solidFill>
                <a:latin typeface="Times New Roman" panose="02020603050405020304" pitchFamily="18" charset="0"/>
                <a:cs typeface="Times New Roman" panose="02020603050405020304" pitchFamily="18" charset="0"/>
              </a:rPr>
              <a:t>judgment about the profitability and future prospects of the enterprise on the costing records.</a:t>
            </a:r>
            <a:endParaRPr lang="en-IN" sz="2200"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b="1" dirty="0" smtClean="0">
                <a:solidFill>
                  <a:prstClr val="black"/>
                </a:solidFill>
                <a:latin typeface="Times New Roman" panose="02020603050405020304" pitchFamily="18" charset="0"/>
                <a:cs typeface="Times New Roman" panose="02020603050405020304" pitchFamily="18" charset="0"/>
              </a:rPr>
              <a:t>(</a:t>
            </a:r>
            <a:r>
              <a:rPr lang="en-IN" sz="2200" b="1" dirty="0">
                <a:solidFill>
                  <a:prstClr val="black"/>
                </a:solidFill>
                <a:latin typeface="Times New Roman" panose="02020603050405020304" pitchFamily="18" charset="0"/>
                <a:cs typeface="Times New Roman" panose="02020603050405020304" pitchFamily="18" charset="0"/>
              </a:rPr>
              <a:t>c) Costing as an Aid to Employees</a:t>
            </a:r>
            <a:endParaRPr lang="en-IN"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smtClean="0">
                <a:solidFill>
                  <a:prstClr val="black"/>
                </a:solidFill>
                <a:latin typeface="Times New Roman" panose="02020603050405020304" pitchFamily="18" charset="0"/>
                <a:cs typeface="Times New Roman" panose="02020603050405020304" pitchFamily="18" charset="0"/>
              </a:rPr>
              <a:t>	Employees </a:t>
            </a:r>
            <a:r>
              <a:rPr lang="en-IN" sz="2200" dirty="0">
                <a:solidFill>
                  <a:prstClr val="black"/>
                </a:solidFill>
                <a:latin typeface="Times New Roman" panose="02020603050405020304" pitchFamily="18" charset="0"/>
                <a:cs typeface="Times New Roman" panose="02020603050405020304" pitchFamily="18" charset="0"/>
              </a:rPr>
              <a:t>have a vital interest in their employer’s enterprise in which they are employed. They </a:t>
            </a:r>
            <a:r>
              <a:rPr lang="en-IN" sz="2200" dirty="0" smtClean="0">
                <a:solidFill>
                  <a:prstClr val="black"/>
                </a:solidFill>
                <a:latin typeface="Times New Roman" panose="02020603050405020304" pitchFamily="18" charset="0"/>
                <a:cs typeface="Times New Roman" panose="02020603050405020304" pitchFamily="18" charset="0"/>
              </a:rPr>
              <a:t>are benefited </a:t>
            </a:r>
            <a:r>
              <a:rPr lang="en-IN" sz="2200" dirty="0">
                <a:solidFill>
                  <a:prstClr val="black"/>
                </a:solidFill>
                <a:latin typeface="Times New Roman" panose="02020603050405020304" pitchFamily="18" charset="0"/>
                <a:cs typeface="Times New Roman" panose="02020603050405020304" pitchFamily="18" charset="0"/>
              </a:rPr>
              <a:t>by a number of ways by the installation of an efficient system of costing. They are </a:t>
            </a:r>
            <a:r>
              <a:rPr lang="en-IN" sz="2200" dirty="0" smtClean="0">
                <a:solidFill>
                  <a:prstClr val="black"/>
                </a:solidFill>
                <a:latin typeface="Times New Roman" panose="02020603050405020304" pitchFamily="18" charset="0"/>
                <a:cs typeface="Times New Roman" panose="02020603050405020304" pitchFamily="18" charset="0"/>
              </a:rPr>
              <a:t>benefited, through </a:t>
            </a:r>
            <a:r>
              <a:rPr lang="en-IN" sz="2200" dirty="0">
                <a:solidFill>
                  <a:prstClr val="black"/>
                </a:solidFill>
                <a:latin typeface="Times New Roman" panose="02020603050405020304" pitchFamily="18" charset="0"/>
                <a:cs typeface="Times New Roman" panose="02020603050405020304" pitchFamily="18" charset="0"/>
              </a:rPr>
              <a:t>continuous employment and higher remuneration by way of incentives, bonus plans, etc</a:t>
            </a:r>
            <a:r>
              <a:rPr lang="en-IN" sz="2200" dirty="0" smtClean="0">
                <a:solidFill>
                  <a:prstClr val="black"/>
                </a:solidFill>
                <a:latin typeface="Times New Roman" panose="02020603050405020304" pitchFamily="18" charset="0"/>
                <a:cs typeface="Times New Roman" panose="02020603050405020304" pitchFamily="18" charset="0"/>
              </a:rPr>
              <a:t>.</a:t>
            </a:r>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solidFill>
            <a:schemeClr val="accent5">
              <a:lumMod val="20000"/>
              <a:lumOff val="80000"/>
            </a:schemeClr>
          </a:solidFill>
        </p:spPr>
        <p:txBody>
          <a:bodyPr/>
          <a:lstStyle/>
          <a:p>
            <a:pPr marL="0" lvl="0" indent="0">
              <a:buNone/>
            </a:pPr>
            <a:r>
              <a:rPr lang="en-IN" sz="2200" b="1" dirty="0">
                <a:solidFill>
                  <a:prstClr val="black"/>
                </a:solidFill>
                <a:latin typeface="Times New Roman" panose="02020603050405020304" pitchFamily="18" charset="0"/>
                <a:cs typeface="Times New Roman" panose="02020603050405020304" pitchFamily="18" charset="0"/>
              </a:rPr>
              <a:t>(d) Costing as an Aid to National Economy</a:t>
            </a:r>
            <a:endParaRPr lang="en-IN" sz="2200" b="1" dirty="0">
              <a:solidFill>
                <a:prstClr val="black"/>
              </a:solidFill>
              <a:latin typeface="Times New Roman" panose="02020603050405020304" pitchFamily="18" charset="0"/>
              <a:cs typeface="Times New Roman" panose="02020603050405020304" pitchFamily="18" charset="0"/>
            </a:endParaRPr>
          </a:p>
          <a:p>
            <a:pPr marL="0" lvl="0" indent="0">
              <a:buNone/>
            </a:pPr>
            <a:r>
              <a:rPr lang="en-IN" sz="2200" dirty="0">
                <a:solidFill>
                  <a:prstClr val="black"/>
                </a:solidFill>
                <a:latin typeface="Times New Roman" panose="02020603050405020304" pitchFamily="18" charset="0"/>
                <a:cs typeface="Times New Roman" panose="02020603050405020304" pitchFamily="18" charset="0"/>
              </a:rPr>
              <a:t>	An efficient system of costing brings prosperity to the business enterprise which in turn results in stepping </a:t>
            </a:r>
            <a:r>
              <a:rPr lang="en-IN" sz="2200" dirty="0" smtClean="0">
                <a:solidFill>
                  <a:prstClr val="black"/>
                </a:solidFill>
                <a:latin typeface="Times New Roman" panose="02020603050405020304" pitchFamily="18" charset="0"/>
                <a:cs typeface="Times New Roman" panose="02020603050405020304" pitchFamily="18" charset="0"/>
              </a:rPr>
              <a:t>up of </a:t>
            </a:r>
            <a:r>
              <a:rPr lang="en-IN" sz="2200" dirty="0">
                <a:solidFill>
                  <a:prstClr val="black"/>
                </a:solidFill>
                <a:latin typeface="Times New Roman" panose="02020603050405020304" pitchFamily="18" charset="0"/>
                <a:cs typeface="Times New Roman" panose="02020603050405020304" pitchFamily="18" charset="0"/>
              </a:rPr>
              <a:t>the government revenue. The overall economic development of a country takes place as a </a:t>
            </a:r>
            <a:r>
              <a:rPr lang="en-IN" sz="2200" dirty="0" smtClean="0">
                <a:solidFill>
                  <a:prstClr val="black"/>
                </a:solidFill>
                <a:latin typeface="Times New Roman" panose="02020603050405020304" pitchFamily="18" charset="0"/>
                <a:cs typeface="Times New Roman" panose="02020603050405020304" pitchFamily="18" charset="0"/>
              </a:rPr>
              <a:t>consequence increase </a:t>
            </a:r>
            <a:r>
              <a:rPr lang="en-IN" sz="2200" dirty="0">
                <a:solidFill>
                  <a:prstClr val="black"/>
                </a:solidFill>
                <a:latin typeface="Times New Roman" panose="02020603050405020304" pitchFamily="18" charset="0"/>
                <a:cs typeface="Times New Roman" panose="02020603050405020304" pitchFamily="18" charset="0"/>
              </a:rPr>
              <a:t>in efficiency of production. Control of costs, elimination of wastages and inefficiencies led to </a:t>
            </a:r>
            <a:r>
              <a:rPr lang="en-IN" sz="2200" dirty="0" smtClean="0">
                <a:solidFill>
                  <a:prstClr val="black"/>
                </a:solidFill>
                <a:latin typeface="Times New Roman" panose="02020603050405020304" pitchFamily="18" charset="0"/>
                <a:cs typeface="Times New Roman" panose="02020603050405020304" pitchFamily="18" charset="0"/>
              </a:rPr>
              <a:t>the progress </a:t>
            </a:r>
            <a:r>
              <a:rPr lang="en-IN" sz="2200" dirty="0">
                <a:solidFill>
                  <a:prstClr val="black"/>
                </a:solidFill>
                <a:latin typeface="Times New Roman" panose="02020603050405020304" pitchFamily="18" charset="0"/>
                <a:cs typeface="Times New Roman" panose="02020603050405020304" pitchFamily="18" charset="0"/>
              </a:rPr>
              <a:t>of the industry and, in consequence of the nation as a whole.</a:t>
            </a:r>
            <a:endParaRPr lang="en-IN" sz="2200" dirty="0">
              <a:solidFill>
                <a:prstClr val="black"/>
              </a:solidFill>
              <a:latin typeface="Times New Roman" panose="02020603050405020304" pitchFamily="18" charset="0"/>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a:bodyPr>
          <a:lstStyle/>
          <a:p>
            <a:r>
              <a:rPr lang="en-US" sz="3000" b="1" dirty="0"/>
              <a:t>S</a:t>
            </a:r>
            <a:r>
              <a:rPr lang="en-US" sz="3000" b="1" dirty="0" smtClean="0"/>
              <a:t>cope of cost accounting</a:t>
            </a:r>
            <a:endParaRPr lang="en-IN" sz="3000" b="1" dirty="0"/>
          </a:p>
        </p:txBody>
      </p:sp>
      <p:sp>
        <p:nvSpPr>
          <p:cNvPr id="3" name="Content Placeholder 2"/>
          <p:cNvSpPr>
            <a:spLocks noGrp="1"/>
          </p:cNvSpPr>
          <p:nvPr>
            <p:ph idx="1"/>
          </p:nvPr>
        </p:nvSpPr>
        <p:spPr>
          <a:xfrm>
            <a:off x="457200" y="1268760"/>
            <a:ext cx="8229600" cy="4857403"/>
          </a:xfrm>
          <a:solidFill>
            <a:schemeClr val="accent5">
              <a:lumMod val="20000"/>
              <a:lumOff val="80000"/>
            </a:schemeClr>
          </a:solidFill>
        </p:spPr>
        <p:txBody>
          <a:bodyPr>
            <a:noAutofit/>
          </a:bodyPr>
          <a:lstStyle/>
          <a:p>
            <a:pPr marL="457200" indent="-457200" algn="just">
              <a:buAutoNum type="alphaLcParenR"/>
            </a:pPr>
            <a:r>
              <a:rPr lang="en-IN" sz="2200" b="1" i="0" u="none" strike="noStrike" baseline="0" dirty="0" smtClean="0">
                <a:latin typeface="Times New Roman" panose="02020603050405020304" pitchFamily="18" charset="0"/>
                <a:cs typeface="Times New Roman" panose="02020603050405020304" pitchFamily="18" charset="0"/>
              </a:rPr>
              <a:t>Cost Ascertainment: </a:t>
            </a:r>
            <a:r>
              <a:rPr lang="en-IN" sz="2200" b="0" i="0" u="none" strike="noStrike" baseline="0" dirty="0" smtClean="0">
                <a:latin typeface="Times New Roman" panose="02020603050405020304" pitchFamily="18" charset="0"/>
                <a:cs typeface="Times New Roman" panose="02020603050405020304" pitchFamily="18" charset="0"/>
              </a:rPr>
              <a:t>The main objective of Cost Accounting is to find out the Cost of product / services rendered with reasonable degree of accuracy.</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lgn="just">
              <a:buNone/>
            </a:pP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lgn="just">
              <a:buNone/>
            </a:pPr>
            <a:r>
              <a:rPr lang="en-IN" sz="2200" b="0" i="0" u="none" strike="noStrike" baseline="0" dirty="0" smtClean="0">
                <a:latin typeface="Times New Roman" panose="02020603050405020304" pitchFamily="18" charset="0"/>
                <a:cs typeface="Times New Roman" panose="02020603050405020304" pitchFamily="18" charset="0"/>
              </a:rPr>
              <a:t>(b) </a:t>
            </a:r>
            <a:r>
              <a:rPr lang="en-IN" sz="2200" b="1" i="0" u="none" strike="noStrike" baseline="0" dirty="0" smtClean="0">
                <a:latin typeface="Times New Roman" panose="02020603050405020304" pitchFamily="18" charset="0"/>
                <a:cs typeface="Times New Roman" panose="02020603050405020304" pitchFamily="18" charset="0"/>
              </a:rPr>
              <a:t>Cost Accounting: </a:t>
            </a:r>
            <a:r>
              <a:rPr lang="en-IN" sz="2200" b="0" i="0" u="none" strike="noStrike" baseline="0" dirty="0" smtClean="0">
                <a:latin typeface="Times New Roman" panose="02020603050405020304" pitchFamily="18" charset="0"/>
                <a:cs typeface="Times New Roman" panose="02020603050405020304" pitchFamily="18" charset="0"/>
              </a:rPr>
              <a:t>It is the process of Accounting for Cost which begins with recording of expenditure and ends with preparation of statistical data. </a:t>
            </a: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lgn="just">
              <a:buNone/>
            </a:pPr>
            <a:endParaRPr lang="en-IN" sz="2200" b="0" i="0" u="none" strike="noStrike" baseline="0" dirty="0" smtClean="0">
              <a:latin typeface="Times New Roman" panose="02020603050405020304" pitchFamily="18" charset="0"/>
              <a:cs typeface="Times New Roman" panose="02020603050405020304" pitchFamily="18" charset="0"/>
            </a:endParaRPr>
          </a:p>
          <a:p>
            <a:pPr marL="0" indent="0" algn="just">
              <a:buNone/>
            </a:pPr>
            <a:r>
              <a:rPr lang="en-IN" sz="2200" b="0" i="0" u="none" strike="noStrike" baseline="0" dirty="0" smtClean="0">
                <a:latin typeface="Times New Roman" panose="02020603050405020304" pitchFamily="18" charset="0"/>
                <a:cs typeface="Times New Roman" panose="02020603050405020304" pitchFamily="18" charset="0"/>
              </a:rPr>
              <a:t>(c) </a:t>
            </a:r>
            <a:r>
              <a:rPr lang="en-IN" sz="2200" b="1" i="0" u="none" strike="noStrike" baseline="0" dirty="0" smtClean="0">
                <a:latin typeface="Times New Roman" panose="02020603050405020304" pitchFamily="18" charset="0"/>
                <a:cs typeface="Times New Roman" panose="02020603050405020304" pitchFamily="18" charset="0"/>
              </a:rPr>
              <a:t>Cost Control: </a:t>
            </a:r>
            <a:r>
              <a:rPr lang="en-IN" sz="2200" b="0" i="0" u="none" strike="noStrike" baseline="0" dirty="0" smtClean="0">
                <a:latin typeface="Times New Roman" panose="02020603050405020304" pitchFamily="18" charset="0"/>
                <a:cs typeface="Times New Roman" panose="02020603050405020304" pitchFamily="18" charset="0"/>
              </a:rPr>
              <a:t>It is the process of regulating the action so as to keep the element of cost within the set parameters. </a:t>
            </a:r>
            <a:endParaRPr lang="en-IN" sz="2200" b="0" i="0" u="none" strike="noStrike" baseline="0" dirty="0" smtClean="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5282</Words>
  <Application>WPS Presentation</Application>
  <PresentationFormat>On-screen Show (4:3)</PresentationFormat>
  <Paragraphs>54</Paragraphs>
  <Slides>10</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10</vt:i4>
      </vt:variant>
    </vt:vector>
  </HeadingPairs>
  <TitlesOfParts>
    <vt:vector size="18" baseType="lpstr">
      <vt:lpstr>Arial</vt:lpstr>
      <vt:lpstr>SimSun</vt:lpstr>
      <vt:lpstr>Wingdings</vt:lpstr>
      <vt:lpstr>Times New Roman</vt:lpstr>
      <vt:lpstr>Calibri</vt:lpstr>
      <vt:lpstr>Microsoft YaHei</vt:lpstr>
      <vt:lpstr>Arial Unicode MS</vt:lpstr>
      <vt:lpstr>Office Theme</vt:lpstr>
      <vt:lpstr>Importance of cost accounting</vt:lpstr>
      <vt:lpstr>Importance</vt:lpstr>
      <vt:lpstr>PowerPoint 演示文稿</vt:lpstr>
      <vt:lpstr>PowerPoint 演示文稿</vt:lpstr>
      <vt:lpstr>PowerPoint 演示文稿</vt:lpstr>
      <vt:lpstr>PowerPoint 演示文稿</vt:lpstr>
      <vt:lpstr>PowerPoint 演示文稿</vt:lpstr>
      <vt:lpstr>PowerPoint 演示文稿</vt:lpstr>
      <vt:lpstr>Scope of cost accounting</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Importance of cost accounting</dc:title>
  <dc:creator>user</dc:creator>
  <cp:lastModifiedBy>user</cp:lastModifiedBy>
  <cp:revision>3</cp:revision>
  <dcterms:created xsi:type="dcterms:W3CDTF">2020-12-30T10:15:00Z</dcterms:created>
  <dcterms:modified xsi:type="dcterms:W3CDTF">2024-08-31T05:49:51Z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F7F126BF69D34105A59C5130333F4671_12</vt:lpwstr>
  </property>
  <property fmtid="{D5CDD505-2E9C-101B-9397-08002B2CF9AE}" pid="3" name="KSOProductBuildVer">
    <vt:lpwstr>1033-12.2.0.17562</vt:lpwstr>
  </property>
</Properties>
</file>