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7FB160E-EAB1-4899-ADA1-A6227C6A90E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27FB160E-EAB1-4899-ADA1-A6227C6A90E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27FB160E-EAB1-4899-ADA1-A6227C6A90E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27FB160E-EAB1-4899-ADA1-A6227C6A90E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27FB160E-EAB1-4899-ADA1-A6227C6A90E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27FB160E-EAB1-4899-ADA1-A6227C6A90E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27FB160E-EAB1-4899-ADA1-A6227C6A90E0}"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7FB160E-EAB1-4899-ADA1-A6227C6A90E0}"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FB160E-EAB1-4899-ADA1-A6227C6A90E0}"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27FB160E-EAB1-4899-ADA1-A6227C6A90E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27FB160E-EAB1-4899-ADA1-A6227C6A90E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B160E-EAB1-4899-ADA1-A6227C6A90E0}"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D057B7-2EE9-4402-8334-EBF0DF3DB7E4}"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bg2">
              <a:lumMod val="90000"/>
            </a:schemeClr>
          </a:solidFill>
        </p:spPr>
        <p:txBody>
          <a:bodyPr/>
          <a:lstStyle/>
          <a:p>
            <a:r>
              <a:rPr lang="en-US" b="1" dirty="0" smtClean="0"/>
              <a:t>Cost classification</a:t>
            </a:r>
            <a:endParaRPr lang="en-IN" b="1" dirty="0"/>
          </a:p>
        </p:txBody>
      </p:sp>
      <p:sp>
        <p:nvSpPr>
          <p:cNvPr id="3" name="Subtitle 2"/>
          <p:cNvSpPr>
            <a:spLocks noGrp="1"/>
          </p:cNvSpPr>
          <p:nvPr>
            <p:ph type="subTitle" idx="1"/>
          </p:nvPr>
        </p:nvSpPr>
        <p:spPr/>
        <p:txBody>
          <a:bodyPr>
            <a:normAutofit fontScale="70000"/>
          </a:bodyPr>
          <a:lstStyle/>
          <a:p>
            <a:r>
              <a:rPr lang="en-US" altLang="en-IN" b="1" dirty="0">
                <a:solidFill>
                  <a:schemeClr val="tx1"/>
                </a:solidFill>
                <a:sym typeface="+mn-ea"/>
              </a:rPr>
              <a:t>Prepared by </a:t>
            </a:r>
            <a:endParaRPr lang="en-US" altLang="en-IN" b="1" dirty="0">
              <a:solidFill>
                <a:schemeClr val="tx1"/>
              </a:solidFill>
            </a:endParaRPr>
          </a:p>
          <a:p>
            <a:r>
              <a:rPr lang="en-US" altLang="en-IN" b="1" dirty="0">
                <a:solidFill>
                  <a:schemeClr val="tx1"/>
                </a:solidFill>
                <a:sym typeface="+mn-ea"/>
              </a:rPr>
              <a:t>Dr. Muhammed Rafi.P</a:t>
            </a:r>
            <a:endParaRPr lang="en-US" altLang="en-IN" b="1" dirty="0">
              <a:solidFill>
                <a:schemeClr val="tx1"/>
              </a:solidFill>
            </a:endParaRPr>
          </a:p>
          <a:p>
            <a:r>
              <a:rPr lang="en-US" altLang="en-IN" b="1" dirty="0">
                <a:solidFill>
                  <a:schemeClr val="tx1"/>
                </a:solidFill>
                <a:sym typeface="+mn-ea"/>
              </a:rPr>
              <a:t>Assistant Professor</a:t>
            </a:r>
            <a:endParaRPr lang="en-US" altLang="en-IN" b="1" dirty="0">
              <a:solidFill>
                <a:schemeClr val="tx1"/>
              </a:solidFill>
            </a:endParaRPr>
          </a:p>
          <a:p>
            <a:r>
              <a:rPr lang="en-US" altLang="en-IN" b="1" dirty="0">
                <a:solidFill>
                  <a:schemeClr val="tx1"/>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normAutofit/>
          </a:bodyPr>
          <a:lstStyle/>
          <a:p>
            <a:pPr marL="342900" lvl="0" indent="-342900">
              <a:spcBef>
                <a:spcPct val="20000"/>
              </a:spcBef>
            </a:pPr>
            <a:r>
              <a:rPr lang="en-IN" sz="3000" b="1" dirty="0">
                <a:solidFill>
                  <a:prstClr val="black"/>
                </a:solidFill>
                <a:latin typeface="Times New Roman" panose="02020603050405020304" pitchFamily="18" charset="0"/>
                <a:ea typeface="+mn-ea"/>
                <a:cs typeface="Times New Roman" panose="02020603050405020304" pitchFamily="18" charset="0"/>
              </a:rPr>
              <a:t>3. By Degree of Traceability to the Products</a:t>
            </a:r>
            <a:br>
              <a:rPr lang="en-IN" sz="3000" b="1" dirty="0">
                <a:solidFill>
                  <a:prstClr val="black"/>
                </a:solidFill>
                <a:latin typeface="Times New Roman" panose="02020603050405020304" pitchFamily="18" charset="0"/>
                <a:ea typeface="+mn-ea"/>
                <a:cs typeface="Times New Roman" panose="02020603050405020304" pitchFamily="18" charset="0"/>
              </a:rPr>
            </a:br>
            <a:endParaRPr lang="en-IN" sz="3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chemeClr val="bg1">
              <a:lumMod val="95000"/>
            </a:schemeClr>
          </a:solidFill>
        </p:spPr>
        <p:txBody>
          <a:bodyPr>
            <a:no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Cost can be distinguished as direct and indirect.</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	a) Direct Costs: </a:t>
            </a:r>
            <a:r>
              <a:rPr lang="en-IN" sz="2200" b="0" i="0" u="none" strike="noStrike" baseline="0" dirty="0" smtClean="0">
                <a:latin typeface="Times New Roman" panose="02020603050405020304" pitchFamily="18" charset="0"/>
                <a:cs typeface="Times New Roman" panose="02020603050405020304" pitchFamily="18" charset="0"/>
              </a:rPr>
              <a:t>The direct costs are those which can be easily traceable to a product or costing unit or cost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err="1" smtClean="0">
                <a:latin typeface="Times New Roman" panose="02020603050405020304" pitchFamily="18" charset="0"/>
                <a:cs typeface="Times New Roman" panose="02020603050405020304" pitchFamily="18" charset="0"/>
              </a:rPr>
              <a:t>center</a:t>
            </a:r>
            <a:r>
              <a:rPr lang="en-IN" sz="2200" b="0" i="0" u="none" strike="noStrike" baseline="0" dirty="0" smtClean="0">
                <a:latin typeface="Times New Roman" panose="02020603050405020304" pitchFamily="18" charset="0"/>
                <a:cs typeface="Times New Roman" panose="02020603050405020304" pitchFamily="18" charset="0"/>
              </a:rPr>
              <a:t> or some specific activity, e.g. cost of wood for making furniture. It is also called traceable cost.</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	b) Indirect Costs : </a:t>
            </a:r>
            <a:r>
              <a:rPr lang="en-IN" sz="2200" b="0" i="0" u="none" strike="noStrike" baseline="0" dirty="0" smtClean="0">
                <a:latin typeface="Times New Roman" panose="02020603050405020304" pitchFamily="18" charset="0"/>
                <a:cs typeface="Times New Roman" panose="02020603050405020304" pitchFamily="18" charset="0"/>
              </a:rPr>
              <a:t>The indirect costs are difficult to trace to a single product or it is uneconomic to do so. </a:t>
            </a:r>
            <a:r>
              <a:rPr lang="en-IN" sz="2200" b="0" i="0" u="none" strike="noStrike" baseline="0" dirty="0" smtClean="0">
                <a:latin typeface="Times New Roman" panose="02020603050405020304" pitchFamily="18" charset="0"/>
                <a:cs typeface="Times New Roman" panose="02020603050405020304" pitchFamily="18" charset="0"/>
              </a:rPr>
              <a:t>E.g</a:t>
            </a:r>
            <a:r>
              <a:rPr lang="en-IN" sz="2200" b="0" i="0" u="none" strike="noStrike" baseline="0" dirty="0" smtClean="0">
                <a:latin typeface="Times New Roman" panose="02020603050405020304" pitchFamily="18" charset="0"/>
                <a:cs typeface="Times New Roman" panose="02020603050405020304" pitchFamily="18" charset="0"/>
              </a:rPr>
              <a:t>. salary of a factory manager. It is also called common costs.</a:t>
            </a:r>
            <a:r>
              <a:rPr lang="en-IN" sz="2200" b="0" i="0" u="none" strike="noStrike" dirty="0" smtClean="0">
                <a:latin typeface="Times New Roman" panose="02020603050405020304" pitchFamily="18" charset="0"/>
                <a:cs typeface="Times New Roman" panose="02020603050405020304" pitchFamily="18" charset="0"/>
              </a:rPr>
              <a:t> </a:t>
            </a:r>
            <a:endParaRPr lang="en-IN" sz="2200" b="0" i="0" u="none" strike="noStrike" baseline="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normAutofit/>
          </a:bodyPr>
          <a:lstStyle/>
          <a:p>
            <a:pPr marL="342900" lvl="0" indent="-342900">
              <a:spcBef>
                <a:spcPct val="20000"/>
              </a:spcBef>
            </a:pPr>
            <a:r>
              <a:rPr lang="en-IN" sz="3000" b="1" dirty="0">
                <a:solidFill>
                  <a:prstClr val="black"/>
                </a:solidFill>
                <a:latin typeface="Helvetica-Bold"/>
                <a:ea typeface="+mn-ea"/>
                <a:cs typeface="+mn-cs"/>
              </a:rPr>
              <a:t>4. Association with the Product</a:t>
            </a:r>
            <a:br>
              <a:rPr lang="en-IN" sz="3000" b="1" dirty="0">
                <a:solidFill>
                  <a:prstClr val="black"/>
                </a:solidFill>
                <a:latin typeface="Helvetica-Bold"/>
                <a:ea typeface="+mn-ea"/>
                <a:cs typeface="+mn-cs"/>
              </a:rPr>
            </a:br>
            <a:endParaRPr lang="en-IN" sz="3000" dirty="0"/>
          </a:p>
        </p:txBody>
      </p:sp>
      <p:sp>
        <p:nvSpPr>
          <p:cNvPr id="3" name="Content Placeholder 2"/>
          <p:cNvSpPr>
            <a:spLocks noGrp="1"/>
          </p:cNvSpPr>
          <p:nvPr>
            <p:ph idx="1"/>
          </p:nvPr>
        </p:nvSpPr>
        <p:spPr>
          <a:solidFill>
            <a:schemeClr val="bg1">
              <a:lumMod val="95000"/>
            </a:schemeClr>
          </a:solidFill>
        </p:spPr>
        <p:txBody>
          <a:bodyPr>
            <a:no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Cost can be classified as product costs and period costs.</a:t>
            </a:r>
            <a:endParaRPr lang="en-IN" sz="2200" b="0" i="0" u="none" strike="noStrike" baseline="0" dirty="0" smtClean="0">
              <a:latin typeface="Times New Roman" panose="02020603050405020304" pitchFamily="18" charset="0"/>
              <a:cs typeface="Times New Roman" panose="02020603050405020304" pitchFamily="18" charset="0"/>
            </a:endParaRPr>
          </a:p>
          <a:p>
            <a:pPr marL="457200" indent="-457200">
              <a:buAutoNum type="alphaLcParenR"/>
            </a:pPr>
            <a:r>
              <a:rPr lang="en-IN" sz="2200" b="1" i="0" u="none" strike="noStrike" baseline="0" dirty="0" smtClean="0">
                <a:latin typeface="Times New Roman" panose="02020603050405020304" pitchFamily="18" charset="0"/>
                <a:cs typeface="Times New Roman" panose="02020603050405020304" pitchFamily="18" charset="0"/>
              </a:rPr>
              <a:t>Product </a:t>
            </a:r>
            <a:r>
              <a:rPr lang="en-IN" sz="2200" b="1" i="0" u="none" strike="noStrike" baseline="0" dirty="0" smtClean="0">
                <a:latin typeface="Times New Roman" panose="02020603050405020304" pitchFamily="18" charset="0"/>
                <a:cs typeface="Times New Roman" panose="02020603050405020304" pitchFamily="18" charset="0"/>
              </a:rPr>
              <a:t>Costs: </a:t>
            </a:r>
            <a:r>
              <a:rPr lang="en-IN" sz="2200" b="0" i="0" u="none" strike="noStrike" baseline="0" dirty="0" smtClean="0">
                <a:latin typeface="Times New Roman" panose="02020603050405020304" pitchFamily="18" charset="0"/>
                <a:cs typeface="Times New Roman" panose="02020603050405020304" pitchFamily="18" charset="0"/>
              </a:rPr>
              <a:t>Product </a:t>
            </a:r>
            <a:r>
              <a:rPr lang="en-IN" sz="2200" b="0" i="0" u="none" strike="noStrike" baseline="0" dirty="0" smtClean="0">
                <a:latin typeface="Times New Roman" panose="02020603050405020304" pitchFamily="18" charset="0"/>
                <a:cs typeface="Times New Roman" panose="02020603050405020304" pitchFamily="18" charset="0"/>
              </a:rPr>
              <a:t>costs are those which are traceable to the product and included in inventory values.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In a manufacturing concern it comprises the cost of direct materials, direct labour and manufacturing</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overheads. Product cost is a full factory cost. </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b</a:t>
            </a:r>
            <a:r>
              <a:rPr lang="en-IN" sz="2200" b="1" i="0" u="none" strike="noStrike" baseline="0" dirty="0" smtClean="0">
                <a:latin typeface="Times New Roman" panose="02020603050405020304" pitchFamily="18" charset="0"/>
                <a:cs typeface="Times New Roman" panose="02020603050405020304" pitchFamily="18" charset="0"/>
              </a:rPr>
              <a:t>) Period Costs: </a:t>
            </a:r>
            <a:r>
              <a:rPr lang="en-IN" sz="2200" b="0" i="0" u="none" strike="noStrike" baseline="0" dirty="0" smtClean="0">
                <a:latin typeface="Times New Roman" panose="02020603050405020304" pitchFamily="18" charset="0"/>
                <a:cs typeface="Times New Roman" panose="02020603050405020304" pitchFamily="18" charset="0"/>
              </a:rPr>
              <a:t>Period costs are incurred on the basis of time such as rent, salaries, etc., include many</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selling and administrative costs essential to keep the business running.</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normAutofit/>
          </a:bodyPr>
          <a:lstStyle/>
          <a:p>
            <a:pPr marL="342900" lvl="0" indent="-342900">
              <a:spcBef>
                <a:spcPct val="20000"/>
              </a:spcBef>
            </a:pPr>
            <a:r>
              <a:rPr lang="en-IN" sz="3000" b="1" dirty="0">
                <a:solidFill>
                  <a:prstClr val="black"/>
                </a:solidFill>
                <a:latin typeface="Times New Roman" panose="02020603050405020304" pitchFamily="18" charset="0"/>
                <a:ea typeface="+mn-ea"/>
                <a:cs typeface="Times New Roman" panose="02020603050405020304" pitchFamily="18" charset="0"/>
              </a:rPr>
              <a:t>5. By Changes in Activity or Volume</a:t>
            </a:r>
            <a:br>
              <a:rPr lang="en-IN" sz="3000" b="1" dirty="0">
                <a:solidFill>
                  <a:prstClr val="black"/>
                </a:solidFill>
                <a:latin typeface="Times New Roman" panose="02020603050405020304" pitchFamily="18" charset="0"/>
                <a:ea typeface="+mn-ea"/>
                <a:cs typeface="Times New Roman" panose="02020603050405020304" pitchFamily="18" charset="0"/>
              </a:rPr>
            </a:br>
            <a:endParaRPr lang="en-IN" sz="3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chemeClr val="bg1">
              <a:lumMod val="95000"/>
            </a:schemeClr>
          </a:solidFill>
        </p:spPr>
        <p:txBody>
          <a:bodyPr>
            <a:no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Costs can be classified as fixed, variable and semi-variable cost.</a:t>
            </a:r>
            <a:endParaRPr lang="en-IN" sz="2200" b="0" i="0" u="none" strike="noStrike" baseline="0" dirty="0" smtClean="0">
              <a:latin typeface="Times New Roman" panose="02020603050405020304" pitchFamily="18" charset="0"/>
              <a:cs typeface="Times New Roman" panose="02020603050405020304" pitchFamily="18" charset="0"/>
            </a:endParaRPr>
          </a:p>
          <a:p>
            <a:pPr marL="457200" indent="-457200">
              <a:buAutoNum type="arabicParenR"/>
            </a:pPr>
            <a:r>
              <a:rPr lang="en-IN" sz="2200" b="1" i="0" u="none" strike="noStrike" baseline="0" dirty="0" smtClean="0">
                <a:latin typeface="Times New Roman" panose="02020603050405020304" pitchFamily="18" charset="0"/>
                <a:cs typeface="Times New Roman" panose="02020603050405020304" pitchFamily="18" charset="0"/>
              </a:rPr>
              <a:t>Fixed Costs: </a:t>
            </a:r>
            <a:endParaRPr lang="en-IN" sz="2200" b="1"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They arise with the</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passage of time and not with production and are expressed in terms of time. Examples are rent, property taxes,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insurance, supervisors’ salaries etc</a:t>
            </a:r>
            <a:r>
              <a:rPr lang="en-IN" sz="2200" b="0" i="0" u="none" strike="noStrike" baseline="0" dirty="0" smtClean="0">
                <a:latin typeface="Times New Roman" panose="02020603050405020304" pitchFamily="18" charset="0"/>
                <a:cs typeface="Times New Roman" panose="02020603050405020304" pitchFamily="18" charset="0"/>
              </a:rPr>
              <a:t>. </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Fixed </a:t>
            </a:r>
            <a:r>
              <a:rPr lang="en-IN" sz="2200" b="0" i="0" u="none" strike="noStrike" baseline="0" dirty="0" smtClean="0">
                <a:latin typeface="Times New Roman" panose="02020603050405020304" pitchFamily="18" charset="0"/>
                <a:cs typeface="Times New Roman" panose="02020603050405020304" pitchFamily="18" charset="0"/>
              </a:rPr>
              <a:t>cost can be classified into the following</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categories for the purpose of analysis:</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	(a) </a:t>
            </a:r>
            <a:r>
              <a:rPr lang="en-IN" sz="2200" b="1" i="1" u="none" strike="noStrike" baseline="0" dirty="0" smtClean="0">
                <a:latin typeface="Times New Roman" panose="02020603050405020304" pitchFamily="18" charset="0"/>
                <a:cs typeface="Times New Roman" panose="02020603050405020304" pitchFamily="18" charset="0"/>
              </a:rPr>
              <a:t>Committed Costs: </a:t>
            </a:r>
            <a:r>
              <a:rPr lang="en-IN" sz="2200" b="0" i="0" u="none" strike="noStrike" baseline="0" dirty="0" smtClean="0">
                <a:latin typeface="Times New Roman" panose="02020603050405020304" pitchFamily="18" charset="0"/>
                <a:cs typeface="Times New Roman" panose="02020603050405020304" pitchFamily="18" charset="0"/>
              </a:rPr>
              <a:t>These costs are incurred to maintain certain facilities and cannot be quickly</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eliminated. </a:t>
            </a:r>
            <a:r>
              <a:rPr lang="en-IN" sz="2200" b="0" i="0" u="none" strike="noStrike" baseline="0" dirty="0" smtClean="0">
                <a:latin typeface="Times New Roman" panose="02020603050405020304" pitchFamily="18" charset="0"/>
                <a:cs typeface="Times New Roman" panose="02020603050405020304" pitchFamily="18" charset="0"/>
              </a:rPr>
              <a:t>e.g</a:t>
            </a:r>
            <a:r>
              <a:rPr lang="en-IN" sz="2200" b="0" i="0" u="none" strike="noStrike" baseline="0" dirty="0" smtClean="0">
                <a:latin typeface="Times New Roman" panose="02020603050405020304" pitchFamily="18" charset="0"/>
                <a:cs typeface="Times New Roman" panose="02020603050405020304" pitchFamily="18" charset="0"/>
              </a:rPr>
              <a:t>., rent, insurance etc.</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bg1">
              <a:lumMod val="95000"/>
            </a:schemeClr>
          </a:solidFill>
        </p:spPr>
        <p:txBody>
          <a:bodyPr/>
          <a:lstStyle/>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a:t>
            </a:r>
            <a:r>
              <a:rPr lang="en-IN" sz="2200" dirty="0">
                <a:solidFill>
                  <a:prstClr val="black"/>
                </a:solidFill>
                <a:latin typeface="Times New Roman" panose="02020603050405020304" pitchFamily="18" charset="0"/>
                <a:cs typeface="Times New Roman" panose="02020603050405020304" pitchFamily="18" charset="0"/>
              </a:rPr>
              <a:t>b) </a:t>
            </a:r>
            <a:r>
              <a:rPr lang="en-IN" sz="2200" b="1" i="1" dirty="0">
                <a:solidFill>
                  <a:prstClr val="black"/>
                </a:solidFill>
                <a:latin typeface="Times New Roman" panose="02020603050405020304" pitchFamily="18" charset="0"/>
                <a:cs typeface="Times New Roman" panose="02020603050405020304" pitchFamily="18" charset="0"/>
              </a:rPr>
              <a:t>Policy and Managed Costs: </a:t>
            </a:r>
            <a:r>
              <a:rPr lang="en-IN" sz="2200" dirty="0">
                <a:solidFill>
                  <a:prstClr val="black"/>
                </a:solidFill>
                <a:latin typeface="Times New Roman" panose="02020603050405020304" pitchFamily="18" charset="0"/>
                <a:cs typeface="Times New Roman" panose="02020603050405020304" pitchFamily="18" charset="0"/>
              </a:rPr>
              <a:t>Policy costs are incurred for implementing particular management policies such as executive development, housing, etc</a:t>
            </a:r>
            <a:r>
              <a:rPr lang="en-IN" sz="2200" dirty="0" smtClean="0">
                <a:solidFill>
                  <a:prstClr val="black"/>
                </a:solidFill>
                <a:latin typeface="Times New Roman" panose="02020603050405020304" pitchFamily="18" charset="0"/>
                <a:cs typeface="Times New Roman" panose="02020603050405020304" pitchFamily="18" charset="0"/>
              </a:rPr>
              <a:t>.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Managed </a:t>
            </a:r>
            <a:r>
              <a:rPr lang="en-IN" sz="2200" dirty="0">
                <a:solidFill>
                  <a:prstClr val="black"/>
                </a:solidFill>
                <a:latin typeface="Times New Roman" panose="02020603050405020304" pitchFamily="18" charset="0"/>
                <a:cs typeface="Times New Roman" panose="02020603050405020304" pitchFamily="18" charset="0"/>
              </a:rPr>
              <a:t>costs are incurred to ensure the operating existence of the company e.g., staff services.</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(c) </a:t>
            </a:r>
            <a:r>
              <a:rPr lang="en-IN" sz="2200" b="1" i="1" dirty="0">
                <a:solidFill>
                  <a:prstClr val="black"/>
                </a:solidFill>
                <a:latin typeface="Times New Roman" panose="02020603050405020304" pitchFamily="18" charset="0"/>
                <a:cs typeface="Times New Roman" panose="02020603050405020304" pitchFamily="18" charset="0"/>
              </a:rPr>
              <a:t>Discretionary Costs: </a:t>
            </a:r>
            <a:r>
              <a:rPr lang="en-IN" sz="2200" dirty="0">
                <a:solidFill>
                  <a:prstClr val="black"/>
                </a:solidFill>
                <a:latin typeface="Times New Roman" panose="02020603050405020304" pitchFamily="18" charset="0"/>
                <a:cs typeface="Times New Roman" panose="02020603050405020304" pitchFamily="18" charset="0"/>
              </a:rPr>
              <a:t>These are not related to the operations and can be controlled by the management. These costs result from special policy decisions, new researches etc</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(d) </a:t>
            </a:r>
            <a:r>
              <a:rPr lang="en-IN" sz="2200" b="1" i="1" dirty="0">
                <a:solidFill>
                  <a:prstClr val="black"/>
                </a:solidFill>
                <a:latin typeface="Times New Roman" panose="02020603050405020304" pitchFamily="18" charset="0"/>
                <a:cs typeface="Times New Roman" panose="02020603050405020304" pitchFamily="18" charset="0"/>
              </a:rPr>
              <a:t>Step Costs: </a:t>
            </a:r>
            <a:r>
              <a:rPr lang="en-IN" sz="2200" dirty="0">
                <a:solidFill>
                  <a:prstClr val="black"/>
                </a:solidFill>
                <a:latin typeface="Times New Roman" panose="02020603050405020304" pitchFamily="18" charset="0"/>
                <a:cs typeface="Times New Roman" panose="02020603050405020304" pitchFamily="18" charset="0"/>
              </a:rPr>
              <a:t>Such costs are constant for a given level of output and then increase by a fixed amount at a higher level of output.</a:t>
            </a:r>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bg1">
              <a:lumMod val="95000"/>
            </a:schemeClr>
          </a:solidFill>
        </p:spPr>
        <p:txBody>
          <a:bodyPr>
            <a:noAutofit/>
          </a:bodyPr>
          <a:lstStyle/>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2)</a:t>
            </a:r>
            <a:r>
              <a:rPr lang="en-IN" sz="2200" b="1" i="0" u="none" strike="noStrike" dirty="0" smtClean="0">
                <a:latin typeface="Times New Roman" panose="02020603050405020304" pitchFamily="18" charset="0"/>
                <a:cs typeface="Times New Roman" panose="02020603050405020304" pitchFamily="18" charset="0"/>
              </a:rPr>
              <a:t> </a:t>
            </a:r>
            <a:r>
              <a:rPr lang="en-IN" sz="2200" b="1" i="0" u="none" strike="noStrike" baseline="0" dirty="0" smtClean="0">
                <a:latin typeface="Times New Roman" panose="02020603050405020304" pitchFamily="18" charset="0"/>
                <a:cs typeface="Times New Roman" panose="02020603050405020304" pitchFamily="18" charset="0"/>
              </a:rPr>
              <a:t>Variable Cost: </a:t>
            </a:r>
            <a:endParaRPr lang="en-IN" sz="2200" b="1"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Variable </a:t>
            </a:r>
            <a:r>
              <a:rPr lang="en-IN" sz="2200" b="0" i="0" u="none" strike="noStrike" baseline="0" dirty="0" smtClean="0">
                <a:latin typeface="Times New Roman" panose="02020603050405020304" pitchFamily="18" charset="0"/>
                <a:cs typeface="Times New Roman" panose="02020603050405020304" pitchFamily="18" charset="0"/>
              </a:rPr>
              <a:t>costs are those costs that vary directly and proportionately with the output e.g. direct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materials, direct labour. </a:t>
            </a:r>
            <a:r>
              <a:rPr lang="en-IN" sz="2200" b="0" i="0" u="none" strike="noStrike" baseline="0" dirty="0" smtClean="0">
                <a:latin typeface="Times New Roman" panose="02020603050405020304" pitchFamily="18" charset="0"/>
                <a:cs typeface="Times New Roman" panose="02020603050405020304" pitchFamily="18" charset="0"/>
              </a:rPr>
              <a:t>It </a:t>
            </a:r>
            <a:r>
              <a:rPr lang="en-IN" sz="2200" b="0" i="0" u="none" strike="noStrike" baseline="0" dirty="0" smtClean="0">
                <a:latin typeface="Times New Roman" panose="02020603050405020304" pitchFamily="18" charset="0"/>
                <a:cs typeface="Times New Roman" panose="02020603050405020304" pitchFamily="18" charset="0"/>
              </a:rPr>
              <a:t>is always expressed in terms of units, not in terms of time</a:t>
            </a:r>
            <a:r>
              <a:rPr lang="en-IN" sz="2200" b="0" i="0" u="none" strike="noStrike" baseline="0" dirty="0" smtClean="0">
                <a:latin typeface="Times New Roman" panose="02020603050405020304" pitchFamily="18" charset="0"/>
                <a:cs typeface="Times New Roman" panose="02020603050405020304" pitchFamily="18" charset="0"/>
              </a:rPr>
              <a:t>.</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3) Semi-fixed (Semi-Variable) costs: </a:t>
            </a:r>
            <a:endParaRPr lang="en-IN" sz="2200" b="1"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Such </a:t>
            </a:r>
            <a:r>
              <a:rPr lang="en-IN" sz="2200" b="0" i="0" u="none" strike="noStrike" baseline="0" dirty="0" smtClean="0">
                <a:latin typeface="Times New Roman" panose="02020603050405020304" pitchFamily="18" charset="0"/>
                <a:cs typeface="Times New Roman" panose="02020603050405020304" pitchFamily="18" charset="0"/>
              </a:rPr>
              <a:t>costs contain fixed and variable elements. Because of the variable</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element, they fluctuate with volume and because of the fixed element; they do not change in direct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proportion to </a:t>
            </a:r>
            <a:r>
              <a:rPr lang="en-IN" sz="2200" b="0" i="0" u="none" strike="noStrike" baseline="0" dirty="0" smtClean="0">
                <a:latin typeface="Times New Roman" panose="02020603050405020304" pitchFamily="18" charset="0"/>
                <a:cs typeface="Times New Roman" panose="02020603050405020304" pitchFamily="18" charset="0"/>
              </a:rPr>
              <a:t>output.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dirty="0" err="1" smtClean="0">
                <a:latin typeface="Times New Roman" panose="02020603050405020304" pitchFamily="18" charset="0"/>
                <a:cs typeface="Times New Roman" panose="02020603050405020304" pitchFamily="18" charset="0"/>
              </a:rPr>
              <a:t>Eg</a:t>
            </a:r>
            <a:r>
              <a:rPr lang="en-IN" sz="2200" b="0" i="0" u="none" strike="noStrike" dirty="0" smtClean="0">
                <a:latin typeface="Times New Roman" panose="02020603050405020304" pitchFamily="18" charset="0"/>
                <a:cs typeface="Times New Roman" panose="02020603050405020304" pitchFamily="18" charset="0"/>
              </a:rPr>
              <a:t>:-</a:t>
            </a:r>
            <a:r>
              <a:rPr lang="en-IN" sz="2200" b="0" i="0" u="none" strike="noStrike" baseline="0" dirty="0" smtClean="0">
                <a:latin typeface="Times New Roman" panose="02020603050405020304" pitchFamily="18" charset="0"/>
                <a:cs typeface="Times New Roman" panose="02020603050405020304" pitchFamily="18" charset="0"/>
              </a:rPr>
              <a:t>Depreciation</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normAutofit/>
          </a:bodyPr>
          <a:lstStyle/>
          <a:p>
            <a:r>
              <a:rPr lang="en-US" sz="3000" b="1" dirty="0" smtClean="0"/>
              <a:t>Cost classification</a:t>
            </a:r>
            <a:endParaRPr lang="en-IN" sz="3000" b="1" dirty="0"/>
          </a:p>
        </p:txBody>
      </p:sp>
      <p:sp>
        <p:nvSpPr>
          <p:cNvPr id="3" name="Content Placeholder 2"/>
          <p:cNvSpPr>
            <a:spLocks noGrp="1"/>
          </p:cNvSpPr>
          <p:nvPr>
            <p:ph idx="1"/>
          </p:nvPr>
        </p:nvSpPr>
        <p:spPr>
          <a:solidFill>
            <a:schemeClr val="bg1">
              <a:lumMod val="95000"/>
            </a:schemeClr>
          </a:solidFill>
        </p:spPr>
        <p:txBody>
          <a:bodyPr>
            <a:noAutofit/>
          </a:bodyPr>
          <a:lstStyle/>
          <a:p>
            <a:pPr marL="0" indent="0">
              <a:buNone/>
            </a:pPr>
            <a:r>
              <a:rPr lang="en-IN" sz="2200" b="1" i="0" u="none" strike="noStrike" baseline="0" dirty="0" smtClean="0">
                <a:solidFill>
                  <a:srgbClr val="000000"/>
                </a:solidFill>
                <a:latin typeface="Times New Roman" panose="02020603050405020304" pitchFamily="18" charset="0"/>
                <a:cs typeface="Times New Roman" panose="02020603050405020304" pitchFamily="18" charset="0"/>
              </a:rPr>
              <a:t>The different bases of cost classification are:</a:t>
            </a:r>
            <a:endParaRPr lang="en-IN" sz="2200" b="1"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(1) By </a:t>
            </a:r>
            <a:r>
              <a:rPr lang="en-IN" sz="2200" b="1" i="0" u="none" strike="noStrike" baseline="0" dirty="0" smtClean="0">
                <a:solidFill>
                  <a:srgbClr val="000000"/>
                </a:solidFill>
                <a:latin typeface="Times New Roman" panose="02020603050405020304" pitchFamily="18" charset="0"/>
                <a:cs typeface="Times New Roman" panose="02020603050405020304" pitchFamily="18" charset="0"/>
              </a:rPr>
              <a:t>time</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(Historical, Pre-determined).</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(2) By </a:t>
            </a:r>
            <a:r>
              <a:rPr lang="en-IN" sz="2200" b="1" i="0" u="none" strike="noStrike" baseline="0" dirty="0" smtClean="0">
                <a:solidFill>
                  <a:srgbClr val="000000"/>
                </a:solidFill>
                <a:latin typeface="Times New Roman" panose="02020603050405020304" pitchFamily="18" charset="0"/>
                <a:cs typeface="Times New Roman" panose="02020603050405020304" pitchFamily="18" charset="0"/>
              </a:rPr>
              <a:t>nature or elements</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(Material, Labour and Overhead).</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(3) By </a:t>
            </a:r>
            <a:r>
              <a:rPr lang="en-IN" sz="2200" b="1" i="0" u="none" strike="noStrike" baseline="0" dirty="0" smtClean="0">
                <a:solidFill>
                  <a:srgbClr val="000000"/>
                </a:solidFill>
                <a:latin typeface="Times New Roman" panose="02020603050405020304" pitchFamily="18" charset="0"/>
                <a:cs typeface="Times New Roman" panose="02020603050405020304" pitchFamily="18" charset="0"/>
              </a:rPr>
              <a:t>degree of traceability to the product</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(Direct, Indirect).</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(4) </a:t>
            </a:r>
            <a:r>
              <a:rPr lang="en-IN" sz="2200" b="1" i="0" u="none" strike="noStrike" baseline="0" dirty="0" smtClean="0">
                <a:solidFill>
                  <a:srgbClr val="000000"/>
                </a:solidFill>
                <a:latin typeface="Times New Roman" panose="02020603050405020304" pitchFamily="18" charset="0"/>
                <a:cs typeface="Times New Roman" panose="02020603050405020304" pitchFamily="18" charset="0"/>
              </a:rPr>
              <a:t>Association with the product</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(Product, Period).</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(5) By </a:t>
            </a:r>
            <a:r>
              <a:rPr lang="en-IN" sz="2200" b="1" i="0" u="none" strike="noStrike" baseline="0" dirty="0" smtClean="0">
                <a:solidFill>
                  <a:srgbClr val="000000"/>
                </a:solidFill>
                <a:latin typeface="Times New Roman" panose="02020603050405020304" pitchFamily="18" charset="0"/>
                <a:cs typeface="Times New Roman" panose="02020603050405020304" pitchFamily="18" charset="0"/>
              </a:rPr>
              <a:t>Changes in activity or volume</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(Fixed, Variable, Semi-variable).</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(6) By </a:t>
            </a:r>
            <a:r>
              <a:rPr lang="en-IN" sz="2200" b="1" i="0" u="none" strike="noStrike" baseline="0" dirty="0" smtClean="0">
                <a:solidFill>
                  <a:srgbClr val="000000"/>
                </a:solidFill>
                <a:latin typeface="Times New Roman" panose="02020603050405020304" pitchFamily="18" charset="0"/>
                <a:cs typeface="Times New Roman" panose="02020603050405020304" pitchFamily="18" charset="0"/>
              </a:rPr>
              <a:t>function</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(Manufacturing, Administrative, Selling, Research and development, Pre-production).</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bg1">
              <a:lumMod val="95000"/>
            </a:schemeClr>
          </a:solidFill>
        </p:spPr>
        <p:txBody>
          <a:bodyPr/>
          <a:lstStyle/>
          <a:p>
            <a:pPr marL="0" lvl="0" indent="0">
              <a:buNone/>
            </a:pPr>
            <a:r>
              <a:rPr lang="en-IN" sz="2200" dirty="0">
                <a:solidFill>
                  <a:srgbClr val="000000"/>
                </a:solidFill>
                <a:latin typeface="Times New Roman" panose="02020603050405020304" pitchFamily="18" charset="0"/>
                <a:cs typeface="Times New Roman" panose="02020603050405020304" pitchFamily="18" charset="0"/>
              </a:rPr>
              <a:t>(7) </a:t>
            </a:r>
            <a:r>
              <a:rPr lang="en-IN" sz="2200" b="1" dirty="0">
                <a:solidFill>
                  <a:srgbClr val="000000"/>
                </a:solidFill>
                <a:latin typeface="Times New Roman" panose="02020603050405020304" pitchFamily="18" charset="0"/>
                <a:cs typeface="Times New Roman" panose="02020603050405020304" pitchFamily="18" charset="0"/>
              </a:rPr>
              <a:t>Relationship with accounting period</a:t>
            </a:r>
            <a:r>
              <a:rPr lang="en-IN" sz="2200" dirty="0">
                <a:solidFill>
                  <a:srgbClr val="000000"/>
                </a:solidFill>
                <a:latin typeface="Times New Roman" panose="02020603050405020304" pitchFamily="18" charset="0"/>
                <a:cs typeface="Times New Roman" panose="02020603050405020304" pitchFamily="18" charset="0"/>
              </a:rPr>
              <a:t> (Capital, Revenue).</a:t>
            </a:r>
            <a:endParaRPr lang="en-IN" sz="2200" dirty="0">
              <a:solidFill>
                <a:srgbClr val="000000"/>
              </a:solidFill>
              <a:latin typeface="Times New Roman" panose="02020603050405020304" pitchFamily="18" charset="0"/>
              <a:cs typeface="Times New Roman" panose="02020603050405020304" pitchFamily="18" charset="0"/>
            </a:endParaRPr>
          </a:p>
          <a:p>
            <a:pPr marL="0" lvl="0" indent="0">
              <a:buNone/>
            </a:pPr>
            <a:r>
              <a:rPr lang="en-IN" sz="2200" dirty="0">
                <a:solidFill>
                  <a:srgbClr val="000000"/>
                </a:solidFill>
                <a:latin typeface="Times New Roman" panose="02020603050405020304" pitchFamily="18" charset="0"/>
                <a:cs typeface="Times New Roman" panose="02020603050405020304" pitchFamily="18" charset="0"/>
              </a:rPr>
              <a:t>(8) </a:t>
            </a:r>
            <a:r>
              <a:rPr lang="en-IN" sz="2200" b="1" dirty="0">
                <a:solidFill>
                  <a:srgbClr val="000000"/>
                </a:solidFill>
                <a:latin typeface="Times New Roman" panose="02020603050405020304" pitchFamily="18" charset="0"/>
                <a:cs typeface="Times New Roman" panose="02020603050405020304" pitchFamily="18" charset="0"/>
              </a:rPr>
              <a:t>Controllability</a:t>
            </a:r>
            <a:r>
              <a:rPr lang="en-IN" sz="2200" dirty="0">
                <a:solidFill>
                  <a:srgbClr val="000000"/>
                </a:solidFill>
                <a:latin typeface="Times New Roman" panose="02020603050405020304" pitchFamily="18" charset="0"/>
                <a:cs typeface="Times New Roman" panose="02020603050405020304" pitchFamily="18" charset="0"/>
              </a:rPr>
              <a:t> (Controllable, Non-controllable).</a:t>
            </a:r>
            <a:endParaRPr lang="en-IN" sz="2200" dirty="0">
              <a:solidFill>
                <a:srgbClr val="000000"/>
              </a:solidFill>
              <a:latin typeface="Times New Roman" panose="02020603050405020304" pitchFamily="18" charset="0"/>
              <a:cs typeface="Times New Roman" panose="02020603050405020304" pitchFamily="18" charset="0"/>
            </a:endParaRPr>
          </a:p>
          <a:p>
            <a:pPr marL="0" lvl="0" indent="0">
              <a:buNone/>
            </a:pPr>
            <a:r>
              <a:rPr lang="en-IN" sz="2200" dirty="0">
                <a:solidFill>
                  <a:srgbClr val="000000"/>
                </a:solidFill>
                <a:latin typeface="Times New Roman" panose="02020603050405020304" pitchFamily="18" charset="0"/>
                <a:cs typeface="Times New Roman" panose="02020603050405020304" pitchFamily="18" charset="0"/>
              </a:rPr>
              <a:t>(9) </a:t>
            </a:r>
            <a:r>
              <a:rPr lang="en-IN" sz="2200" b="1" dirty="0">
                <a:solidFill>
                  <a:srgbClr val="000000"/>
                </a:solidFill>
                <a:latin typeface="Times New Roman" panose="02020603050405020304" pitchFamily="18" charset="0"/>
                <a:cs typeface="Times New Roman" panose="02020603050405020304" pitchFamily="18" charset="0"/>
              </a:rPr>
              <a:t>Cost for analytical and decision-making purposes</a:t>
            </a:r>
            <a:r>
              <a:rPr lang="en-IN" sz="2200" dirty="0">
                <a:solidFill>
                  <a:srgbClr val="000000"/>
                </a:solidFill>
                <a:latin typeface="Times New Roman" panose="02020603050405020304" pitchFamily="18" charset="0"/>
                <a:cs typeface="Times New Roman" panose="02020603050405020304" pitchFamily="18" charset="0"/>
              </a:rPr>
              <a:t> (Opportunity, Sunk, Differential, Joint, Common, Imputed, Out-of-pocket, Marginal, Uniform, Replacement).</a:t>
            </a:r>
            <a:endParaRPr lang="en-IN" sz="2200" dirty="0">
              <a:solidFill>
                <a:srgbClr val="000000"/>
              </a:solidFill>
              <a:latin typeface="Times New Roman" panose="02020603050405020304" pitchFamily="18" charset="0"/>
              <a:cs typeface="Times New Roman" panose="02020603050405020304" pitchFamily="18" charset="0"/>
            </a:endParaRPr>
          </a:p>
          <a:p>
            <a:pPr marL="0" lvl="0" indent="0">
              <a:buNone/>
            </a:pPr>
            <a:r>
              <a:rPr lang="fr-FR" sz="2200" dirty="0">
                <a:solidFill>
                  <a:srgbClr val="000000"/>
                </a:solidFill>
                <a:latin typeface="Times New Roman" panose="02020603050405020304" pitchFamily="18" charset="0"/>
                <a:cs typeface="Times New Roman" panose="02020603050405020304" pitchFamily="18" charset="0"/>
              </a:rPr>
              <a:t>(10) </a:t>
            </a:r>
            <a:r>
              <a:rPr lang="fr-FR" sz="2200" b="1" dirty="0" err="1">
                <a:solidFill>
                  <a:srgbClr val="000000"/>
                </a:solidFill>
                <a:latin typeface="Times New Roman" panose="02020603050405020304" pitchFamily="18" charset="0"/>
                <a:cs typeface="Times New Roman" panose="02020603050405020304" pitchFamily="18" charset="0"/>
              </a:rPr>
              <a:t>Others</a:t>
            </a:r>
            <a:r>
              <a:rPr lang="fr-FR" sz="2200" dirty="0">
                <a:solidFill>
                  <a:srgbClr val="000000"/>
                </a:solidFill>
                <a:latin typeface="Times New Roman" panose="02020603050405020304" pitchFamily="18" charset="0"/>
                <a:cs typeface="Times New Roman" panose="02020603050405020304" pitchFamily="18" charset="0"/>
              </a:rPr>
              <a:t> (Conversion, </a:t>
            </a:r>
            <a:r>
              <a:rPr lang="fr-FR" sz="2200" dirty="0" err="1">
                <a:solidFill>
                  <a:srgbClr val="000000"/>
                </a:solidFill>
                <a:latin typeface="Times New Roman" panose="02020603050405020304" pitchFamily="18" charset="0"/>
                <a:cs typeface="Times New Roman" panose="02020603050405020304" pitchFamily="18" charset="0"/>
              </a:rPr>
              <a:t>Traceable</a:t>
            </a:r>
            <a:r>
              <a:rPr lang="fr-FR" sz="2200" dirty="0">
                <a:solidFill>
                  <a:srgbClr val="000000"/>
                </a:solidFill>
                <a:latin typeface="Times New Roman" panose="02020603050405020304" pitchFamily="18" charset="0"/>
                <a:cs typeface="Times New Roman" panose="02020603050405020304" pitchFamily="18" charset="0"/>
              </a:rPr>
              <a:t>, Normal, </a:t>
            </a:r>
            <a:r>
              <a:rPr lang="fr-FR" sz="2200" dirty="0" err="1">
                <a:solidFill>
                  <a:srgbClr val="000000"/>
                </a:solidFill>
                <a:latin typeface="Times New Roman" panose="02020603050405020304" pitchFamily="18" charset="0"/>
                <a:cs typeface="Times New Roman" panose="02020603050405020304" pitchFamily="18" charset="0"/>
              </a:rPr>
              <a:t>Avoidable</a:t>
            </a:r>
            <a:r>
              <a:rPr lang="fr-FR" sz="2200" dirty="0">
                <a:solidFill>
                  <a:srgbClr val="000000"/>
                </a:solidFill>
                <a:latin typeface="Times New Roman" panose="02020603050405020304" pitchFamily="18" charset="0"/>
                <a:cs typeface="Times New Roman" panose="02020603050405020304" pitchFamily="18" charset="0"/>
              </a:rPr>
              <a:t>, </a:t>
            </a:r>
            <a:r>
              <a:rPr lang="fr-FR" sz="2200" dirty="0" err="1">
                <a:solidFill>
                  <a:srgbClr val="000000"/>
                </a:solidFill>
                <a:latin typeface="Times New Roman" panose="02020603050405020304" pitchFamily="18" charset="0"/>
                <a:cs typeface="Times New Roman" panose="02020603050405020304" pitchFamily="18" charset="0"/>
              </a:rPr>
              <a:t>Unavoidable</a:t>
            </a:r>
            <a:r>
              <a:rPr lang="fr-FR" sz="2200" dirty="0">
                <a:solidFill>
                  <a:srgbClr val="000000"/>
                </a:solidFill>
                <a:latin typeface="Times New Roman" panose="02020603050405020304" pitchFamily="18" charset="0"/>
                <a:cs typeface="Times New Roman" panose="02020603050405020304" pitchFamily="18" charset="0"/>
              </a:rPr>
              <a:t>, Total).</a:t>
            </a:r>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p:spPr>
        <p:txBody>
          <a:bodyPr>
            <a:normAutofit/>
          </a:bodyPr>
          <a:lstStyle/>
          <a:p>
            <a:pPr lvl="0">
              <a:spcBef>
                <a:spcPct val="20000"/>
              </a:spcBef>
            </a:pPr>
            <a:r>
              <a:rPr lang="en-IN" sz="3000" b="1" dirty="0">
                <a:solidFill>
                  <a:prstClr val="black"/>
                </a:solidFill>
                <a:latin typeface="Times New Roman" panose="02020603050405020304" pitchFamily="18" charset="0"/>
                <a:ea typeface="+mn-ea"/>
                <a:cs typeface="Times New Roman" panose="02020603050405020304" pitchFamily="18" charset="0"/>
              </a:rPr>
              <a:t>1. Classification on the Basis of Time</a:t>
            </a:r>
            <a:br>
              <a:rPr lang="en-IN" sz="3000" b="1" dirty="0">
                <a:solidFill>
                  <a:prstClr val="black"/>
                </a:solidFill>
                <a:latin typeface="Times New Roman" panose="02020603050405020304" pitchFamily="18" charset="0"/>
                <a:ea typeface="+mn-ea"/>
                <a:cs typeface="Times New Roman" panose="02020603050405020304" pitchFamily="18" charset="0"/>
              </a:rPr>
            </a:br>
            <a:endParaRPr lang="en-IN" sz="3000" dirty="0"/>
          </a:p>
        </p:txBody>
      </p:sp>
      <p:sp>
        <p:nvSpPr>
          <p:cNvPr id="3" name="Content Placeholder 2"/>
          <p:cNvSpPr>
            <a:spLocks noGrp="1"/>
          </p:cNvSpPr>
          <p:nvPr>
            <p:ph idx="1"/>
          </p:nvPr>
        </p:nvSpPr>
        <p:spPr>
          <a:solidFill>
            <a:schemeClr val="bg1">
              <a:lumMod val="95000"/>
            </a:schemeClr>
          </a:solidFill>
        </p:spPr>
        <p:txBody>
          <a:bodyPr>
            <a:no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(a) </a:t>
            </a:r>
            <a:r>
              <a:rPr lang="en-IN" sz="2200" b="1" i="0" u="none" strike="noStrike" baseline="0" dirty="0" smtClean="0">
                <a:latin typeface="Times New Roman" panose="02020603050405020304" pitchFamily="18" charset="0"/>
                <a:cs typeface="Times New Roman" panose="02020603050405020304" pitchFamily="18" charset="0"/>
              </a:rPr>
              <a:t>Historical Costs: </a:t>
            </a:r>
            <a:r>
              <a:rPr lang="en-IN" sz="2200" b="0" i="0" u="none" strike="noStrike" baseline="0" dirty="0" smtClean="0">
                <a:latin typeface="Times New Roman" panose="02020603050405020304" pitchFamily="18" charset="0"/>
                <a:cs typeface="Times New Roman" panose="02020603050405020304" pitchFamily="18" charset="0"/>
              </a:rPr>
              <a:t>These costs are ascertained after they are incurred. Such costs are available</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only when the production of a particular thing has already been done. </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(b) </a:t>
            </a:r>
            <a:r>
              <a:rPr lang="en-IN" sz="2200" b="1" i="0" u="none" strike="noStrike" baseline="0" dirty="0" smtClean="0">
                <a:latin typeface="Times New Roman" panose="02020603050405020304" pitchFamily="18" charset="0"/>
                <a:cs typeface="Times New Roman" panose="02020603050405020304" pitchFamily="18" charset="0"/>
              </a:rPr>
              <a:t>Pre-determined Costs: </a:t>
            </a:r>
            <a:r>
              <a:rPr lang="en-IN" sz="2200" b="0" i="0" u="none" strike="noStrike" baseline="0" dirty="0" smtClean="0">
                <a:latin typeface="Times New Roman" panose="02020603050405020304" pitchFamily="18" charset="0"/>
                <a:cs typeface="Times New Roman" panose="02020603050405020304" pitchFamily="18" charset="0"/>
              </a:rPr>
              <a:t>These costs are calculated before they are incurred on the basis of a</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specification of all factors affecting cost. Such costs may be:</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	(i) </a:t>
            </a:r>
            <a:r>
              <a:rPr lang="en-IN" sz="2200" b="1" i="0" u="none" strike="noStrike" baseline="0" dirty="0" smtClean="0">
                <a:latin typeface="Times New Roman" panose="02020603050405020304" pitchFamily="18" charset="0"/>
                <a:cs typeface="Times New Roman" panose="02020603050405020304" pitchFamily="18" charset="0"/>
              </a:rPr>
              <a:t>Estimated costs: </a:t>
            </a:r>
            <a:r>
              <a:rPr lang="en-IN" sz="2200" b="0" i="0" u="none" strike="noStrike" baseline="0" dirty="0" smtClean="0">
                <a:latin typeface="Times New Roman" panose="02020603050405020304" pitchFamily="18" charset="0"/>
                <a:cs typeface="Times New Roman" panose="02020603050405020304" pitchFamily="18" charset="0"/>
              </a:rPr>
              <a:t>Costs are estimated before goods are produced; these are naturally less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accurate than standards.</a:t>
            </a:r>
            <a:endParaRPr lang="en-IN" sz="2200" b="0" i="0" u="none" strike="noStrike" baseline="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bg1">
              <a:lumMod val="95000"/>
            </a:schemeClr>
          </a:solidFill>
        </p:spPr>
        <p:txBody>
          <a:bodyPr/>
          <a:lstStyle/>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a:t>
            </a:r>
            <a:r>
              <a:rPr lang="en-IN" sz="2200" dirty="0">
                <a:solidFill>
                  <a:prstClr val="black"/>
                </a:solidFill>
                <a:latin typeface="Times New Roman" panose="02020603050405020304" pitchFamily="18" charset="0"/>
                <a:cs typeface="Times New Roman" panose="02020603050405020304" pitchFamily="18" charset="0"/>
              </a:rPr>
              <a:t>ii) </a:t>
            </a:r>
            <a:r>
              <a:rPr lang="en-IN" sz="2200" b="1" dirty="0">
                <a:solidFill>
                  <a:prstClr val="black"/>
                </a:solidFill>
                <a:latin typeface="Times New Roman" panose="02020603050405020304" pitchFamily="18" charset="0"/>
                <a:cs typeface="Times New Roman" panose="02020603050405020304" pitchFamily="18" charset="0"/>
              </a:rPr>
              <a:t>Standard costs: </a:t>
            </a:r>
            <a:r>
              <a:rPr lang="en-IN" sz="2200" dirty="0">
                <a:solidFill>
                  <a:prstClr val="black"/>
                </a:solidFill>
                <a:latin typeface="Times New Roman" panose="02020603050405020304" pitchFamily="18" charset="0"/>
                <a:cs typeface="Times New Roman" panose="02020603050405020304" pitchFamily="18" charset="0"/>
              </a:rPr>
              <a:t>This is a particular concept and technique. This method involves:</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(a) setting up predetermined standards for each element of cost and each product;</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(b) comparison of actual with standard to find variation;</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(c) pin-pointing the causes of such variances and taking remedial action.</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a:t>
            </a:r>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normAutofit/>
          </a:bodyPr>
          <a:lstStyle/>
          <a:p>
            <a:pPr marL="342900" lvl="0" indent="-342900">
              <a:spcBef>
                <a:spcPct val="20000"/>
              </a:spcBef>
            </a:pPr>
            <a:r>
              <a:rPr lang="en-IN" sz="3000" b="1" dirty="0">
                <a:solidFill>
                  <a:prstClr val="black"/>
                </a:solidFill>
                <a:latin typeface="Times New Roman" panose="02020603050405020304" pitchFamily="18" charset="0"/>
                <a:ea typeface="+mn-ea"/>
                <a:cs typeface="Times New Roman" panose="02020603050405020304" pitchFamily="18" charset="0"/>
              </a:rPr>
              <a:t>2. By Nature or Elements</a:t>
            </a:r>
            <a:br>
              <a:rPr lang="en-IN" sz="3000" b="1" dirty="0">
                <a:solidFill>
                  <a:prstClr val="black"/>
                </a:solidFill>
                <a:latin typeface="Times New Roman" panose="02020603050405020304" pitchFamily="18" charset="0"/>
                <a:ea typeface="+mn-ea"/>
                <a:cs typeface="Times New Roman" panose="02020603050405020304" pitchFamily="18" charset="0"/>
              </a:rPr>
            </a:br>
            <a:endParaRPr lang="en-IN" sz="3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56792"/>
            <a:ext cx="8229600" cy="4968552"/>
          </a:xfrm>
          <a:solidFill>
            <a:schemeClr val="bg1">
              <a:lumMod val="95000"/>
            </a:schemeClr>
          </a:solidFill>
        </p:spPr>
        <p:txBody>
          <a:bodyPr>
            <a:no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There are three broad elements of costs:</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(1) </a:t>
            </a:r>
            <a:r>
              <a:rPr lang="en-IN" sz="2200" b="1" i="0" u="none" strike="noStrike" baseline="0" dirty="0" smtClean="0">
                <a:latin typeface="Times New Roman" panose="02020603050405020304" pitchFamily="18" charset="0"/>
                <a:cs typeface="Times New Roman" panose="02020603050405020304" pitchFamily="18" charset="0"/>
              </a:rPr>
              <a:t>Material: </a:t>
            </a:r>
            <a:r>
              <a:rPr lang="en-IN" sz="2200" b="0" i="0" u="none" strike="noStrike" baseline="0" dirty="0" smtClean="0">
                <a:latin typeface="Times New Roman" panose="02020603050405020304" pitchFamily="18" charset="0"/>
                <a:cs typeface="Times New Roman" panose="02020603050405020304" pitchFamily="18" charset="0"/>
              </a:rPr>
              <a:t>The substance from which the product is made is known as material. It can be direct as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well as indirect.</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 </a:t>
            </a:r>
            <a:r>
              <a:rPr lang="en-IN" sz="2200" b="1" dirty="0" smtClean="0">
                <a:latin typeface="Times New Roman" panose="02020603050405020304" pitchFamily="18" charset="0"/>
                <a:cs typeface="Times New Roman" panose="02020603050405020304" pitchFamily="18" charset="0"/>
              </a:rPr>
              <a:t>        </a:t>
            </a:r>
            <a:r>
              <a:rPr lang="en-IN" sz="2200" b="1" i="0" u="none" strike="noStrike" baseline="0" dirty="0" smtClean="0">
                <a:latin typeface="Times New Roman" panose="02020603050405020304" pitchFamily="18" charset="0"/>
                <a:cs typeface="Times New Roman" panose="02020603050405020304" pitchFamily="18" charset="0"/>
              </a:rPr>
              <a:t>a) Direct material: </a:t>
            </a:r>
            <a:r>
              <a:rPr lang="en-IN" sz="2200" b="0" i="0" u="none" strike="noStrike" baseline="0" dirty="0" smtClean="0">
                <a:latin typeface="Times New Roman" panose="02020603050405020304" pitchFamily="18" charset="0"/>
                <a:cs typeface="Times New Roman" panose="02020603050405020304" pitchFamily="18" charset="0"/>
              </a:rPr>
              <a:t>It refers to those materials which become a major part of the finished product and</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can be easily traceable to the units.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bg1">
              <a:lumMod val="95000"/>
            </a:schemeClr>
          </a:solidFill>
        </p:spPr>
        <p:txBody>
          <a:bodyPr/>
          <a:lstStyle/>
          <a:p>
            <a:pPr marL="0" lvl="0" indent="0">
              <a:buNone/>
            </a:pPr>
            <a:r>
              <a:rPr lang="en-IN" sz="2200" b="1" dirty="0">
                <a:solidFill>
                  <a:prstClr val="black"/>
                </a:solidFill>
                <a:latin typeface="Times New Roman" panose="02020603050405020304" pitchFamily="18" charset="0"/>
                <a:cs typeface="Times New Roman" panose="02020603050405020304" pitchFamily="18" charset="0"/>
              </a:rPr>
              <a:t>b) Indirect material: </a:t>
            </a:r>
            <a:endParaRPr lang="en-IN" sz="2200" b="1"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b="1"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All </a:t>
            </a:r>
            <a:r>
              <a:rPr lang="en-IN" sz="2200" dirty="0">
                <a:solidFill>
                  <a:prstClr val="black"/>
                </a:solidFill>
                <a:latin typeface="Times New Roman" panose="02020603050405020304" pitchFamily="18" charset="0"/>
                <a:cs typeface="Times New Roman" panose="02020603050405020304" pitchFamily="18" charset="0"/>
              </a:rPr>
              <a:t>material which is used for purposes ancillary to production and which can be conveniently assigned to specific physical units is termed as indirect materials. Examples, oil, grease, consumable stores, printing and stationary material etc.</a:t>
            </a:r>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(2) </a:t>
            </a:r>
            <a:r>
              <a:rPr lang="en-IN" sz="2200" b="1" i="0" u="none" strike="noStrike" baseline="0" dirty="0" smtClean="0">
                <a:latin typeface="Times New Roman" panose="02020603050405020304" pitchFamily="18" charset="0"/>
                <a:cs typeface="Times New Roman" panose="02020603050405020304" pitchFamily="18" charset="0"/>
              </a:rPr>
              <a:t>Labour: </a:t>
            </a:r>
            <a:r>
              <a:rPr lang="en-IN" sz="2200" b="0" i="0" u="none" strike="noStrike" baseline="0" dirty="0" smtClean="0">
                <a:latin typeface="Times New Roman" panose="02020603050405020304" pitchFamily="18" charset="0"/>
                <a:cs typeface="Times New Roman" panose="02020603050405020304" pitchFamily="18" charset="0"/>
              </a:rPr>
              <a:t>Labour cost can be classified into direct labour and indirect labour.</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	a) Direct labour: </a:t>
            </a:r>
            <a:r>
              <a:rPr lang="en-IN" sz="2200" b="0" i="0" u="none" strike="noStrike" baseline="0" dirty="0" smtClean="0">
                <a:latin typeface="Times New Roman" panose="02020603050405020304" pitchFamily="18" charset="0"/>
                <a:cs typeface="Times New Roman" panose="02020603050405020304" pitchFamily="18" charset="0"/>
              </a:rPr>
              <a:t>It is defined as the wages paid to workers who are engaged in the production process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whose time can be conveniently and economically traceable to units of products. For example, wages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paid to compositors in a printing press, to workers in the foundry in cast iron works etc.</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	b) Indirect labour: </a:t>
            </a:r>
            <a:r>
              <a:rPr lang="en-IN" sz="2200" b="0" i="0" u="none" strike="noStrike" baseline="0" dirty="0" smtClean="0">
                <a:latin typeface="Times New Roman" panose="02020603050405020304" pitchFamily="18" charset="0"/>
                <a:cs typeface="Times New Roman" panose="02020603050405020304" pitchFamily="18" charset="0"/>
              </a:rPr>
              <a:t>Labour employed for the purpose of carrying tasks incidental to goods or services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provided, is indirect labour. It cannot be practically traced to specific units of output. Examples,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wages of store-keepers, foreman, time-keepers, supervisors, inspectors etc.</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3) Expenses: </a:t>
            </a:r>
            <a:r>
              <a:rPr lang="en-IN" sz="2200" b="0" i="0" u="none" strike="noStrike" baseline="0" dirty="0" smtClean="0">
                <a:latin typeface="Times New Roman" panose="02020603050405020304" pitchFamily="18" charset="0"/>
                <a:cs typeface="Times New Roman" panose="02020603050405020304" pitchFamily="18" charset="0"/>
              </a:rPr>
              <a:t>Expenses may be direct or indirect.</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	a) Direct expenses: </a:t>
            </a:r>
            <a:r>
              <a:rPr lang="en-IN" sz="2200" b="0" i="0" u="none" strike="noStrike" baseline="0" dirty="0" smtClean="0">
                <a:latin typeface="Times New Roman" panose="02020603050405020304" pitchFamily="18" charset="0"/>
                <a:cs typeface="Times New Roman" panose="02020603050405020304" pitchFamily="18" charset="0"/>
              </a:rPr>
              <a:t>These expenses are incurred on a specific cost unit and identifiable with the cost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unit. Examples are cost of special layout, design or drawings, hiring of a particular tool or equipment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for a job; fees paid to consultants in connection with a job etc.</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	b) Indirect expenses: </a:t>
            </a:r>
            <a:r>
              <a:rPr lang="en-IN" sz="2200" b="0" i="0" u="none" strike="noStrike" baseline="0" dirty="0" smtClean="0">
                <a:latin typeface="Times New Roman" panose="02020603050405020304" pitchFamily="18" charset="0"/>
                <a:cs typeface="Times New Roman" panose="02020603050405020304" pitchFamily="18" charset="0"/>
              </a:rPr>
              <a:t>These are expenses which cannot be directly, conveniently and wholly</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allocated to cost centre or cost units. Examples are rent, rates and taxes, insurance, power, lighting</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and heating, depreciation etc.</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6034</Words>
  <Application>WPS Presentation</Application>
  <PresentationFormat>On-screen Show (4:3)</PresentationFormat>
  <Paragraphs>88</Paragraphs>
  <Slides>14</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14</vt:i4>
      </vt:variant>
    </vt:vector>
  </HeadingPairs>
  <TitlesOfParts>
    <vt:vector size="24" baseType="lpstr">
      <vt:lpstr>Arial</vt:lpstr>
      <vt:lpstr>SimSun</vt:lpstr>
      <vt:lpstr>Wingdings</vt:lpstr>
      <vt:lpstr>Times New Roman</vt:lpstr>
      <vt:lpstr>Helvetica-Bold</vt:lpstr>
      <vt:lpstr>Segoe Print</vt:lpstr>
      <vt:lpstr>Calibri</vt:lpstr>
      <vt:lpstr>Microsoft YaHei</vt:lpstr>
      <vt:lpstr>Arial Unicode MS</vt:lpstr>
      <vt:lpstr>Office Theme</vt:lpstr>
      <vt:lpstr>Cost classification</vt:lpstr>
      <vt:lpstr>Cost classification</vt:lpstr>
      <vt:lpstr>PowerPoint 演示文稿</vt:lpstr>
      <vt:lpstr>1. Classification on the Basis of Time </vt:lpstr>
      <vt:lpstr>PowerPoint 演示文稿</vt:lpstr>
      <vt:lpstr>2. By Nature or Elements </vt:lpstr>
      <vt:lpstr>PowerPoint 演示文稿</vt:lpstr>
      <vt:lpstr>PowerPoint 演示文稿</vt:lpstr>
      <vt:lpstr>PowerPoint 演示文稿</vt:lpstr>
      <vt:lpstr>3. By Degree of Traceability to the Products </vt:lpstr>
      <vt:lpstr>4. Association with the Product </vt:lpstr>
      <vt:lpstr>5. By Changes in Activity or Volume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 classification</dc:title>
  <dc:creator>user</dc:creator>
  <cp:lastModifiedBy>user</cp:lastModifiedBy>
  <cp:revision>5</cp:revision>
  <dcterms:created xsi:type="dcterms:W3CDTF">2021-01-01T05:16:00Z</dcterms:created>
  <dcterms:modified xsi:type="dcterms:W3CDTF">2024-08-31T05:50:21Z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D71AD215B4CC41D5A01D7E73DFFEC8FD_12</vt:lpwstr>
  </property>
  <property fmtid="{D5CDD505-2E9C-101B-9397-08002B2CF9AE}" pid="3" name="KSOProductBuildVer">
    <vt:lpwstr>1033-12.2.0.17562</vt:lpwstr>
  </property>
</Properties>
</file>