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A3F50-6BDC-4E10-97E8-D34CCF377A3B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5987-FAE3-44BD-A4AD-6E5A9AB87F53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A3F50-6BDC-4E10-97E8-D34CCF377A3B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5987-FAE3-44BD-A4AD-6E5A9AB87F53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A3F50-6BDC-4E10-97E8-D34CCF377A3B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5987-FAE3-44BD-A4AD-6E5A9AB87F53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A3F50-6BDC-4E10-97E8-D34CCF377A3B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5987-FAE3-44BD-A4AD-6E5A9AB87F53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A3F50-6BDC-4E10-97E8-D34CCF377A3B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5987-FAE3-44BD-A4AD-6E5A9AB87F53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A3F50-6BDC-4E10-97E8-D34CCF377A3B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5987-FAE3-44BD-A4AD-6E5A9AB87F53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A3F50-6BDC-4E10-97E8-D34CCF377A3B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5987-FAE3-44BD-A4AD-6E5A9AB87F53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A3F50-6BDC-4E10-97E8-D34CCF377A3B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5987-FAE3-44BD-A4AD-6E5A9AB87F53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A3F50-6BDC-4E10-97E8-D34CCF377A3B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5987-FAE3-44BD-A4AD-6E5A9AB87F53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A3F50-6BDC-4E10-97E8-D34CCF377A3B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5987-FAE3-44BD-A4AD-6E5A9AB87F53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A3F50-6BDC-4E10-97E8-D34CCF377A3B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5987-FAE3-44BD-A4AD-6E5A9AB87F53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A3F50-6BDC-4E10-97E8-D34CCF377A3B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75987-FAE3-44BD-A4AD-6E5A9AB87F53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42820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en-US" sz="3400" b="1" dirty="0" smtClean="0"/>
              <a:t>Classification of cost</a:t>
            </a:r>
            <a:br>
              <a:rPr lang="en-US" sz="3400" b="1" dirty="0" smtClean="0"/>
            </a:br>
            <a:br>
              <a:rPr lang="en-US" sz="3400" b="1" dirty="0" smtClean="0"/>
            </a:br>
            <a:r>
              <a:rPr lang="en-US" altLang="en-IN" sz="2200" b="1" dirty="0">
                <a:sym typeface="+mn-ea"/>
              </a:rPr>
              <a:t>Prepared by </a:t>
            </a:r>
            <a:br>
              <a:rPr lang="en-US" altLang="en-IN" sz="2200" b="1" dirty="0">
                <a:solidFill>
                  <a:schemeClr val="tx1"/>
                </a:solidFill>
              </a:rPr>
            </a:br>
            <a:r>
              <a:rPr lang="en-US" altLang="en-IN" sz="2200" b="1" dirty="0">
                <a:sym typeface="+mn-ea"/>
              </a:rPr>
              <a:t>Dr. Muhammed Rafi.P</a:t>
            </a:r>
            <a:br>
              <a:rPr lang="en-US" altLang="en-IN" sz="2200" b="1" dirty="0">
                <a:solidFill>
                  <a:schemeClr val="tx1"/>
                </a:solidFill>
              </a:rPr>
            </a:br>
            <a:r>
              <a:rPr lang="en-US" altLang="en-IN" sz="2200" b="1" dirty="0">
                <a:sym typeface="+mn-ea"/>
              </a:rPr>
              <a:t>Assistant Professor</a:t>
            </a:r>
            <a:br>
              <a:rPr lang="en-US" altLang="en-IN" sz="2200" b="1" dirty="0">
                <a:solidFill>
                  <a:schemeClr val="tx1"/>
                </a:solidFill>
              </a:rPr>
            </a:br>
            <a:r>
              <a:rPr lang="en-US" altLang="en-IN" sz="2200" b="1" dirty="0">
                <a:sym typeface="+mn-ea"/>
              </a:rPr>
              <a:t>PG Department of Commerce &amp; Management studies</a:t>
            </a:r>
            <a:endParaRPr lang="en-US" altLang="en-IN" sz="2200" b="1" dirty="0">
              <a:sym typeface="+mn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69460"/>
            <a:ext cx="6400800" cy="106934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Continue…..</a:t>
            </a:r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(e) </a:t>
            </a:r>
            <a:r>
              <a:rPr lang="en-IN" sz="2200" b="1" i="1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Costs: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costs are those costs which are incurred for more than one product, job,</a:t>
            </a:r>
            <a:r>
              <a:rPr lang="en-IN" sz="22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territory or any other specific costing object. They are not easily related with individual products and</a:t>
            </a:r>
            <a:r>
              <a:rPr lang="en-IN" sz="22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hence are generally apportioned.</a:t>
            </a:r>
            <a:endParaRPr lang="en-IN" sz="22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0" i="0" u="none" strike="noStrike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Rent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factory is a common cost to all departments located in factory.</a:t>
            </a:r>
            <a:endParaRPr lang="en-IN" sz="22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(f) </a:t>
            </a:r>
            <a:r>
              <a:rPr lang="en-IN" sz="2200" b="1" i="1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Imputed Costs: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costs are not incurred and are useful while taking decision pertaining to a</a:t>
            </a:r>
            <a:r>
              <a:rPr lang="en-IN" sz="22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particular situation. These costs are known as imputed or notional costs and they do not enter into</a:t>
            </a:r>
            <a:r>
              <a:rPr lang="en-IN" sz="22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 accounting systems.</a:t>
            </a:r>
            <a:endParaRPr lang="en-IN" sz="22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b="1" i="1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 on internally generated funds, salaries of owners of proprietorship or</a:t>
            </a:r>
            <a:r>
              <a:rPr lang="en-IN" sz="22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partnership, notional rent etc.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(g) </a:t>
            </a:r>
            <a:r>
              <a:rPr lang="en-IN" sz="2200" b="1" i="1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Uniform Costs: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not distinct costs as such. Uniform costing signifies common costing</a:t>
            </a:r>
            <a:r>
              <a:rPr lang="en-IN" sz="22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principles and procedures adopted by a number of firms. They are useful in inter-firm comparison.</a:t>
            </a:r>
            <a:endParaRPr lang="en-IN" sz="22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(h) </a:t>
            </a:r>
            <a:r>
              <a:rPr lang="en-IN" sz="2200" b="1" i="1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Marginal Costs: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aggregate of variable costs, i.e., prime cost plus variable overheads. Thus,</a:t>
            </a:r>
            <a:r>
              <a:rPr lang="en-IN" sz="22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costs are classified as fixed and variable.</a:t>
            </a:r>
            <a:endParaRPr lang="en-IN" sz="22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(i) </a:t>
            </a:r>
            <a:r>
              <a:rPr lang="en-IN" sz="2200" b="1" i="1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Replacement Costs: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the cost of replacing an asset at current market values e.g. when the</a:t>
            </a:r>
            <a:r>
              <a:rPr lang="en-IN" sz="22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of replacing an asset is considered, it means the cost of purchasing the asset at the current</a:t>
            </a:r>
            <a:r>
              <a:rPr lang="en-IN" sz="22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market price is important and not the cost at which it was purchased.</a:t>
            </a:r>
            <a:endParaRPr lang="en-IN" sz="22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(j) </a:t>
            </a:r>
            <a:r>
              <a:rPr lang="en-IN" sz="22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 of Pocket Cost: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involves payment to outsiders i.e. gives rise to Cash Expenditure as</a:t>
            </a:r>
            <a:r>
              <a:rPr lang="en-IN" sz="22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opposed to such costs as depreciation which don’t involve any cash expenditure. Such costs are</a:t>
            </a:r>
            <a:r>
              <a:rPr lang="en-IN" sz="22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relevant for price fixation during recession or when make or buy decision is to be made.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IN" sz="30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10. Other Costs</a:t>
            </a:r>
            <a:br>
              <a:rPr lang="en-IN" sz="30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en-IN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(i) </a:t>
            </a:r>
            <a:r>
              <a:rPr lang="en-IN" sz="2200" b="1" i="1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Conversion Cost: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cost of a finished product or work-in-progress comprising direct labour</a:t>
            </a:r>
            <a:r>
              <a:rPr lang="en-IN" sz="22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manufacturing overhead. It is production cost less the cost of raw material but including the</a:t>
            </a:r>
            <a:r>
              <a:rPr lang="en-IN" sz="22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gains and losses in weight or volume of direct material arising due to production.</a:t>
            </a:r>
            <a:endParaRPr lang="en-IN" sz="22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(ii) </a:t>
            </a:r>
            <a:r>
              <a:rPr lang="en-IN" sz="2200" b="1" i="1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 Cost: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the cost which is normally incurred at a given level of output in the conditions</a:t>
            </a:r>
            <a:r>
              <a:rPr lang="en-IN" sz="22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which that level of output is achieved.</a:t>
            </a:r>
            <a:endParaRPr lang="en-IN" sz="22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(iii) </a:t>
            </a:r>
            <a:r>
              <a:rPr lang="en-IN" sz="2200" b="1" i="1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Traceable Cost: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cost which can be easily associated with a product, process or</a:t>
            </a:r>
            <a:r>
              <a:rPr lang="en-IN" sz="22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department.</a:t>
            </a:r>
            <a:endParaRPr lang="en-IN" sz="22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(iv) </a:t>
            </a:r>
            <a:r>
              <a:rPr lang="en-IN" sz="2200" b="1" i="1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Avoidable Costs: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Avoidable costs are those costs which under the present conditions need not</a:t>
            </a:r>
            <a:r>
              <a:rPr lang="en-IN" sz="22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been incurred.</a:t>
            </a:r>
            <a:endParaRPr lang="en-IN" sz="22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b="1" i="1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(a) Spoilage in excess of normal limit; (b) Unfavourable cost variances which could have</a:t>
            </a:r>
            <a:r>
              <a:rPr lang="en-IN" sz="22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been controlled.</a:t>
            </a:r>
            <a:endParaRPr lang="en-IN" sz="22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IN" sz="30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6. Functional Classification of Costs</a:t>
            </a:r>
            <a:br>
              <a:rPr lang="en-IN" sz="30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en-I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company performs a number of functions. Functional costs may be classified as follows:</a:t>
            </a:r>
            <a:endParaRPr lang="en-IN" sz="22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en-IN" sz="2200" b="1" i="1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Manufacturing/production Costs: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cost of operating the manufacturing division of an</a:t>
            </a:r>
            <a:r>
              <a:rPr lang="en-IN" sz="22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undertaking. It includes the cost of direct materials, direct labour, direct expenses, packing (primary)</a:t>
            </a:r>
            <a:r>
              <a:rPr lang="en-IN" sz="22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and all overhead expenses relating to production.</a:t>
            </a:r>
            <a:endParaRPr lang="en-IN" sz="22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(b) </a:t>
            </a:r>
            <a:r>
              <a:rPr lang="en-IN" sz="2200" b="1" i="1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 Costs: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indirect and covers all expenditure incurred in formulating the</a:t>
            </a:r>
            <a:r>
              <a:rPr lang="en-IN" sz="22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policy, directing the organisation and controlling the operation of a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concern.</a:t>
            </a:r>
            <a:endParaRPr lang="en-IN" sz="22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(c) </a:t>
            </a:r>
            <a:r>
              <a:rPr lang="en-IN" sz="2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Selling and Distribution Cost: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Selling cost is the cost of seeking to create and stimulate demand. e.g. advertisements, market research etc.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Distribution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is the expenditure incurred which begins with making the package produced available for dispatch and ends with making the reconditioned packages available for re-use e.g. warehousing, cartage etc. 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(d) </a:t>
            </a:r>
            <a:r>
              <a:rPr lang="en-IN" sz="2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and Development Costs: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include the cost of discovering new ideas,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process, products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experiment and implementing such results on a commercial basis.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(e) </a:t>
            </a:r>
            <a:r>
              <a:rPr lang="en-IN" sz="2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Pre-production Cost: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a new factory is started or when a new product is introduced,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 expenses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incurred.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 are termed as pre-production costs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treated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deferred revenue expenditure. </a:t>
            </a:r>
            <a:endParaRPr lang="en-IN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IN" sz="3000" b="1" dirty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7. Relationships with Accounting Period</a:t>
            </a:r>
            <a:br>
              <a:rPr lang="en-IN" sz="3000" b="1" dirty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endParaRPr lang="en-IN" sz="30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Costs can be capital and revenue.</a:t>
            </a:r>
            <a:endParaRPr lang="en-IN" sz="22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Capital expenditure provides benefit to future period and is classified as an asset. </a:t>
            </a:r>
            <a:endParaRPr lang="en-IN" sz="22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the other hand,</a:t>
            </a:r>
            <a:r>
              <a:rPr lang="en-IN" sz="22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revenue expenditure benefits only the current period and is treated as an expense. As and when an asset is</a:t>
            </a:r>
            <a:r>
              <a:rPr lang="en-IN" sz="22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written off, capital expenses to that extent becomes cost.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IN" sz="3000" b="1" dirty="0">
                <a:solidFill>
                  <a:prstClr val="black"/>
                </a:solidFill>
                <a:latin typeface="Helvetica-Bold"/>
                <a:ea typeface="+mn-ea"/>
                <a:cs typeface="+mn-cs"/>
              </a:rPr>
              <a:t>8. Controllability</a:t>
            </a:r>
            <a:br>
              <a:rPr lang="en-IN" sz="3000" b="1" dirty="0">
                <a:solidFill>
                  <a:prstClr val="black"/>
                </a:solidFill>
                <a:latin typeface="Helvetica-Bold"/>
                <a:ea typeface="+mn-ea"/>
                <a:cs typeface="+mn-cs"/>
              </a:rPr>
            </a:br>
            <a:endParaRPr lang="en-IN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can be Controllable and Non-Controllable.</a:t>
            </a:r>
            <a:endParaRPr lang="en-IN" sz="22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Controllable Cost: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Chartered Institute of Management Accountants defines controllable cost as “cost</a:t>
            </a:r>
            <a:r>
              <a:rPr lang="en-IN" sz="22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can be influenced by its budget holder”.</a:t>
            </a:r>
            <a:endParaRPr lang="en-IN" sz="22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Non-Controllable Cost: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cost which is not subject to control at any level of managerial supervision.</a:t>
            </a:r>
            <a:endParaRPr lang="en-IN" sz="22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br>
              <a:rPr lang="en-IN" sz="3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IN" sz="3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</a:t>
            </a:r>
            <a:r>
              <a:rPr lang="en-IN" sz="30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Costs for Analytical and Decision Making Purposes</a:t>
            </a:r>
            <a:br>
              <a:rPr lang="en-IN" sz="30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en-I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en-IN" sz="2200" b="1" i="1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Opportunity Costs: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Opportunity cost is the cost of selecting one course of action and the losing of</a:t>
            </a:r>
            <a:r>
              <a:rPr lang="en-IN" sz="22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opportunities to carry out that course of action. It is the amount that can be received if the</a:t>
            </a:r>
            <a:r>
              <a:rPr lang="en-IN" sz="22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asset is utilised in its next best alternative.</a:t>
            </a:r>
            <a:endParaRPr lang="en-IN" sz="22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b="1" i="1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Capital is invested in plant and machinery. It cannot be now invested in shares or</a:t>
            </a:r>
            <a:r>
              <a:rPr lang="en-IN" sz="22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debentures. The loss of interest and dividend that would be earned is the opportunity cost. </a:t>
            </a:r>
            <a:endParaRPr lang="en-IN" sz="22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Opportunity costs are not recorded in the books. It is important in decision making and comparing</a:t>
            </a:r>
            <a:r>
              <a:rPr lang="en-IN" sz="22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alternatives.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(b) </a:t>
            </a:r>
            <a:r>
              <a:rPr lang="en-IN" sz="2200" b="1" i="1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Sunk Costs: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sunk cost is one that has already been incurred and cannot be avoided by decisions</a:t>
            </a:r>
            <a:r>
              <a:rPr lang="en-IN" sz="22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taken in the future. As it refers to past costs, it is called unavoidable cost. </a:t>
            </a:r>
            <a:endParaRPr lang="en-IN" sz="22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cost is not useful</a:t>
            </a:r>
            <a:r>
              <a:rPr lang="en-IN" sz="22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decision making as all past costs are irrelevant. CIMA defines it as the past cost not taken into</a:t>
            </a:r>
            <a:r>
              <a:rPr lang="en-IN" sz="22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account in decision making.</a:t>
            </a:r>
            <a:endParaRPr lang="en-IN" sz="22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has also been defined as the difference between the purchase price of an asset and its salvage</a:t>
            </a:r>
            <a:r>
              <a:rPr lang="en-IN" sz="22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value.</a:t>
            </a:r>
            <a:endParaRPr lang="en-IN" sz="22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(c) </a:t>
            </a:r>
            <a:r>
              <a:rPr lang="en-IN" sz="2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Differential Cost: </a:t>
            </a:r>
            <a:endParaRPr lang="en-IN" sz="22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Differential cost is the increase or decrease in total costs resulting out of: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 Producing and distributing a few more or few less of products;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 A change in the method of production/distribution;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(c) An addition or deletion of a product or a territory; and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(d) The selection of an additional sales channel.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(d) </a:t>
            </a:r>
            <a:r>
              <a:rPr lang="en-IN" sz="2200" b="1" i="1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Joint Costs: </a:t>
            </a:r>
            <a:endParaRPr lang="en-IN" sz="2200" b="1" i="1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processing of a single raw material results in two or more different products</a:t>
            </a:r>
            <a:r>
              <a:rPr lang="en-IN" sz="22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simultaneously. The joint products are not identifiable as different types of product until a certain</a:t>
            </a:r>
            <a:r>
              <a:rPr lang="en-IN" sz="22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stage of production known as the split-off point is reached. Joint costs are the costs incurred </a:t>
            </a:r>
            <a:r>
              <a:rPr lang="en-IN" sz="2200" b="0" i="0" u="none" strike="noStrike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upto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point of separation. </a:t>
            </a:r>
            <a:endParaRPr lang="en-IN" sz="22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6151</Words>
  <Application>WPS Presentation</Application>
  <PresentationFormat>On-screen Show (4:3)</PresentationFormat>
  <Paragraphs>65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3" baseType="lpstr">
      <vt:lpstr>Arial</vt:lpstr>
      <vt:lpstr>SimSun</vt:lpstr>
      <vt:lpstr>Wingdings</vt:lpstr>
      <vt:lpstr>Times New Roman</vt:lpstr>
      <vt:lpstr>Tahoma</vt:lpstr>
      <vt:lpstr>Helvetica-Bold</vt:lpstr>
      <vt:lpstr>Segoe Print</vt:lpstr>
      <vt:lpstr>Calibri</vt:lpstr>
      <vt:lpstr>Microsoft YaHei</vt:lpstr>
      <vt:lpstr>Arial Unicode MS</vt:lpstr>
      <vt:lpstr>Office Theme</vt:lpstr>
      <vt:lpstr>Classification of cost  Prepared by  Dr. Muhammed Rafi.P Assistant Professor Department of Commerce</vt:lpstr>
      <vt:lpstr>6. Functional Classification of Costs </vt:lpstr>
      <vt:lpstr>PowerPoint 演示文稿</vt:lpstr>
      <vt:lpstr>7. Relationships with Accounting Period </vt:lpstr>
      <vt:lpstr>8. Controllability </vt:lpstr>
      <vt:lpstr> 9. Costs for Analytical and Decision Making Purposes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10. Other Costs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of cost</dc:title>
  <dc:creator>user</dc:creator>
  <cp:lastModifiedBy>user</cp:lastModifiedBy>
  <cp:revision>4</cp:revision>
  <dcterms:created xsi:type="dcterms:W3CDTF">2021-01-02T14:43:00Z</dcterms:created>
  <dcterms:modified xsi:type="dcterms:W3CDTF">2024-08-31T05:50:44Z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7ED2DCEF7FC7428B94A84D7169B3ACB4_12</vt:lpwstr>
  </property>
  <property fmtid="{D5CDD505-2E9C-101B-9397-08002B2CF9AE}" pid="3" name="KSOProductBuildVer">
    <vt:lpwstr>1033-12.2.0.17562</vt:lpwstr>
  </property>
</Properties>
</file>