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77A3F50-6BDC-4E10-97E8-D34CCF377A3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77A3F50-6BDC-4E10-97E8-D34CCF377A3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77A3F50-6BDC-4E10-97E8-D34CCF377A3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77A3F50-6BDC-4E10-97E8-D34CCF377A3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77A3F50-6BDC-4E10-97E8-D34CCF377A3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77A3F50-6BDC-4E10-97E8-D34CCF377A3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77A3F50-6BDC-4E10-97E8-D34CCF377A3B}"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77A3F50-6BDC-4E10-97E8-D34CCF377A3B}"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A3F50-6BDC-4E10-97E8-D34CCF377A3B}"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77A3F50-6BDC-4E10-97E8-D34CCF377A3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77A3F50-6BDC-4E10-97E8-D34CCF377A3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7275987-FAE3-44BD-A4AD-6E5A9AB87F5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A3F50-6BDC-4E10-97E8-D34CCF377A3B}"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75987-FAE3-44BD-A4AD-6E5A9AB87F5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273300"/>
          </a:xfrm>
          <a:solidFill>
            <a:schemeClr val="accent3"/>
          </a:solidFill>
        </p:spPr>
        <p:txBody>
          <a:bodyPr>
            <a:normAutofit/>
          </a:bodyPr>
          <a:lstStyle/>
          <a:p>
            <a:r>
              <a:rPr lang="en-US" sz="3400" b="1" dirty="0" smtClean="0"/>
              <a:t>Classification of cost</a:t>
            </a:r>
            <a:br>
              <a:rPr lang="en-US" sz="3400" b="1" dirty="0" smtClean="0"/>
            </a:br>
            <a:r>
              <a:rPr lang="en-US" altLang="en-IN" sz="1800" b="1" dirty="0">
                <a:sym typeface="+mn-ea"/>
              </a:rPr>
              <a:t>Prepared by </a:t>
            </a:r>
            <a:br>
              <a:rPr lang="en-US" altLang="en-IN" sz="1800" b="1" dirty="0">
                <a:sym typeface="+mn-ea"/>
              </a:rPr>
            </a:br>
            <a:r>
              <a:rPr lang="en-US" altLang="en-IN" sz="1800" b="1" dirty="0">
                <a:sym typeface="+mn-ea"/>
              </a:rPr>
              <a:t>Dr. Muhammed Rafi.P</a:t>
            </a:r>
            <a:br>
              <a:rPr lang="en-US" altLang="en-IN" sz="1800" b="1" dirty="0">
                <a:sym typeface="+mn-ea"/>
              </a:rPr>
            </a:br>
            <a:r>
              <a:rPr lang="en-US" altLang="en-IN" sz="1800" b="1" dirty="0">
                <a:sym typeface="+mn-ea"/>
              </a:rPr>
              <a:t>Assistant Professor</a:t>
            </a:r>
            <a:br>
              <a:rPr lang="en-US" altLang="en-IN" sz="1800" b="1" dirty="0">
                <a:sym typeface="+mn-ea"/>
              </a:rPr>
            </a:br>
            <a:r>
              <a:rPr lang="en-US" altLang="en-IN" sz="1800" b="1" dirty="0">
                <a:sym typeface="+mn-ea"/>
              </a:rPr>
              <a:t>PG Department of Commerce &amp; Management studies</a:t>
            </a:r>
            <a:endParaRPr lang="en-US" altLang="en-IN" sz="1800" b="1" dirty="0">
              <a:sym typeface="+mn-ea"/>
            </a:endParaRPr>
          </a:p>
        </p:txBody>
      </p:sp>
      <p:sp>
        <p:nvSpPr>
          <p:cNvPr id="3" name="Subtitle 2"/>
          <p:cNvSpPr>
            <a:spLocks noGrp="1"/>
          </p:cNvSpPr>
          <p:nvPr>
            <p:ph type="subTitle" idx="1"/>
          </p:nvPr>
        </p:nvSpPr>
        <p:spPr>
          <a:xfrm>
            <a:off x="1371600" y="5159375"/>
            <a:ext cx="6400800" cy="479425"/>
          </a:xfrm>
        </p:spPr>
        <p:txBody>
          <a:bodyPr>
            <a:normAutofit fontScale="70000"/>
          </a:bodyPr>
          <a:lstStyle/>
          <a:p>
            <a:pPr algn="r"/>
            <a:r>
              <a:rPr lang="en-US" dirty="0" smtClean="0">
                <a:solidFill>
                  <a:schemeClr val="tx1"/>
                </a:solidFill>
              </a:rPr>
              <a:t>Continue…..</a:t>
            </a:r>
            <a:endParaRPr lang="en-IN"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(e) </a:t>
            </a:r>
            <a:r>
              <a:rPr lang="en-IN" sz="2200" b="1" i="1" u="none" strike="noStrike" baseline="0" dirty="0" smtClean="0">
                <a:latin typeface="Times New Roman" panose="02020603050405020304" pitchFamily="18" charset="0"/>
                <a:cs typeface="Times New Roman" panose="02020603050405020304" pitchFamily="18" charset="0"/>
              </a:rPr>
              <a:t>Common Costs: </a:t>
            </a:r>
            <a:r>
              <a:rPr lang="en-IN" sz="2200" b="0" i="0" u="none" strike="noStrike" baseline="0" dirty="0" smtClean="0">
                <a:latin typeface="Times New Roman" panose="02020603050405020304" pitchFamily="18" charset="0"/>
                <a:cs typeface="Times New Roman" panose="02020603050405020304" pitchFamily="18" charset="0"/>
              </a:rPr>
              <a:t>Common costs are those costs which are incurred for more than one product, job,</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territory or any other specific costing object. They are not easily related with individual products 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hence are generally apportioned.</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err="1" smtClean="0">
                <a:latin typeface="Times New Roman" panose="02020603050405020304" pitchFamily="18" charset="0"/>
                <a:cs typeface="Times New Roman" panose="02020603050405020304" pitchFamily="18" charset="0"/>
              </a:rPr>
              <a:t>e.g:rent</a:t>
            </a:r>
            <a:r>
              <a:rPr lang="en-IN" sz="2200" b="0" i="0" u="none" strike="noStrike" baseline="0" dirty="0" smtClean="0">
                <a:latin typeface="Times New Roman" panose="02020603050405020304" pitchFamily="18" charset="0"/>
                <a:cs typeface="Times New Roman" panose="02020603050405020304" pitchFamily="18" charset="0"/>
              </a:rPr>
              <a:t> of the factory is a common cost to all departments located in factory.</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(f) </a:t>
            </a:r>
            <a:r>
              <a:rPr lang="en-IN" sz="2200" b="1" i="1" u="none" strike="noStrike" baseline="0" dirty="0" smtClean="0">
                <a:latin typeface="Times New Roman" panose="02020603050405020304" pitchFamily="18" charset="0"/>
                <a:cs typeface="Times New Roman" panose="02020603050405020304" pitchFamily="18" charset="0"/>
              </a:rPr>
              <a:t>Imputed Costs: </a:t>
            </a:r>
            <a:r>
              <a:rPr lang="en-IN" sz="2200" b="0" i="0" u="none" strike="noStrike" baseline="0" dirty="0" smtClean="0">
                <a:latin typeface="Times New Roman" panose="02020603050405020304" pitchFamily="18" charset="0"/>
                <a:cs typeface="Times New Roman" panose="02020603050405020304" pitchFamily="18" charset="0"/>
              </a:rPr>
              <a:t>Some costs are not incurred and are useful while taking decision pertaining to a</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particular situation. These costs are known as imputed or notional costs and they do not enter into</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traditional accounting systems.</a:t>
            </a:r>
            <a:endParaRPr lang="en-IN" sz="2200" b="0" i="0" u="none" strike="noStrike" baseline="0" dirty="0" smtClean="0">
              <a:latin typeface="Times New Roman" panose="02020603050405020304" pitchFamily="18" charset="0"/>
              <a:cs typeface="Times New Roman" panose="02020603050405020304" pitchFamily="18" charset="0"/>
            </a:endParaRPr>
          </a:p>
          <a:p>
            <a:r>
              <a:rPr lang="en-IN" sz="2200" b="1" i="1" u="none" strike="noStrike" baseline="0" dirty="0" smtClean="0">
                <a:latin typeface="Times New Roman" panose="02020603050405020304" pitchFamily="18" charset="0"/>
                <a:cs typeface="Times New Roman" panose="02020603050405020304" pitchFamily="18" charset="0"/>
              </a:rPr>
              <a:t>Examples: </a:t>
            </a:r>
            <a:r>
              <a:rPr lang="en-IN" sz="2200" b="0" i="0" u="none" strike="noStrike" baseline="0" dirty="0" smtClean="0">
                <a:latin typeface="Times New Roman" panose="02020603050405020304" pitchFamily="18" charset="0"/>
                <a:cs typeface="Times New Roman" panose="02020603050405020304" pitchFamily="18" charset="0"/>
              </a:rPr>
              <a:t>Interest on internally generated funds, salaries of owners of proprietorship or</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partnership, notional rent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(g) </a:t>
            </a:r>
            <a:r>
              <a:rPr lang="en-IN" sz="2200" b="1" i="1" u="none" strike="noStrike" baseline="0" dirty="0" smtClean="0">
                <a:latin typeface="Times New Roman" panose="02020603050405020304" pitchFamily="18" charset="0"/>
                <a:cs typeface="Times New Roman" panose="02020603050405020304" pitchFamily="18" charset="0"/>
              </a:rPr>
              <a:t>Uniform Costs: </a:t>
            </a:r>
            <a:r>
              <a:rPr lang="en-IN" sz="2200" b="0" i="0" u="none" strike="noStrike" baseline="0" dirty="0" smtClean="0">
                <a:latin typeface="Times New Roman" panose="02020603050405020304" pitchFamily="18" charset="0"/>
                <a:cs typeface="Times New Roman" panose="02020603050405020304" pitchFamily="18" charset="0"/>
              </a:rPr>
              <a:t>They are not distinct costs as such. Uniform costing signifies common costing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principles and procedures adopted by a number of firms. They are useful in inter-firm comparison.</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(h) </a:t>
            </a:r>
            <a:r>
              <a:rPr lang="en-IN" sz="2200" b="1" i="1" u="none" strike="noStrike" baseline="0" dirty="0" smtClean="0">
                <a:latin typeface="Times New Roman" panose="02020603050405020304" pitchFamily="18" charset="0"/>
                <a:cs typeface="Times New Roman" panose="02020603050405020304" pitchFamily="18" charset="0"/>
              </a:rPr>
              <a:t>Marginal Costs: </a:t>
            </a:r>
            <a:r>
              <a:rPr lang="en-IN" sz="2200" b="0" i="0" u="none" strike="noStrike" baseline="0" dirty="0" smtClean="0">
                <a:latin typeface="Times New Roman" panose="02020603050405020304" pitchFamily="18" charset="0"/>
                <a:cs typeface="Times New Roman" panose="02020603050405020304" pitchFamily="18" charset="0"/>
              </a:rPr>
              <a:t>It is the aggregate of variable costs, i.e., prime cost plus variable overheads. Thus,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costs are classified as fixed and variable.</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(i) </a:t>
            </a:r>
            <a:r>
              <a:rPr lang="en-IN" sz="2200" b="1" i="1" u="none" strike="noStrike" baseline="0" dirty="0" smtClean="0">
                <a:latin typeface="Times New Roman" panose="02020603050405020304" pitchFamily="18" charset="0"/>
                <a:cs typeface="Times New Roman" panose="02020603050405020304" pitchFamily="18" charset="0"/>
              </a:rPr>
              <a:t>Replacement Costs: </a:t>
            </a:r>
            <a:r>
              <a:rPr lang="en-IN" sz="2200" b="0" i="0" u="none" strike="noStrike" baseline="0" dirty="0" smtClean="0">
                <a:latin typeface="Times New Roman" panose="02020603050405020304" pitchFamily="18" charset="0"/>
                <a:cs typeface="Times New Roman" panose="02020603050405020304" pitchFamily="18" charset="0"/>
              </a:rPr>
              <a:t>This is the cost of replacing an asset at current market values e.g. when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cost of replacing an asset is considered, it means the cost of purchasing the asset at the current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market price is important and not the cost at which it was purchased.</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(j) </a:t>
            </a:r>
            <a:r>
              <a:rPr lang="en-IN" sz="2200" b="1" i="0" u="none" strike="noStrike" baseline="0" dirty="0" smtClean="0">
                <a:latin typeface="Times New Roman" panose="02020603050405020304" pitchFamily="18" charset="0"/>
                <a:cs typeface="Times New Roman" panose="02020603050405020304" pitchFamily="18" charset="0"/>
              </a:rPr>
              <a:t>Out of Pocket Cost: </a:t>
            </a:r>
            <a:r>
              <a:rPr lang="en-IN" sz="2200" b="0" i="0" u="none" strike="noStrike" baseline="0" dirty="0" smtClean="0">
                <a:latin typeface="Times New Roman" panose="02020603050405020304" pitchFamily="18" charset="0"/>
                <a:cs typeface="Times New Roman" panose="02020603050405020304" pitchFamily="18" charset="0"/>
              </a:rPr>
              <a:t>It involves payment to outsiders i.e. gives rise to Cash Expenditure as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opposed to such costs as depreciation which don’t involve any cash expenditure. Such costs are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relevant for price fixation during recession or when make or buy decision is to be made.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10. Other Costs</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p>
        </p:txBody>
      </p:sp>
      <p:sp>
        <p:nvSpPr>
          <p:cNvPr id="3" name="Content Placeholder 2"/>
          <p:cNvSpPr>
            <a:spLocks noGrp="1"/>
          </p:cNvSpPr>
          <p:nvPr>
            <p:ph idx="1"/>
          </p:nvPr>
        </p:nvSpPr>
        <p:spPr>
          <a:xfrm>
            <a:off x="457200" y="1484784"/>
            <a:ext cx="8229600" cy="4641379"/>
          </a:xfrm>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(i) </a:t>
            </a:r>
            <a:r>
              <a:rPr lang="en-IN" sz="2200" b="1" i="1" u="none" strike="noStrike" baseline="0" dirty="0" smtClean="0">
                <a:latin typeface="Times New Roman" panose="02020603050405020304" pitchFamily="18" charset="0"/>
                <a:cs typeface="Times New Roman" panose="02020603050405020304" pitchFamily="18" charset="0"/>
              </a:rPr>
              <a:t>Conversion Cost: </a:t>
            </a:r>
            <a:r>
              <a:rPr lang="en-IN" sz="2200" b="0" i="0" u="none" strike="noStrike" baseline="0" dirty="0" smtClean="0">
                <a:latin typeface="Times New Roman" panose="02020603050405020304" pitchFamily="18" charset="0"/>
                <a:cs typeface="Times New Roman" panose="02020603050405020304" pitchFamily="18" charset="0"/>
              </a:rPr>
              <a:t>It is the cost of a finished product or work-in-progress comprising direct labour</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and manufacturing overhead. It is production cost less the cost of raw material but including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gains and losses in weight or volume of direct material arising due to production.</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(ii) </a:t>
            </a:r>
            <a:r>
              <a:rPr lang="en-IN" sz="2200" b="1" i="1" u="none" strike="noStrike" baseline="0" dirty="0" smtClean="0">
                <a:latin typeface="Times New Roman" panose="02020603050405020304" pitchFamily="18" charset="0"/>
                <a:cs typeface="Times New Roman" panose="02020603050405020304" pitchFamily="18" charset="0"/>
              </a:rPr>
              <a:t>Normal Cost: </a:t>
            </a:r>
            <a:r>
              <a:rPr lang="en-IN" sz="2200" b="0" i="0" u="none" strike="noStrike" baseline="0" dirty="0" smtClean="0">
                <a:latin typeface="Times New Roman" panose="02020603050405020304" pitchFamily="18" charset="0"/>
                <a:cs typeface="Times New Roman" panose="02020603050405020304" pitchFamily="18" charset="0"/>
              </a:rPr>
              <a:t>This is the cost which is normally incurred at a given level of output in the conditions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 which that level of output is achieved.</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(iii) </a:t>
            </a:r>
            <a:r>
              <a:rPr lang="en-IN" sz="2200" b="1" i="1" u="none" strike="noStrike" baseline="0" dirty="0" smtClean="0">
                <a:latin typeface="Times New Roman" panose="02020603050405020304" pitchFamily="18" charset="0"/>
                <a:cs typeface="Times New Roman" panose="02020603050405020304" pitchFamily="18" charset="0"/>
              </a:rPr>
              <a:t>Traceable Cost: </a:t>
            </a:r>
            <a:r>
              <a:rPr lang="en-IN" sz="2200" b="0" i="0" u="none" strike="noStrike" baseline="0" dirty="0" smtClean="0">
                <a:latin typeface="Times New Roman" panose="02020603050405020304" pitchFamily="18" charset="0"/>
                <a:cs typeface="Times New Roman" panose="02020603050405020304" pitchFamily="18" charset="0"/>
              </a:rPr>
              <a:t>It is the cost which can be easily associated with a product, process or</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department.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(iv) </a:t>
            </a:r>
            <a:r>
              <a:rPr lang="en-IN" sz="2200" b="1" i="1" u="none" strike="noStrike" baseline="0" dirty="0" smtClean="0">
                <a:latin typeface="Times New Roman" panose="02020603050405020304" pitchFamily="18" charset="0"/>
                <a:cs typeface="Times New Roman" panose="02020603050405020304" pitchFamily="18" charset="0"/>
              </a:rPr>
              <a:t>Avoidable Costs: </a:t>
            </a:r>
            <a:r>
              <a:rPr lang="en-IN" sz="2200" b="0" i="0" u="none" strike="noStrike" baseline="0" dirty="0" smtClean="0">
                <a:latin typeface="Times New Roman" panose="02020603050405020304" pitchFamily="18" charset="0"/>
                <a:cs typeface="Times New Roman" panose="02020603050405020304" pitchFamily="18" charset="0"/>
              </a:rPr>
              <a:t>Avoidable costs are those costs which under the present conditions need not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have been incurred.</a:t>
            </a:r>
            <a:endParaRPr lang="en-IN" sz="2200" b="0" i="0" u="none" strike="noStrike" baseline="0" dirty="0" smtClean="0">
              <a:latin typeface="Times New Roman" panose="02020603050405020304" pitchFamily="18" charset="0"/>
              <a:cs typeface="Times New Roman" panose="02020603050405020304" pitchFamily="18" charset="0"/>
            </a:endParaRPr>
          </a:p>
          <a:p>
            <a:r>
              <a:rPr lang="en-IN" sz="2200" b="1" i="1" u="none" strike="noStrike" baseline="0" dirty="0" smtClean="0">
                <a:latin typeface="Times New Roman" panose="02020603050405020304" pitchFamily="18" charset="0"/>
                <a:cs typeface="Times New Roman" panose="02020603050405020304" pitchFamily="18" charset="0"/>
              </a:rPr>
              <a:t>Example: </a:t>
            </a:r>
            <a:r>
              <a:rPr lang="en-IN" sz="2200" b="0" i="0" u="none" strike="noStrike" baseline="0" dirty="0" smtClean="0">
                <a:latin typeface="Times New Roman" panose="02020603050405020304" pitchFamily="18" charset="0"/>
                <a:cs typeface="Times New Roman" panose="02020603050405020304" pitchFamily="18" charset="0"/>
              </a:rPr>
              <a:t>(a) Spoilage in excess of normal limit; (b) Unfavourable cost variances which could have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been controlled.</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6. Functional Classification of Costs</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00808"/>
            <a:ext cx="8229600" cy="4425355"/>
          </a:xfrm>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A company performs a number of functions. Functional costs may be classified as follows: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(a) </a:t>
            </a:r>
            <a:r>
              <a:rPr lang="en-IN" sz="2200" b="1" i="1" u="none" strike="noStrike" baseline="0" dirty="0" smtClean="0">
                <a:latin typeface="Times New Roman" panose="02020603050405020304" pitchFamily="18" charset="0"/>
                <a:cs typeface="Times New Roman" panose="02020603050405020304" pitchFamily="18" charset="0"/>
              </a:rPr>
              <a:t>Manufacturing/production Costs: </a:t>
            </a:r>
            <a:r>
              <a:rPr lang="en-IN" sz="2200" b="0" i="0" u="none" strike="noStrike" baseline="0" dirty="0" smtClean="0">
                <a:latin typeface="Times New Roman" panose="02020603050405020304" pitchFamily="18" charset="0"/>
                <a:cs typeface="Times New Roman" panose="02020603050405020304" pitchFamily="18" charset="0"/>
              </a:rPr>
              <a:t>It is the cost of operating the manufacturing division of an</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undertaking. It includes the cost of direct materials, direct labour, direct expenses, packing (primary)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cost and all overhead expenses relating to production.</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(b) </a:t>
            </a:r>
            <a:r>
              <a:rPr lang="en-IN" sz="2200" b="1" i="1" u="none" strike="noStrike" baseline="0" dirty="0" smtClean="0">
                <a:latin typeface="Times New Roman" panose="02020603050405020304" pitchFamily="18" charset="0"/>
                <a:cs typeface="Times New Roman" panose="02020603050405020304" pitchFamily="18" charset="0"/>
              </a:rPr>
              <a:t>Administration Costs: </a:t>
            </a:r>
            <a:r>
              <a:rPr lang="en-IN" sz="2200" b="0" i="0" u="none" strike="noStrike" baseline="0" dirty="0" smtClean="0">
                <a:latin typeface="Times New Roman" panose="02020603050405020304" pitchFamily="18" charset="0"/>
                <a:cs typeface="Times New Roman" panose="02020603050405020304" pitchFamily="18" charset="0"/>
              </a:rPr>
              <a:t>They are indirect and covers all expenditure incurred in formulating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policy, directing the organisation and controlling the operation of a concern, which is not related to</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research, development, production, distribution or selling functions</a:t>
            </a:r>
            <a:r>
              <a:rPr lang="en-IN" sz="2200" b="0" i="0" u="none" strike="noStrike" baseline="0" dirty="0" smtClean="0">
                <a:latin typeface="Times New Roman" panose="02020603050405020304" pitchFamily="18" charset="0"/>
                <a:cs typeface="Times New Roman" panose="02020603050405020304" pitchFamily="18" charset="0"/>
              </a:rPr>
              <a:t>.</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4713387"/>
          </a:xfrm>
        </p:spPr>
        <p:txBody>
          <a:bodyPr>
            <a:no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(c) </a:t>
            </a:r>
            <a:r>
              <a:rPr lang="en-IN" sz="2200" b="1" i="1" dirty="0">
                <a:solidFill>
                  <a:prstClr val="black"/>
                </a:solidFill>
                <a:latin typeface="Times New Roman" panose="02020603050405020304" pitchFamily="18" charset="0"/>
                <a:cs typeface="Times New Roman" panose="02020603050405020304" pitchFamily="18" charset="0"/>
              </a:rPr>
              <a:t>Selling and Distribution Cost: </a:t>
            </a:r>
            <a:r>
              <a:rPr lang="en-IN" sz="2200" dirty="0">
                <a:solidFill>
                  <a:prstClr val="black"/>
                </a:solidFill>
                <a:latin typeface="Times New Roman" panose="02020603050405020304" pitchFamily="18" charset="0"/>
                <a:cs typeface="Times New Roman" panose="02020603050405020304" pitchFamily="18" charset="0"/>
              </a:rPr>
              <a:t>Selling cost is the cost of seeking to create and stimulate demand. e.g. advertisements, market research etc. Distribution cost is the expenditure incurred which begins with making the package produced available for dispatch and ends with making the reconditioned packages available for re-use e.g. warehousing, cartage etc. It includes expenditure incurred </a:t>
            </a:r>
            <a:r>
              <a:rPr lang="en-IN" sz="2200" dirty="0" smtClean="0">
                <a:solidFill>
                  <a:prstClr val="black"/>
                </a:solidFill>
                <a:latin typeface="Times New Roman" panose="02020603050405020304" pitchFamily="18" charset="0"/>
                <a:cs typeface="Times New Roman" panose="02020603050405020304" pitchFamily="18" charset="0"/>
              </a:rPr>
              <a:t>in transporting </a:t>
            </a:r>
            <a:r>
              <a:rPr lang="en-IN" sz="2200" dirty="0">
                <a:solidFill>
                  <a:prstClr val="black"/>
                </a:solidFill>
                <a:latin typeface="Times New Roman" panose="02020603050405020304" pitchFamily="18" charset="0"/>
                <a:cs typeface="Times New Roman" panose="02020603050405020304" pitchFamily="18" charset="0"/>
              </a:rPr>
              <a:t>articles to central or local storage.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(d) </a:t>
            </a:r>
            <a:r>
              <a:rPr lang="en-IN" sz="2200" b="1" i="1" dirty="0">
                <a:solidFill>
                  <a:prstClr val="black"/>
                </a:solidFill>
                <a:latin typeface="Times New Roman" panose="02020603050405020304" pitchFamily="18" charset="0"/>
                <a:cs typeface="Times New Roman" panose="02020603050405020304" pitchFamily="18" charset="0"/>
              </a:rPr>
              <a:t>Research and Development Costs: </a:t>
            </a:r>
            <a:r>
              <a:rPr lang="en-IN" sz="2200" dirty="0">
                <a:solidFill>
                  <a:prstClr val="black"/>
                </a:solidFill>
                <a:latin typeface="Times New Roman" panose="02020603050405020304" pitchFamily="18" charset="0"/>
                <a:cs typeface="Times New Roman" panose="02020603050405020304" pitchFamily="18" charset="0"/>
              </a:rPr>
              <a:t>They include the cost of discovering new ideas, </a:t>
            </a:r>
            <a:r>
              <a:rPr lang="en-IN" sz="2200" dirty="0" smtClean="0">
                <a:solidFill>
                  <a:prstClr val="black"/>
                </a:solidFill>
                <a:latin typeface="Times New Roman" panose="02020603050405020304" pitchFamily="18" charset="0"/>
                <a:cs typeface="Times New Roman" panose="02020603050405020304" pitchFamily="18" charset="0"/>
              </a:rPr>
              <a:t>process, products </a:t>
            </a:r>
            <a:r>
              <a:rPr lang="en-IN" sz="2200" dirty="0">
                <a:solidFill>
                  <a:prstClr val="black"/>
                </a:solidFill>
                <a:latin typeface="Times New Roman" panose="02020603050405020304" pitchFamily="18" charset="0"/>
                <a:cs typeface="Times New Roman" panose="02020603050405020304" pitchFamily="18" charset="0"/>
              </a:rPr>
              <a:t>by experiment and implementing such results on a commercial basis.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(e) </a:t>
            </a:r>
            <a:r>
              <a:rPr lang="en-IN" sz="2200" b="1" i="1" dirty="0">
                <a:solidFill>
                  <a:prstClr val="black"/>
                </a:solidFill>
                <a:latin typeface="Times New Roman" panose="02020603050405020304" pitchFamily="18" charset="0"/>
                <a:cs typeface="Times New Roman" panose="02020603050405020304" pitchFamily="18" charset="0"/>
              </a:rPr>
              <a:t>Pre-production Cost: </a:t>
            </a:r>
            <a:r>
              <a:rPr lang="en-IN" sz="2200" dirty="0">
                <a:solidFill>
                  <a:prstClr val="black"/>
                </a:solidFill>
                <a:latin typeface="Times New Roman" panose="02020603050405020304" pitchFamily="18" charset="0"/>
                <a:cs typeface="Times New Roman" panose="02020603050405020304" pitchFamily="18" charset="0"/>
              </a:rPr>
              <a:t>When a new factory is started or when a new product is introduced, </a:t>
            </a:r>
            <a:r>
              <a:rPr lang="en-IN" sz="2200" dirty="0" smtClean="0">
                <a:solidFill>
                  <a:prstClr val="black"/>
                </a:solidFill>
                <a:latin typeface="Times New Roman" panose="02020603050405020304" pitchFamily="18" charset="0"/>
                <a:cs typeface="Times New Roman" panose="02020603050405020304" pitchFamily="18" charset="0"/>
              </a:rPr>
              <a:t>certain expenses </a:t>
            </a:r>
            <a:r>
              <a:rPr lang="en-IN" sz="2200" dirty="0">
                <a:solidFill>
                  <a:prstClr val="black"/>
                </a:solidFill>
                <a:latin typeface="Times New Roman" panose="02020603050405020304" pitchFamily="18" charset="0"/>
                <a:cs typeface="Times New Roman" panose="02020603050405020304" pitchFamily="18" charset="0"/>
              </a:rPr>
              <a:t>are incurred. There are trial runs. Such costs are termed as pre-production costs </a:t>
            </a:r>
            <a:r>
              <a:rPr lang="en-IN" sz="2200" dirty="0" smtClean="0">
                <a:solidFill>
                  <a:prstClr val="black"/>
                </a:solidFill>
                <a:latin typeface="Times New Roman" panose="02020603050405020304" pitchFamily="18" charset="0"/>
                <a:cs typeface="Times New Roman" panose="02020603050405020304" pitchFamily="18" charset="0"/>
              </a:rPr>
              <a:t>and treated </a:t>
            </a:r>
            <a:r>
              <a:rPr lang="en-IN" sz="2200" dirty="0">
                <a:solidFill>
                  <a:prstClr val="black"/>
                </a:solidFill>
                <a:latin typeface="Times New Roman" panose="02020603050405020304" pitchFamily="18" charset="0"/>
                <a:cs typeface="Times New Roman" panose="02020603050405020304" pitchFamily="18" charset="0"/>
              </a:rPr>
              <a:t>as deferred revenue expenditure. They are charged to the cost of future production.</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Tahoma" panose="020B0604030504040204" pitchFamily="34" charset="0"/>
                <a:cs typeface="Times New Roman" panose="02020603050405020304" pitchFamily="18" charset="0"/>
              </a:rPr>
              <a:t>7. Relationships with Accounting Period</a:t>
            </a:r>
            <a:br>
              <a:rPr lang="en-IN" sz="3000" b="1" dirty="0">
                <a:solidFill>
                  <a:prstClr val="black"/>
                </a:solidFill>
                <a:latin typeface="Times New Roman" panose="02020603050405020304" pitchFamily="18" charset="0"/>
                <a:ea typeface="Tahoma" panose="020B0604030504040204" pitchFamily="34" charset="0"/>
                <a:cs typeface="Times New Roman" panose="02020603050405020304" pitchFamily="18" charset="0"/>
              </a:rPr>
            </a:br>
            <a:endParaRPr lang="en-IN" sz="3000" b="1"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IN" sz="2200" b="0" i="0" u="none" strike="noStrike" baseline="0" dirty="0" smtClean="0">
                <a:latin typeface="Times New Roman" panose="02020603050405020304" pitchFamily="18" charset="0"/>
                <a:cs typeface="Times New Roman" panose="02020603050405020304" pitchFamily="18" charset="0"/>
              </a:rPr>
              <a:t>Costs can be capital and revenue.</a:t>
            </a:r>
            <a:endParaRPr lang="en-IN" sz="2200" b="0" i="0" u="none" strike="noStrike" baseline="0" dirty="0" smtClean="0">
              <a:latin typeface="Times New Roman" panose="02020603050405020304" pitchFamily="18" charset="0"/>
              <a:cs typeface="Times New Roman" panose="02020603050405020304" pitchFamily="18" charset="0"/>
            </a:endParaRPr>
          </a:p>
          <a:p>
            <a:r>
              <a:rPr lang="en-IN" sz="2200" b="0" i="0" u="none" strike="noStrike" baseline="0" dirty="0" smtClean="0">
                <a:latin typeface="Times New Roman" panose="02020603050405020304" pitchFamily="18" charset="0"/>
                <a:cs typeface="Times New Roman" panose="02020603050405020304" pitchFamily="18" charset="0"/>
              </a:rPr>
              <a:t>Capital expenditure provides benefit to future period and is classified as an asset. </a:t>
            </a:r>
            <a:endParaRPr lang="en-IN" sz="2200" b="0" i="0" u="none" strike="noStrike" baseline="0" dirty="0" smtClean="0">
              <a:latin typeface="Times New Roman" panose="02020603050405020304" pitchFamily="18" charset="0"/>
              <a:cs typeface="Times New Roman" panose="02020603050405020304" pitchFamily="18" charset="0"/>
            </a:endParaRPr>
          </a:p>
          <a:p>
            <a:r>
              <a:rPr lang="en-IN" sz="2200" b="0" i="0" u="none" strike="noStrike" baseline="0" dirty="0" smtClean="0">
                <a:latin typeface="Times New Roman" panose="02020603050405020304" pitchFamily="18" charset="0"/>
                <a:cs typeface="Times New Roman" panose="02020603050405020304" pitchFamily="18" charset="0"/>
              </a:rPr>
              <a:t>On the other hand,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revenue expenditure benefits only the current period and is treated as an expense. As and when an asset is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written off, capital expenses to that extent becomes cost.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a:bodyPr>
          <a:lstStyle/>
          <a:p>
            <a:pPr marL="342900" lvl="0" indent="-342900">
              <a:spcBef>
                <a:spcPct val="20000"/>
              </a:spcBef>
            </a:pPr>
            <a:r>
              <a:rPr lang="en-IN" sz="3000" b="1" dirty="0">
                <a:solidFill>
                  <a:prstClr val="black"/>
                </a:solidFill>
                <a:latin typeface="Helvetica-Bold"/>
                <a:ea typeface="+mn-ea"/>
                <a:cs typeface="+mn-cs"/>
              </a:rPr>
              <a:t>8. Controllability</a:t>
            </a:r>
            <a:br>
              <a:rPr lang="en-IN" sz="3000" b="1" dirty="0">
                <a:solidFill>
                  <a:prstClr val="black"/>
                </a:solidFill>
                <a:latin typeface="Helvetica-Bold"/>
                <a:ea typeface="+mn-ea"/>
                <a:cs typeface="+mn-cs"/>
              </a:rPr>
            </a:br>
            <a:endParaRPr lang="en-IN" sz="3000" dirty="0"/>
          </a:p>
        </p:txBody>
      </p:sp>
      <p:sp>
        <p:nvSpPr>
          <p:cNvPr id="3" name="Content Placeholder 2"/>
          <p:cNvSpPr>
            <a:spLocks noGrp="1"/>
          </p:cNvSpPr>
          <p:nvPr>
            <p:ph idx="1"/>
          </p:nvPr>
        </p:nvSpPr>
        <p:spPr/>
        <p:txBody>
          <a:bodyPr>
            <a:norm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Cost can be Controllable and </a:t>
            </a:r>
            <a:r>
              <a:rPr lang="en-IN" sz="2200" b="0" i="0" u="none" strike="noStrike" baseline="0" dirty="0" smtClean="0">
                <a:latin typeface="Times New Roman" panose="02020603050405020304" pitchFamily="18" charset="0"/>
                <a:cs typeface="Times New Roman" panose="02020603050405020304" pitchFamily="18" charset="0"/>
              </a:rPr>
              <a:t>Non-Controllable</a:t>
            </a:r>
            <a:r>
              <a:rPr lang="en-IN" sz="2200" b="0" i="0" u="none" strike="noStrike" baseline="0" dirty="0" smtClean="0">
                <a:latin typeface="Times New Roman" panose="02020603050405020304" pitchFamily="18" charset="0"/>
                <a:cs typeface="Times New Roman" panose="02020603050405020304" pitchFamily="18" charset="0"/>
              </a:rPr>
              <a: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1. Controllable Cost: </a:t>
            </a:r>
            <a:r>
              <a:rPr lang="en-IN" sz="2200" b="0" i="0" u="none" strike="noStrike" baseline="0" dirty="0" smtClean="0">
                <a:latin typeface="Times New Roman" panose="02020603050405020304" pitchFamily="18" charset="0"/>
                <a:cs typeface="Times New Roman" panose="02020603050405020304" pitchFamily="18" charset="0"/>
              </a:rPr>
              <a:t>The Chartered Institute of Management Accountants defines controllable cost as “cost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which can be influenced by its budget holder”.</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2. Non-Controllable Cost: </a:t>
            </a:r>
            <a:r>
              <a:rPr lang="en-IN" sz="2200" b="0" i="0" u="none" strike="noStrike" baseline="0" dirty="0" smtClean="0">
                <a:latin typeface="Times New Roman" panose="02020603050405020304" pitchFamily="18" charset="0"/>
                <a:cs typeface="Times New Roman" panose="02020603050405020304" pitchFamily="18" charset="0"/>
              </a:rPr>
              <a:t>It is the cost which is not subject to control at any level of managerial supervision.</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Autofit/>
          </a:bodyPr>
          <a:lstStyle/>
          <a:p>
            <a:pPr marL="342900" lvl="0" indent="-342900">
              <a:spcBef>
                <a:spcPct val="20000"/>
              </a:spcBef>
            </a:pPr>
            <a:br>
              <a:rPr lang="en-IN" sz="3000" b="1" dirty="0" smtClean="0">
                <a:solidFill>
                  <a:prstClr val="black"/>
                </a:solidFill>
                <a:latin typeface="Times New Roman" panose="02020603050405020304" pitchFamily="18" charset="0"/>
                <a:ea typeface="+mn-ea"/>
                <a:cs typeface="Times New Roman" panose="02020603050405020304" pitchFamily="18" charset="0"/>
              </a:rPr>
            </a:br>
            <a:r>
              <a:rPr lang="en-IN" sz="3000" b="1" dirty="0" smtClean="0">
                <a:solidFill>
                  <a:prstClr val="black"/>
                </a:solidFill>
                <a:latin typeface="Times New Roman" panose="02020603050405020304" pitchFamily="18" charset="0"/>
                <a:ea typeface="+mn-ea"/>
                <a:cs typeface="Times New Roman" panose="02020603050405020304" pitchFamily="18" charset="0"/>
              </a:rPr>
              <a:t>9</a:t>
            </a:r>
            <a:r>
              <a:rPr lang="en-IN" sz="3000" b="1" dirty="0">
                <a:solidFill>
                  <a:prstClr val="black"/>
                </a:solidFill>
                <a:latin typeface="Times New Roman" panose="02020603050405020304" pitchFamily="18" charset="0"/>
                <a:ea typeface="+mn-ea"/>
                <a:cs typeface="Times New Roman" panose="02020603050405020304" pitchFamily="18" charset="0"/>
              </a:rPr>
              <a:t>. Costs for Analytical and Decision Making Purposes</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(a) </a:t>
            </a:r>
            <a:r>
              <a:rPr lang="en-IN" sz="2200" b="1" i="1" u="none" strike="noStrike" baseline="0" dirty="0" smtClean="0">
                <a:latin typeface="Times New Roman" panose="02020603050405020304" pitchFamily="18" charset="0"/>
                <a:cs typeface="Times New Roman" panose="02020603050405020304" pitchFamily="18" charset="0"/>
              </a:rPr>
              <a:t>Opportunity Costs: </a:t>
            </a:r>
            <a:r>
              <a:rPr lang="en-IN" sz="2200" b="0" i="0" u="none" strike="noStrike" baseline="0" dirty="0" smtClean="0">
                <a:latin typeface="Times New Roman" panose="02020603050405020304" pitchFamily="18" charset="0"/>
                <a:cs typeface="Times New Roman" panose="02020603050405020304" pitchFamily="18" charset="0"/>
              </a:rPr>
              <a:t>Opportunity cost is the cost of selecting one course of action and the losing of</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other opportunities to carry out that course of action. It is the amount that can be received if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asset is utilised in its next best alternative.</a:t>
            </a:r>
            <a:endParaRPr lang="en-IN" sz="2200" b="0" i="0" u="none" strike="noStrike" baseline="0" dirty="0" smtClean="0">
              <a:latin typeface="Times New Roman" panose="02020603050405020304" pitchFamily="18" charset="0"/>
              <a:cs typeface="Times New Roman" panose="02020603050405020304" pitchFamily="18" charset="0"/>
            </a:endParaRPr>
          </a:p>
          <a:p>
            <a:r>
              <a:rPr lang="en-IN" sz="2200" b="1" i="1" u="none" strike="noStrike" baseline="0" dirty="0" smtClean="0">
                <a:latin typeface="Times New Roman" panose="02020603050405020304" pitchFamily="18" charset="0"/>
                <a:cs typeface="Times New Roman" panose="02020603050405020304" pitchFamily="18" charset="0"/>
              </a:rPr>
              <a:t>Example: </a:t>
            </a:r>
            <a:r>
              <a:rPr lang="en-IN" sz="2200" b="0" i="0" u="none" strike="noStrike" baseline="0" dirty="0" smtClean="0">
                <a:latin typeface="Times New Roman" panose="02020603050405020304" pitchFamily="18" charset="0"/>
                <a:cs typeface="Times New Roman" panose="02020603050405020304" pitchFamily="18" charset="0"/>
              </a:rPr>
              <a:t>Capital is invested in plant and machinery. It cannot be now invested in shares or</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debentures. The loss of interest and dividend that would be earned is the opportunity cost. </a:t>
            </a:r>
            <a:endParaRPr lang="en-IN" sz="2200" b="0" i="0" u="none" strike="noStrike" baseline="0" dirty="0" smtClean="0">
              <a:latin typeface="Times New Roman" panose="02020603050405020304" pitchFamily="18" charset="0"/>
              <a:cs typeface="Times New Roman" panose="02020603050405020304" pitchFamily="18" charset="0"/>
            </a:endParaRPr>
          </a:p>
          <a:p>
            <a:r>
              <a:rPr lang="en-IN" sz="2200" b="0" i="0" u="none" strike="noStrike" baseline="0" dirty="0" smtClean="0">
                <a:latin typeface="Times New Roman" panose="02020603050405020304" pitchFamily="18" charset="0"/>
                <a:cs typeface="Times New Roman" panose="02020603050405020304" pitchFamily="18" charset="0"/>
              </a:rPr>
              <a:t>Opportunity costs are not recorded in the books. It is important in decision making and comparing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alternatives.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(b) </a:t>
            </a:r>
            <a:r>
              <a:rPr lang="en-IN" sz="2200" b="1" i="1" u="none" strike="noStrike" baseline="0" dirty="0" smtClean="0">
                <a:latin typeface="Times New Roman" panose="02020603050405020304" pitchFamily="18" charset="0"/>
                <a:cs typeface="Times New Roman" panose="02020603050405020304" pitchFamily="18" charset="0"/>
              </a:rPr>
              <a:t>Sunk Costs: </a:t>
            </a:r>
            <a:r>
              <a:rPr lang="en-IN" sz="2200" b="0" i="0" u="none" strike="noStrike" baseline="0" dirty="0" smtClean="0">
                <a:latin typeface="Times New Roman" panose="02020603050405020304" pitchFamily="18" charset="0"/>
                <a:cs typeface="Times New Roman" panose="02020603050405020304" pitchFamily="18" charset="0"/>
              </a:rPr>
              <a:t>A sunk cost is one that has already been incurred and cannot be avoided by decisions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taken in the future. As it refers to past costs, it is called unavoidable cost. </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This cost is not useful</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for decision making as all past costs are irrelevant. CIMA defines it as the past cost not taken into</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account in decision making.</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It has also been defined as the difference between the purchase price of an asset and its salvage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value.</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(c) </a:t>
            </a:r>
            <a:r>
              <a:rPr lang="en-IN" sz="2200" b="1" i="1" dirty="0">
                <a:solidFill>
                  <a:prstClr val="black"/>
                </a:solidFill>
                <a:latin typeface="Times New Roman" panose="02020603050405020304" pitchFamily="18" charset="0"/>
                <a:cs typeface="Times New Roman" panose="02020603050405020304" pitchFamily="18" charset="0"/>
              </a:rPr>
              <a:t>Differential Cost: </a:t>
            </a:r>
            <a:endParaRPr lang="en-IN" sz="2200" b="1" i="1"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i="1" dirty="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Differential cost is the increase or decrease in total costs resulting out of:</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(a) Producing and distributing a few more or few less of products;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(b) A change in the method of production/distribution;</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(c) An addition or deletion of a product or a territory; and</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(d) The selection of an additional sales channel.</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(d) </a:t>
            </a:r>
            <a:r>
              <a:rPr lang="en-IN" sz="2200" b="1" i="1" u="none" strike="noStrike" baseline="0" dirty="0" smtClean="0">
                <a:latin typeface="Times New Roman" panose="02020603050405020304" pitchFamily="18" charset="0"/>
                <a:cs typeface="Times New Roman" panose="02020603050405020304" pitchFamily="18" charset="0"/>
              </a:rPr>
              <a:t>Joint Costs: </a:t>
            </a:r>
            <a:r>
              <a:rPr lang="en-IN" sz="2200" b="0" i="0" u="none" strike="noStrike" baseline="0" dirty="0" smtClean="0">
                <a:latin typeface="Times New Roman" panose="02020603050405020304" pitchFamily="18" charset="0"/>
                <a:cs typeface="Times New Roman" panose="02020603050405020304" pitchFamily="18" charset="0"/>
              </a:rPr>
              <a:t>The processing of a single raw material results in two or more different products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simultaneously. The joint products are not identifiable as different types of product until a certain</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stage of production known as the split-off point is reached. Joint costs are the costs incurred </a:t>
            </a:r>
            <a:r>
              <a:rPr lang="en-IN" sz="2200" b="0" i="0" u="none" strike="noStrike" baseline="0" dirty="0" err="1" smtClean="0">
                <a:latin typeface="Times New Roman" panose="02020603050405020304" pitchFamily="18" charset="0"/>
                <a:cs typeface="Times New Roman" panose="02020603050405020304" pitchFamily="18" charset="0"/>
              </a:rPr>
              <a:t>upto</a:t>
            </a:r>
            <a:r>
              <a:rPr lang="en-IN" sz="2200"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the point of separation. One product may be of major importance and others of minor importance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which are called by-products.</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6499</Words>
  <Application>WPS Presentation</Application>
  <PresentationFormat>On-screen Show (4:3)</PresentationFormat>
  <Paragraphs>65</Paragraphs>
  <Slides>12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vt:lpstr>
      <vt:lpstr>SimSun</vt:lpstr>
      <vt:lpstr>Wingdings</vt:lpstr>
      <vt:lpstr>Times New Roman</vt:lpstr>
      <vt:lpstr>Tahoma</vt:lpstr>
      <vt:lpstr>Helvetica-Bold</vt:lpstr>
      <vt:lpstr>Segoe Print</vt:lpstr>
      <vt:lpstr>Calibri</vt:lpstr>
      <vt:lpstr>Microsoft YaHei</vt:lpstr>
      <vt:lpstr>Arial Unicode MS</vt:lpstr>
      <vt:lpstr>Office Theme</vt:lpstr>
      <vt:lpstr>Classification of cost</vt:lpstr>
      <vt:lpstr>6. Functional Classification of Costs </vt:lpstr>
      <vt:lpstr>PowerPoint 演示文稿</vt:lpstr>
      <vt:lpstr>7. Relationships with Accounting Period </vt:lpstr>
      <vt:lpstr>8. Controllability </vt:lpstr>
      <vt:lpstr> 9. Costs for Analytical and Decision Making Purposes </vt:lpstr>
      <vt:lpstr>PowerPoint 演示文稿</vt:lpstr>
      <vt:lpstr>PowerPoint 演示文稿</vt:lpstr>
      <vt:lpstr>PowerPoint 演示文稿</vt:lpstr>
      <vt:lpstr>PowerPoint 演示文稿</vt:lpstr>
      <vt:lpstr>PowerPoint 演示文稿</vt:lpstr>
      <vt:lpstr>10. Other Costs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cost</dc:title>
  <dc:creator>user</dc:creator>
  <cp:lastModifiedBy>user</cp:lastModifiedBy>
  <cp:revision>2</cp:revision>
  <dcterms:created xsi:type="dcterms:W3CDTF">2021-01-02T14:43:00Z</dcterms:created>
  <dcterms:modified xsi:type="dcterms:W3CDTF">2024-08-31T05:51:52Z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3E3D56228ED14A069DF9235B8217BAA7_12</vt:lpwstr>
  </property>
  <property fmtid="{D5CDD505-2E9C-101B-9397-08002B2CF9AE}" pid="3" name="KSOProductBuildVer">
    <vt:lpwstr>1033-12.2.0.17562</vt:lpwstr>
  </property>
</Properties>
</file>