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14C39-ADE9-4037-90A4-9F309E6E556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C55FD-6C4A-4961-B86F-522E64967BFD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Cost unit, Cost </a:t>
            </a:r>
            <a:r>
              <a:rPr lang="en-US" sz="3000" b="1" dirty="0" err="1" smtClean="0"/>
              <a:t>centre</a:t>
            </a:r>
            <a:r>
              <a:rPr lang="en-US" sz="3000" b="1" dirty="0" smtClean="0"/>
              <a:t> and Profit </a:t>
            </a:r>
            <a:r>
              <a:rPr lang="en-US" sz="3000" b="1" dirty="0" err="1" smtClean="0"/>
              <a:t>centre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/>
          </a:bodyPr>
          <a:lstStyle/>
          <a:p>
            <a:r>
              <a:rPr lang="en-US" altLang="en-IN" b="1" dirty="0">
                <a:sym typeface="+mn-ea"/>
              </a:rPr>
              <a:t>Prepared by </a:t>
            </a:r>
            <a:br>
              <a:rPr lang="en-US" altLang="en-IN" b="1" dirty="0">
                <a:solidFill>
                  <a:schemeClr val="tx1"/>
                </a:solidFill>
                <a:sym typeface="+mn-ea"/>
              </a:rPr>
            </a:br>
            <a:r>
              <a:rPr lang="en-US" altLang="en-IN" b="1" dirty="0">
                <a:sym typeface="+mn-ea"/>
              </a:rPr>
              <a:t>Dr. Muhammed Rafi.P</a:t>
            </a:r>
            <a:br>
              <a:rPr lang="en-US" altLang="en-IN" b="1" dirty="0">
                <a:solidFill>
                  <a:schemeClr val="tx1"/>
                </a:solidFill>
                <a:sym typeface="+mn-ea"/>
              </a:rPr>
            </a:br>
            <a:r>
              <a:rPr lang="en-US" altLang="en-IN" b="1" dirty="0">
                <a:sym typeface="+mn-ea"/>
              </a:rPr>
              <a:t>Assistant Professor</a:t>
            </a:r>
            <a:br>
              <a:rPr lang="en-US" altLang="en-IN" b="1" dirty="0">
                <a:solidFill>
                  <a:schemeClr val="tx1"/>
                </a:solidFill>
                <a:sym typeface="+mn-ea"/>
              </a:rPr>
            </a:br>
            <a:r>
              <a:rPr lang="en-US" altLang="en-IN" b="1" dirty="0"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Profit centre 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A profit centre is that segment of activity of a business which is responsible for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both revenue and expenses and discloses the profit of a particular segment of activity. 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/>
              </a:rPr>
              <a:t>Profit centres</a:t>
            </a:r>
            <a:r>
              <a:rPr lang="en-IN" sz="2200" b="0" i="0" u="none" strike="noStrike" dirty="0" smtClean="0">
                <a:latin typeface="Times New Roman" panose="02020603050405020304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are created to delegate responsibility to individuals and measure their performance.</a:t>
            </a:r>
            <a:endParaRPr lang="en-IN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Difference between Profit centre and Cost centre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IN" sz="2200" dirty="0" smtClean="0">
                <a:latin typeface="Times New Roman" panose="02020603050405020304"/>
              </a:rPr>
              <a:t>Cost centre is </a:t>
            </a:r>
            <a:r>
              <a:rPr lang="en-IN" sz="2200" dirty="0">
                <a:latin typeface="Times New Roman" panose="02020603050405020304"/>
              </a:rPr>
              <a:t>the smallest unit of activity or area of responsibility for which costs are </a:t>
            </a:r>
            <a:r>
              <a:rPr lang="en-IN" sz="2200" dirty="0" smtClean="0">
                <a:latin typeface="Times New Roman" panose="02020603050405020304"/>
              </a:rPr>
              <a:t>collected</a:t>
            </a:r>
            <a:endParaRPr lang="en-IN" sz="220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/>
              </a:rPr>
              <a:t>	</a:t>
            </a:r>
            <a:r>
              <a:rPr lang="en-IN" sz="2200" dirty="0" smtClean="0">
                <a:latin typeface="Times New Roman" panose="02020603050405020304"/>
              </a:rPr>
              <a:t> Whereas </a:t>
            </a:r>
            <a:r>
              <a:rPr lang="en-IN" sz="2200" dirty="0">
                <a:latin typeface="Times New Roman" panose="02020603050405020304"/>
              </a:rPr>
              <a:t>a </a:t>
            </a:r>
            <a:r>
              <a:rPr lang="en-IN" sz="2200" dirty="0" smtClean="0">
                <a:latin typeface="Times New Roman" panose="02020603050405020304"/>
              </a:rPr>
              <a:t>profit centre </a:t>
            </a:r>
            <a:r>
              <a:rPr lang="en-IN" sz="2200" dirty="0">
                <a:latin typeface="Times New Roman" panose="02020603050405020304"/>
              </a:rPr>
              <a:t>is that segment of activity of a business which is responsible for both revenue and expenses</a:t>
            </a:r>
            <a:r>
              <a:rPr lang="en-IN" sz="2200" dirty="0" smtClean="0">
                <a:latin typeface="Times New Roman" panose="02020603050405020304"/>
              </a:rPr>
              <a:t>.</a:t>
            </a:r>
            <a:endParaRPr lang="en-IN" sz="220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/>
              </a:rPr>
              <a:t>2.     </a:t>
            </a:r>
            <a:r>
              <a:rPr lang="en-IN" sz="2200" dirty="0" smtClean="0">
                <a:latin typeface="Times New Roman" panose="02020603050405020304"/>
              </a:rPr>
              <a:t>Cost </a:t>
            </a:r>
            <a:r>
              <a:rPr lang="en-IN" sz="2200" dirty="0">
                <a:latin typeface="Times New Roman" panose="02020603050405020304"/>
              </a:rPr>
              <a:t>centres are created for accounting conveniences of costs and their </a:t>
            </a:r>
            <a:r>
              <a:rPr lang="en-IN" sz="2200" dirty="0" smtClean="0">
                <a:latin typeface="Times New Roman" panose="02020603050405020304"/>
              </a:rPr>
              <a:t>control. </a:t>
            </a:r>
            <a:endParaRPr lang="en-IN" sz="220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/>
              </a:rPr>
              <a:t>	W</a:t>
            </a:r>
            <a:r>
              <a:rPr lang="en-IN" sz="2200" dirty="0" smtClean="0">
                <a:latin typeface="Times New Roman" panose="02020603050405020304"/>
              </a:rPr>
              <a:t>hereas </a:t>
            </a:r>
            <a:r>
              <a:rPr lang="en-IN" sz="2200" dirty="0">
                <a:latin typeface="Times New Roman" panose="02020603050405020304"/>
              </a:rPr>
              <a:t>as a profit centre is created because of decentralization of operations i.e., </a:t>
            </a:r>
            <a:r>
              <a:rPr lang="en-IN" sz="2200" dirty="0" smtClean="0">
                <a:latin typeface="Times New Roman" panose="02020603050405020304"/>
              </a:rPr>
              <a:t>to delegate </a:t>
            </a:r>
            <a:r>
              <a:rPr lang="en-IN" sz="2200" dirty="0">
                <a:latin typeface="Times New Roman" panose="02020603050405020304"/>
              </a:rPr>
              <a:t>responsibility to individuals who have greater knowledge of local </a:t>
            </a:r>
            <a:r>
              <a:rPr lang="en-IN" sz="2200" dirty="0" smtClean="0">
                <a:latin typeface="Times New Roman" panose="02020603050405020304"/>
              </a:rPr>
              <a:t>conditions etc.</a:t>
            </a:r>
            <a:endParaRPr lang="en-IN" sz="2200" dirty="0">
              <a:latin typeface="Times New Roman" panose="020206030504050203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3. Cost </a:t>
            </a:r>
            <a:r>
              <a:rPr lang="en-IN" sz="2200" dirty="0" err="1">
                <a:solidFill>
                  <a:prstClr val="black"/>
                </a:solidFill>
                <a:latin typeface="Times New Roman" panose="02020603050405020304"/>
              </a:rPr>
              <a:t>centers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 are not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autonomous. </a:t>
            </a:r>
            <a:endParaRPr lang="en-IN" sz="2200" dirty="0">
              <a:solidFill>
                <a:prstClr val="black"/>
              </a:solidFill>
              <a:latin typeface="Times New Roman" panose="02020603050405020304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Whereas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profit centres are autonomous.</a:t>
            </a:r>
            <a:endParaRPr lang="en-IN" sz="2200" dirty="0">
              <a:solidFill>
                <a:prstClr val="black"/>
              </a:solidFill>
              <a:latin typeface="Times New Roman" panose="02020603050405020304"/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A cost centre does not have target cost but efforts are made to minimize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costs. </a:t>
            </a:r>
            <a:endParaRPr lang="en-IN" sz="2200" dirty="0">
              <a:solidFill>
                <a:prstClr val="black"/>
              </a:solidFill>
              <a:latin typeface="Times New Roman" panose="02020603050405020304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	B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ut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each profit centre has a profit target and enjoys authority to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   adopt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such policies as are necessary to achieve its targets.</a:t>
            </a:r>
            <a:endParaRPr lang="en-IN" sz="2200" dirty="0">
              <a:solidFill>
                <a:prstClr val="black"/>
              </a:solidFill>
              <a:latin typeface="Times New Roman" panose="02020603050405020304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/>
              </a:rPr>
              <a:t>5. 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/>
              </a:rPr>
              <a:t>  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There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may be a number of cost centres in a profit centre in a profit centre as production or service cost centres or personal or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/>
              </a:rPr>
              <a:t>impersonal. </a:t>
            </a:r>
            <a:endParaRPr lang="en-IN" sz="2200" dirty="0">
              <a:solidFill>
                <a:prstClr val="black"/>
              </a:solidFill>
              <a:latin typeface="Times New Roman" panose="02020603050405020304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/>
              </a:rPr>
              <a:t>	But a profit centre may be a subsidiary company within a group or division in a company.</a:t>
            </a:r>
            <a:endParaRPr lang="en-IN" sz="2200" dirty="0">
              <a:solidFill>
                <a:prstClr val="black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Cost unit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Chartered Institute of Management Accountants, London, defines a unit of cost as “a unit of product or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in relation to which costs are ascertained”.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cost unit is a devise for the purpose of breaking up or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separating costs into smaller sub-divisions.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smaller sub-divisions are attributed to products or services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product cost or service cost or cost of time spent for a particular job etc.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Types of cost unit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cost unit: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measures just one characteristic such as length or volume or weight.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per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tonne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per kg,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1000 etc.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  Composite cost unit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is a combination of two simple cost units.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patient day,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tonne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km, passenger km etc.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 are some examples of cost unit: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Industry/Product </a:t>
            </a:r>
            <a:r>
              <a:rPr lang="en-IN" sz="2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unit</a:t>
            </a:r>
            <a:endParaRPr lang="en-IN" sz="22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Automobile		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Brick works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1000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bricks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Cement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Tonne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		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Tonne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Kilometre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Passenger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Kilometre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Chemicals</a:t>
            </a:r>
            <a:r>
              <a:rPr lang="fr-F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Litre</a:t>
            </a:r>
            <a:r>
              <a:rPr lang="fr-FR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gallon, kilogramme, tonne</a:t>
            </a:r>
            <a:endParaRPr lang="fr-FR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Steel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Tonne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Sugar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Tonne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Cost Centre</a:t>
            </a:r>
            <a:endParaRPr lang="en-IN" sz="3000" b="1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Chartered Institute of Management Accountants, London, cost centre means, “a production or</a:t>
            </a:r>
            <a:r>
              <a:rPr lang="en-IN" sz="22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location, function, activity or item of equipment whose costs may be attributed to cost units”.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centre</a:t>
            </a:r>
            <a:r>
              <a:rPr lang="en-IN" sz="22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smallest organisational sub-unit for which separate cost collection is attempted.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such unit consists of a department or a sub-department or item of equipment or, machinery or</a:t>
            </a:r>
            <a:r>
              <a:rPr lang="en-IN" sz="22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person or a group of persons.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although an assembly department may be supervised by one</a:t>
            </a:r>
            <a:r>
              <a:rPr lang="en-IN" sz="22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foreman, it may contain several assembly lines. Sometimes each assembly line is regarded as a separate cost</a:t>
            </a:r>
            <a:r>
              <a:rPr lang="en-IN" sz="22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 with its own assistant foreman.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 may be classified as follows :</a:t>
            </a:r>
            <a:endParaRPr lang="en-I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romanLcParenBoth"/>
            </a:pPr>
            <a:r>
              <a:rPr lang="en-IN" sz="2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Productive</a:t>
            </a:r>
            <a:r>
              <a:rPr lang="en-IN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Unproductive and Mixed Cost Centres: </a:t>
            </a:r>
            <a:endParaRPr lang="en-IN" sz="22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Productive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centres are those which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actually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engaged in making the products - the raw materials are handled here and converted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saleable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products. </a:t>
            </a:r>
            <a:endParaRPr lang="en-I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Machine shops, welding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shops, and assembly shops are examples of production cost centres in an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 factory.</a:t>
            </a:r>
            <a:endParaRPr lang="en-I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buNone/>
            </a:pP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Service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unproductive cost centres do not make the products but are essential aids to the productive centres. </a:t>
            </a:r>
            <a:endParaRPr lang="en-I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Administration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repairs and maintenance, stores and drawing office departments. </a:t>
            </a:r>
            <a:endParaRPr lang="en-I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Mixed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centres are those which are engaged some on productive and other lines on service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works. </a:t>
            </a:r>
            <a:endParaRPr lang="en-I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tool shop serves as a productive cost centre when it manufactures dies and jigs for specific order, but serves as servicing cost centre when it does repairs for the factory.</a:t>
            </a:r>
            <a:endParaRPr lang="en-I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IN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and Impersonal Cost Centre: </a:t>
            </a:r>
            <a:endParaRPr lang="en-IN" sz="22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cost centre consists of a person or a group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persons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impersonal cost centre is one which consists of a department, plant or item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equipment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(or group of these).</a:t>
            </a:r>
            <a:endParaRPr lang="en-I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en-IN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 and Process Cost Centre: </a:t>
            </a:r>
            <a:endParaRPr lang="en-IN" sz="22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a cost centre consists of those machines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and/or persons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carry out the same operation is termed as operation cost centre.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If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cost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 consists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continuous sequence of operations it is called process cost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Factors affecting  </a:t>
            </a:r>
            <a:r>
              <a:rPr lang="en-IN" sz="2200" b="1" dirty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selection of suitable cost centres or cost units for which costs are to be </a:t>
            </a:r>
            <a:r>
              <a:rPr lang="en-IN" sz="2200" b="1" dirty="0" smtClean="0">
                <a:solidFill>
                  <a:prstClr val="black"/>
                </a:solidFill>
                <a:latin typeface="Times New Roman" panose="02020603050405020304"/>
                <a:ea typeface="+mn-ea"/>
                <a:cs typeface="+mn-cs"/>
              </a:rPr>
              <a:t>ascertained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	1. Organization of the factory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	2. Conditions of incidence of cost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	3. Requirements of the costing system </a:t>
            </a:r>
            <a:r>
              <a:rPr lang="en-IN" sz="2200" b="0" i="0" u="none" strike="noStrike" baseline="0" dirty="0" err="1" smtClean="0">
                <a:latin typeface="Times New Roman" panose="02020603050405020304"/>
              </a:rPr>
              <a:t>ie</a:t>
            </a:r>
            <a:r>
              <a:rPr lang="en-IN" sz="2200" b="0" i="0" u="none" strike="noStrike" baseline="0" dirty="0" smtClean="0">
                <a:latin typeface="Times New Roman" panose="02020603050405020304"/>
              </a:rPr>
              <a:t>. Suitability of the units or centres for cost purposes.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	4. Availability of information</a:t>
            </a:r>
            <a:endParaRPr lang="en-IN" sz="2200" b="0" i="0" u="none" strike="noStrike" baseline="0" dirty="0" smtClean="0">
              <a:latin typeface="Times New Roman" panose="02020603050405020304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/>
              </a:rPr>
              <a:t>	5. Management policy regarding making a particular choice from several alternatives.</a:t>
            </a:r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4823</Words>
  <Application>WPS Presentation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Office Theme</vt:lpstr>
      <vt:lpstr>Cost unit, Cost centre and Profit centre</vt:lpstr>
      <vt:lpstr>Cost unit</vt:lpstr>
      <vt:lpstr>Types of cost unit</vt:lpstr>
      <vt:lpstr>PowerPoint 演示文稿</vt:lpstr>
      <vt:lpstr>Cost Centre</vt:lpstr>
      <vt:lpstr>PowerPoint 演示文稿</vt:lpstr>
      <vt:lpstr>PowerPoint 演示文稿</vt:lpstr>
      <vt:lpstr>PowerPoint 演示文稿</vt:lpstr>
      <vt:lpstr>Factors affecting  selection of suitable cost centres or cost units for which costs are to be ascertained</vt:lpstr>
      <vt:lpstr>Profit centre </vt:lpstr>
      <vt:lpstr>Difference between Profit centre and Cost centre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2021-01-07T05:34:00Z</dcterms:created>
  <dcterms:modified xsi:type="dcterms:W3CDTF">2024-08-31T05:52:33Z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6E8CAF386AB444A1B0E2A7DB06D9C935_12</vt:lpwstr>
  </property>
  <property fmtid="{D5CDD505-2E9C-101B-9397-08002B2CF9AE}" pid="3" name="KSOProductBuildVer">
    <vt:lpwstr>1033-12.2.0.17562</vt:lpwstr>
  </property>
</Properties>
</file>