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70" r:id="rId6"/>
    <p:sldId id="267" r:id="rId7"/>
    <p:sldId id="259" r:id="rId8"/>
    <p:sldId id="271" r:id="rId9"/>
    <p:sldId id="272" r:id="rId10"/>
    <p:sldId id="273" r:id="rId11"/>
    <p:sldId id="274" r:id="rId12"/>
    <p:sldId id="275" r:id="rId13"/>
    <p:sldId id="276" r:id="rId14"/>
    <p:sldId id="277" r:id="rId15"/>
    <p:sldId id="278"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BA36F97-B150-43F4-8220-B35903A8A4A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BA36F97-B150-43F4-8220-B35903A8A4A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BA36F97-B150-43F4-8220-B35903A8A4A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BA36F97-B150-43F4-8220-B35903A8A4A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8BA36F97-B150-43F4-8220-B35903A8A4A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8BA36F97-B150-43F4-8220-B35903A8A4A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8BA36F97-B150-43F4-8220-B35903A8A4A9}"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BA36F97-B150-43F4-8220-B35903A8A4A9}"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36F97-B150-43F4-8220-B35903A8A4A9}"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BA36F97-B150-43F4-8220-B35903A8A4A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BA36F97-B150-43F4-8220-B35903A8A4A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59F8475-C342-4E9A-956E-C0F7A88EC926}"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A36F97-B150-43F4-8220-B35903A8A4A9}"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F8475-C342-4E9A-956E-C0F7A88EC926}"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t>Methods of costing</a:t>
            </a:r>
            <a:endParaRPr lang="en-IN" sz="3000" b="1" dirty="0"/>
          </a:p>
        </p:txBody>
      </p:sp>
      <p:sp>
        <p:nvSpPr>
          <p:cNvPr id="3" name="Subtitle 2"/>
          <p:cNvSpPr>
            <a:spLocks noGrp="1"/>
          </p:cNvSpPr>
          <p:nvPr>
            <p:ph type="subTitle" idx="1"/>
          </p:nvPr>
        </p:nvSpPr>
        <p:spPr/>
        <p:txBody>
          <a:bodyPr>
            <a:normAutofit fontScale="70000"/>
          </a:bodyPr>
          <a:lstStyle/>
          <a:p>
            <a:r>
              <a:rPr lang="en-US" altLang="en-IN" b="1" dirty="0">
                <a:sym typeface="+mn-ea"/>
              </a:rPr>
              <a:t>Prepared by </a:t>
            </a:r>
            <a:br>
              <a:rPr lang="en-US" altLang="en-IN" b="1" dirty="0">
                <a:solidFill>
                  <a:schemeClr val="tx1"/>
                </a:solidFill>
                <a:sym typeface="+mn-ea"/>
              </a:rPr>
            </a:br>
            <a:r>
              <a:rPr lang="en-US" altLang="en-IN" b="1" dirty="0">
                <a:sym typeface="+mn-ea"/>
              </a:rPr>
              <a:t>Dr. Muhammed Rafi.P</a:t>
            </a:r>
            <a:br>
              <a:rPr lang="en-US" altLang="en-IN" b="1" dirty="0">
                <a:solidFill>
                  <a:schemeClr val="tx1"/>
                </a:solidFill>
                <a:sym typeface="+mn-ea"/>
              </a:rPr>
            </a:br>
            <a:r>
              <a:rPr lang="en-US" altLang="en-IN" b="1" dirty="0">
                <a:sym typeface="+mn-ea"/>
              </a:rPr>
              <a:t>Assistant Professor</a:t>
            </a:r>
            <a:br>
              <a:rPr lang="en-US" altLang="en-IN" b="1" dirty="0">
                <a:solidFill>
                  <a:schemeClr val="tx1"/>
                </a:solidFill>
                <a:sym typeface="+mn-ea"/>
              </a:rPr>
            </a:br>
            <a:r>
              <a:rPr lang="en-US" altLang="en-IN" b="1" dirty="0">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5184576"/>
          </a:xfrm>
        </p:spPr>
        <p:txBody>
          <a:bodyPr>
            <a:normAutofit fontScale="92500"/>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8. Multiple costing: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When </a:t>
            </a:r>
            <a:r>
              <a:rPr lang="en-IN" sz="2200" dirty="0">
                <a:latin typeface="Times New Roman" panose="02020603050405020304" pitchFamily="18" charset="0"/>
                <a:ea typeface="Calibri" panose="020F0502020204030204"/>
                <a:cs typeface="Times New Roman" panose="02020603050405020304" pitchFamily="18" charset="0"/>
              </a:rPr>
              <a:t>two or more methods of costing are applied in respect of the same product, it is called multiple costing or composite costing.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used in industries where a large number of components are separately produced and assembled into a final product.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For </a:t>
            </a:r>
            <a:r>
              <a:rPr lang="en-IN" sz="2200" dirty="0">
                <a:latin typeface="Times New Roman" panose="02020603050405020304" pitchFamily="18" charset="0"/>
                <a:ea typeface="Calibri" panose="020F0502020204030204"/>
                <a:cs typeface="Times New Roman" panose="02020603050405020304" pitchFamily="18" charset="0"/>
              </a:rPr>
              <a:t>example, in bicycle </a:t>
            </a:r>
            <a:r>
              <a:rPr lang="en-IN" sz="2200" dirty="0" smtClean="0">
                <a:latin typeface="Times New Roman" panose="02020603050405020304" pitchFamily="18" charset="0"/>
                <a:ea typeface="Calibri" panose="020F0502020204030204"/>
                <a:cs typeface="Times New Roman" panose="02020603050405020304" pitchFamily="18" charset="0"/>
              </a:rPr>
              <a:t>manufacturing </a:t>
            </a:r>
            <a:r>
              <a:rPr lang="en-IN" sz="2200" dirty="0">
                <a:latin typeface="Times New Roman" panose="02020603050405020304" pitchFamily="18" charset="0"/>
                <a:ea typeface="Calibri" panose="020F0502020204030204"/>
                <a:cs typeface="Times New Roman" panose="02020603050405020304" pitchFamily="18" charset="0"/>
              </a:rPr>
              <a:t>industries batch costing may be used to ascertain the costs of various component parts.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After </a:t>
            </a:r>
            <a:r>
              <a:rPr lang="en-IN" sz="2200" dirty="0">
                <a:latin typeface="Times New Roman" panose="02020603050405020304" pitchFamily="18" charset="0"/>
                <a:ea typeface="Calibri" panose="020F0502020204030204"/>
                <a:cs typeface="Times New Roman" panose="02020603050405020304" pitchFamily="18" charset="0"/>
              </a:rPr>
              <a:t>having assembled these parts unit costing may be used in ascertaining the cost of a single bicycle.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Other </a:t>
            </a:r>
            <a:r>
              <a:rPr lang="en-IN" sz="2200" dirty="0">
                <a:latin typeface="Times New Roman" panose="02020603050405020304" pitchFamily="18" charset="0"/>
                <a:ea typeface="Calibri" panose="020F0502020204030204"/>
                <a:cs typeface="Times New Roman" panose="02020603050405020304" pitchFamily="18" charset="0"/>
              </a:rPr>
              <a:t>examples of industries which use multiple costing are </a:t>
            </a:r>
            <a:r>
              <a:rPr lang="en-IN" sz="2200" dirty="0" smtClean="0">
                <a:latin typeface="Times New Roman" panose="02020603050405020304" pitchFamily="18" charset="0"/>
                <a:ea typeface="Calibri" panose="020F0502020204030204"/>
                <a:cs typeface="Times New Roman" panose="02020603050405020304" pitchFamily="18" charset="0"/>
              </a:rPr>
              <a:t>radio manufacturing, television manufacturing, machine tools, computers etc.</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a:ea typeface="Calibri" panose="020F0502020204030204"/>
                <a:cs typeface="Times New Roman" panose="02020603050405020304"/>
              </a:rPr>
              <a:t>Types or Techniques of Costing</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marL="0" indent="0" algn="ctr">
              <a:buNone/>
            </a:pPr>
            <a:r>
              <a:rPr lang="en-IN" sz="2200" dirty="0" smtClean="0">
                <a:latin typeface="Times New Roman" panose="02020603050405020304" pitchFamily="18" charset="0"/>
                <a:ea typeface="Calibri" panose="020F0502020204030204"/>
                <a:cs typeface="Times New Roman" panose="02020603050405020304" pitchFamily="18" charset="0"/>
              </a:rPr>
              <a:t>Types </a:t>
            </a:r>
            <a:r>
              <a:rPr lang="en-IN" sz="2200" dirty="0">
                <a:latin typeface="Times New Roman" panose="02020603050405020304" pitchFamily="18" charset="0"/>
                <a:ea typeface="Calibri" panose="020F0502020204030204"/>
                <a:cs typeface="Times New Roman" panose="02020603050405020304" pitchFamily="18" charset="0"/>
              </a:rPr>
              <a:t>or techniques of costing refer to the manner of ascertaining costs for cost control and decision - making purposes.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following are the various types or techniques of costing: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 Absorption Costing:</a:t>
            </a:r>
            <a:r>
              <a:rPr lang="en-IN" sz="2200" dirty="0">
                <a:latin typeface="Times New Roman" panose="02020603050405020304" pitchFamily="18" charset="0"/>
                <a:ea typeface="Calibri" panose="020F0502020204030204"/>
                <a:cs typeface="Times New Roman" panose="02020603050405020304" pitchFamily="18" charset="0"/>
              </a:rPr>
              <a:t> It is the process of charging all costs (both variable and </a:t>
            </a:r>
            <a:r>
              <a:rPr lang="en-IN" sz="2200" dirty="0" smtClean="0">
                <a:latin typeface="Times New Roman" panose="02020603050405020304" pitchFamily="18" charset="0"/>
                <a:ea typeface="Calibri" panose="020F0502020204030204"/>
                <a:cs typeface="Times New Roman" panose="02020603050405020304" pitchFamily="18" charset="0"/>
              </a:rPr>
              <a:t>fixed) to </a:t>
            </a:r>
            <a:r>
              <a:rPr lang="en-IN" sz="2200" dirty="0">
                <a:latin typeface="Times New Roman" panose="02020603050405020304" pitchFamily="18" charset="0"/>
                <a:ea typeface="Calibri" panose="020F0502020204030204"/>
                <a:cs typeface="Times New Roman" panose="02020603050405020304" pitchFamily="18" charset="0"/>
              </a:rPr>
              <a:t>products, services, jobs or processes. It is also called full costing</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Marginal Costing:</a:t>
            </a:r>
            <a:r>
              <a:rPr lang="en-IN" sz="2200" dirty="0">
                <a:latin typeface="Times New Roman" panose="02020603050405020304" pitchFamily="18" charset="0"/>
                <a:ea typeface="Calibri" panose="020F0502020204030204"/>
                <a:cs typeface="Times New Roman" panose="02020603050405020304" pitchFamily="18" charset="0"/>
              </a:rPr>
              <a:t> It is the process of charging only variable costs to </a:t>
            </a:r>
            <a:r>
              <a:rPr lang="en-IN" sz="2200" dirty="0" smtClean="0">
                <a:latin typeface="Times New Roman" panose="02020603050405020304" pitchFamily="18" charset="0"/>
                <a:ea typeface="Calibri" panose="020F0502020204030204"/>
                <a:cs typeface="Times New Roman" panose="02020603050405020304" pitchFamily="18" charset="0"/>
              </a:rPr>
              <a:t>products, operations </a:t>
            </a:r>
            <a:r>
              <a:rPr lang="en-IN" sz="2200" dirty="0">
                <a:latin typeface="Times New Roman" panose="02020603050405020304" pitchFamily="18" charset="0"/>
                <a:ea typeface="Calibri" panose="020F0502020204030204"/>
                <a:cs typeface="Times New Roman" panose="02020603050405020304" pitchFamily="18" charset="0"/>
              </a:rPr>
              <a:t>and process. It is also known as variable costing.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3</a:t>
            </a:r>
            <a:r>
              <a:rPr lang="en-IN" sz="2200" b="1" dirty="0">
                <a:latin typeface="Times New Roman" panose="02020603050405020304" pitchFamily="18" charset="0"/>
                <a:ea typeface="Calibri" panose="020F0502020204030204"/>
                <a:cs typeface="Times New Roman" panose="02020603050405020304" pitchFamily="18" charset="0"/>
              </a:rPr>
              <a:t>. Direct Costing: </a:t>
            </a:r>
            <a:r>
              <a:rPr lang="en-IN" sz="2200" dirty="0">
                <a:latin typeface="Times New Roman" panose="02020603050405020304" pitchFamily="18" charset="0"/>
                <a:ea typeface="Calibri" panose="020F0502020204030204"/>
                <a:cs typeface="Times New Roman" panose="02020603050405020304" pitchFamily="18" charset="0"/>
              </a:rPr>
              <a:t>It is the process of charging all direct costs (all variable costs </a:t>
            </a:r>
            <a:r>
              <a:rPr lang="en-IN" sz="2200" dirty="0" smtClean="0">
                <a:latin typeface="Times New Roman" panose="02020603050405020304" pitchFamily="18" charset="0"/>
                <a:ea typeface="Calibri" panose="020F0502020204030204"/>
                <a:cs typeface="Times New Roman" panose="02020603050405020304" pitchFamily="18" charset="0"/>
              </a:rPr>
              <a:t>and some </a:t>
            </a:r>
            <a:r>
              <a:rPr lang="en-IN" sz="2200" dirty="0">
                <a:latin typeface="Times New Roman" panose="02020603050405020304" pitchFamily="18" charset="0"/>
                <a:ea typeface="Calibri" panose="020F0502020204030204"/>
                <a:cs typeface="Times New Roman" panose="02020603050405020304" pitchFamily="18" charset="0"/>
              </a:rPr>
              <a:t>fixed costs) to products, services, jobs etc. The indirect costs are excluded </a:t>
            </a:r>
            <a:r>
              <a:rPr lang="en-IN" sz="2200" dirty="0" smtClean="0">
                <a:latin typeface="Times New Roman" panose="02020603050405020304" pitchFamily="18" charset="0"/>
                <a:ea typeface="Calibri" panose="020F0502020204030204"/>
                <a:cs typeface="Times New Roman" panose="02020603050405020304" pitchFamily="18" charset="0"/>
              </a:rPr>
              <a:t>and written </a:t>
            </a:r>
            <a:r>
              <a:rPr lang="en-IN" sz="2200" dirty="0">
                <a:latin typeface="Times New Roman" panose="02020603050405020304" pitchFamily="18" charset="0"/>
                <a:ea typeface="Calibri" panose="020F0502020204030204"/>
                <a:cs typeface="Times New Roman" panose="02020603050405020304" pitchFamily="18" charset="0"/>
              </a:rPr>
              <a:t>off against the profit of the period in which they arise.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Differential Costing:</a:t>
            </a:r>
            <a:r>
              <a:rPr lang="en-IN" sz="2200" dirty="0">
                <a:latin typeface="Times New Roman" panose="02020603050405020304" pitchFamily="18" charset="0"/>
                <a:ea typeface="Calibri" panose="020F0502020204030204"/>
                <a:cs typeface="Times New Roman" panose="02020603050405020304" pitchFamily="18" charset="0"/>
              </a:rPr>
              <a:t> It is the technique of comparing cost of two alternatives </a:t>
            </a:r>
            <a:r>
              <a:rPr lang="en-IN" sz="2200" dirty="0" smtClean="0">
                <a:latin typeface="Times New Roman" panose="02020603050405020304" pitchFamily="18" charset="0"/>
                <a:ea typeface="Calibri" panose="020F0502020204030204"/>
                <a:cs typeface="Times New Roman" panose="02020603050405020304" pitchFamily="18" charset="0"/>
              </a:rPr>
              <a:t>for the </a:t>
            </a:r>
            <a:r>
              <a:rPr lang="en-IN" sz="2200" dirty="0">
                <a:latin typeface="Times New Roman" panose="02020603050405020304" pitchFamily="18" charset="0"/>
                <a:ea typeface="Calibri" panose="020F0502020204030204"/>
                <a:cs typeface="Times New Roman" panose="02020603050405020304" pitchFamily="18" charset="0"/>
              </a:rPr>
              <a:t>purpose of deciding which alternative is the best.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5</a:t>
            </a:r>
            <a:r>
              <a:rPr lang="en-IN" sz="2200" b="1" dirty="0">
                <a:latin typeface="Times New Roman" panose="02020603050405020304" pitchFamily="18" charset="0"/>
                <a:ea typeface="Calibri" panose="020F0502020204030204"/>
                <a:cs typeface="Times New Roman" panose="02020603050405020304" pitchFamily="18" charset="0"/>
              </a:rPr>
              <a:t>. Uniform Costing:</a:t>
            </a:r>
            <a:r>
              <a:rPr lang="en-IN" sz="2200" dirty="0">
                <a:latin typeface="Times New Roman" panose="02020603050405020304" pitchFamily="18" charset="0"/>
                <a:ea typeface="Calibri" panose="020F0502020204030204"/>
                <a:cs typeface="Times New Roman" panose="02020603050405020304" pitchFamily="18" charset="0"/>
              </a:rPr>
              <a:t> It is the use of same costing principles, practices and methods </a:t>
            </a:r>
            <a:r>
              <a:rPr lang="en-IN" sz="2200" dirty="0" smtClean="0">
                <a:latin typeface="Times New Roman" panose="02020603050405020304" pitchFamily="18" charset="0"/>
                <a:ea typeface="Calibri" panose="020F0502020204030204"/>
                <a:cs typeface="Times New Roman" panose="02020603050405020304" pitchFamily="18" charset="0"/>
              </a:rPr>
              <a:t>by several </a:t>
            </a:r>
            <a:r>
              <a:rPr lang="en-IN" sz="2200" dirty="0">
                <a:latin typeface="Times New Roman" panose="02020603050405020304" pitchFamily="18" charset="0"/>
                <a:ea typeface="Calibri" panose="020F0502020204030204"/>
                <a:cs typeface="Times New Roman" panose="02020603050405020304" pitchFamily="18" charset="0"/>
              </a:rPr>
              <a:t>undertakings for a common control or comparison of costs.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6</a:t>
            </a:r>
            <a:r>
              <a:rPr lang="en-IN" sz="2200" b="1" dirty="0">
                <a:latin typeface="Times New Roman" panose="02020603050405020304" pitchFamily="18" charset="0"/>
                <a:ea typeface="Calibri" panose="020F0502020204030204"/>
                <a:cs typeface="Times New Roman" panose="02020603050405020304" pitchFamily="18" charset="0"/>
              </a:rPr>
              <a:t>. Historical Costing:</a:t>
            </a:r>
            <a:r>
              <a:rPr lang="en-IN" sz="2200" dirty="0">
                <a:latin typeface="Times New Roman" panose="02020603050405020304" pitchFamily="18" charset="0"/>
                <a:ea typeface="Calibri" panose="020F0502020204030204"/>
                <a:cs typeface="Times New Roman" panose="02020603050405020304" pitchFamily="18" charset="0"/>
              </a:rPr>
              <a:t> It is the ascertainment of costs after they have been incurred.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7</a:t>
            </a:r>
            <a:r>
              <a:rPr lang="en-IN" sz="2200" b="1" dirty="0">
                <a:latin typeface="Times New Roman" panose="02020603050405020304" pitchFamily="18" charset="0"/>
                <a:ea typeface="Calibri" panose="020F0502020204030204"/>
                <a:cs typeface="Times New Roman" panose="02020603050405020304" pitchFamily="18" charset="0"/>
              </a:rPr>
              <a:t>. Standard Costing:</a:t>
            </a:r>
            <a:r>
              <a:rPr lang="en-IN" sz="2200" dirty="0">
                <a:latin typeface="Times New Roman" panose="02020603050405020304" pitchFamily="18" charset="0"/>
                <a:ea typeface="Calibri" panose="020F0502020204030204"/>
                <a:cs typeface="Times New Roman" panose="02020603050405020304" pitchFamily="18" charset="0"/>
              </a:rPr>
              <a:t> It is a system of comparing actual cost with standard </a:t>
            </a:r>
            <a:r>
              <a:rPr lang="en-IN" sz="2200" dirty="0" smtClean="0">
                <a:latin typeface="Times New Roman" panose="02020603050405020304" pitchFamily="18" charset="0"/>
                <a:ea typeface="Calibri" panose="020F0502020204030204"/>
                <a:cs typeface="Times New Roman" panose="02020603050405020304" pitchFamily="18" charset="0"/>
              </a:rPr>
              <a:t>cost, analysing </a:t>
            </a:r>
            <a:r>
              <a:rPr lang="en-IN" sz="2200" dirty="0">
                <a:latin typeface="Times New Roman" panose="02020603050405020304" pitchFamily="18" charset="0"/>
                <a:ea typeface="Calibri" panose="020F0502020204030204"/>
                <a:cs typeface="Times New Roman" panose="02020603050405020304" pitchFamily="18" charset="0"/>
              </a:rPr>
              <a:t>variances and taking remedial action, if necessary.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8. Activity Based Costing: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is a technique basically used for apportionment </a:t>
            </a:r>
            <a:r>
              <a:rPr lang="en-IN" sz="2200" dirty="0" smtClean="0">
                <a:latin typeface="Times New Roman" panose="02020603050405020304" pitchFamily="18" charset="0"/>
                <a:ea typeface="Calibri" panose="020F0502020204030204"/>
                <a:cs typeface="Times New Roman" panose="02020603050405020304" pitchFamily="18" charset="0"/>
              </a:rPr>
              <a:t>of overheads</a:t>
            </a:r>
            <a:r>
              <a:rPr lang="en-IN" sz="2200" dirty="0">
                <a:latin typeface="Times New Roman" panose="02020603050405020304" pitchFamily="18" charset="0"/>
                <a:ea typeface="Calibri" panose="020F0502020204030204"/>
                <a:cs typeface="Times New Roman" panose="02020603050405020304" pitchFamily="18" charset="0"/>
              </a:rPr>
              <a:t>. Overheads are identified with each activity. Each activity acts as cost driver. Cost driver is the reason for the incurrence of overhead costs. Cost drivers may be </a:t>
            </a:r>
            <a:r>
              <a:rPr lang="en-IN" sz="2200" dirty="0" err="1">
                <a:latin typeface="Times New Roman" panose="02020603050405020304" pitchFamily="18" charset="0"/>
                <a:ea typeface="Calibri" panose="020F0502020204030204"/>
                <a:cs typeface="Times New Roman" panose="02020603050405020304" pitchFamily="18" charset="0"/>
              </a:rPr>
              <a:t>purcahse</a:t>
            </a:r>
            <a:r>
              <a:rPr lang="en-IN" sz="2200" dirty="0">
                <a:latin typeface="Times New Roman" panose="02020603050405020304" pitchFamily="18" charset="0"/>
                <a:ea typeface="Calibri" panose="020F0502020204030204"/>
                <a:cs typeface="Times New Roman" panose="02020603050405020304" pitchFamily="18" charset="0"/>
              </a:rPr>
              <a:t> order, stores requisition, power consumed etc. Having determined the overhead costs with each cost centre, cost per unit of each cost driver can be ascertained. The overhead cost is then assigned to jobs on the basis of number </a:t>
            </a:r>
            <a:r>
              <a:rPr lang="en-IN" sz="2200" dirty="0" smtClean="0">
                <a:latin typeface="Times New Roman" panose="02020603050405020304" pitchFamily="18" charset="0"/>
                <a:ea typeface="Calibri" panose="020F0502020204030204"/>
                <a:cs typeface="Times New Roman" panose="02020603050405020304" pitchFamily="18" charset="0"/>
              </a:rPr>
              <a:t>of activities </a:t>
            </a:r>
            <a:r>
              <a:rPr lang="en-IN" sz="2200" dirty="0">
                <a:latin typeface="Times New Roman" panose="02020603050405020304" pitchFamily="18" charset="0"/>
                <a:ea typeface="Calibri" panose="020F0502020204030204"/>
                <a:cs typeface="Times New Roman" panose="02020603050405020304" pitchFamily="18" charset="0"/>
              </a:rPr>
              <a:t>required for their completion</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lgn="just">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9. Life Cycle Costing:</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gn="just">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This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 a technique for evaluation of total cost of the product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over its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economic life. Thus, it takes into consideration the entire life of the product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from beginning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to end.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gn="just">
              <a:lnSpc>
                <a:spcPct val="115000"/>
              </a:lnSpc>
              <a:spcAft>
                <a:spcPts val="1000"/>
              </a:spcAft>
              <a:buNone/>
            </a:pP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10</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Target Costing:</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gn="just">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This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 a technique to control the cost in competitive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environment of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 product. In this type of costing, a firm focuses on what it will sell at which price and then it plans to produce the product.</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lgn="just"/>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3000" b="1" dirty="0" smtClean="0">
                <a:solidFill>
                  <a:prstClr val="black"/>
                </a:solidFill>
                <a:latin typeface="Times New Roman" panose="02020603050405020304"/>
                <a:ea typeface="+mn-ea"/>
                <a:cs typeface="+mn-cs"/>
              </a:rPr>
              <a:t>Methods </a:t>
            </a:r>
            <a:r>
              <a:rPr lang="en-IN" sz="3000" b="1" dirty="0">
                <a:solidFill>
                  <a:prstClr val="black"/>
                </a:solidFill>
                <a:latin typeface="Times New Roman" panose="02020603050405020304"/>
                <a:ea typeface="+mn-ea"/>
                <a:cs typeface="+mn-cs"/>
              </a:rPr>
              <a:t>of Costing</a:t>
            </a:r>
            <a:br>
              <a:rPr lang="en-IN" sz="3000" b="1" dirty="0">
                <a:solidFill>
                  <a:prstClr val="black"/>
                </a:solidFill>
                <a:latin typeface="Times New Roman" panose="02020603050405020304"/>
                <a:ea typeface="+mn-ea"/>
                <a:cs typeface="+mn-cs"/>
              </a:rPr>
            </a:br>
            <a:endParaRPr lang="en-IN" sz="3000" dirty="0"/>
          </a:p>
        </p:txBody>
      </p:sp>
      <p:sp>
        <p:nvSpPr>
          <p:cNvPr id="3" name="Content Placeholder 2"/>
          <p:cNvSpPr>
            <a:spLocks noGrp="1"/>
          </p:cNvSpPr>
          <p:nvPr>
            <p:ph idx="1"/>
          </p:nvPr>
        </p:nvSpPr>
        <p:spPr>
          <a:xfrm>
            <a:off x="457200" y="1628800"/>
            <a:ext cx="8229600" cy="4497363"/>
          </a:xfrm>
        </p:spPr>
        <p:txBody>
          <a:bodyPr>
            <a:noAutofit/>
          </a:bodyPr>
          <a:lstStyle/>
          <a:p>
            <a:r>
              <a:rPr lang="en-IN" sz="2200" b="0" i="0" u="none" strike="noStrike" baseline="0" dirty="0" smtClean="0">
                <a:latin typeface="Times New Roman" panose="02020603050405020304"/>
              </a:rPr>
              <a:t>The general fundamental principles of ascertaining costs are the same in every system of</a:t>
            </a:r>
            <a:r>
              <a:rPr lang="en-IN" sz="2200" b="0" i="0" u="none" strike="noStrike" dirty="0" smtClean="0">
                <a:latin typeface="Times New Roman" panose="02020603050405020304"/>
              </a:rPr>
              <a:t> </a:t>
            </a:r>
            <a:r>
              <a:rPr lang="en-IN" sz="2200" b="0" i="0" u="none" strike="noStrike" baseline="0" dirty="0" smtClean="0">
                <a:latin typeface="Times New Roman" panose="02020603050405020304"/>
              </a:rPr>
              <a:t>cost accounting, but the methods of analysis and presenting the costs vary from industry to</a:t>
            </a:r>
            <a:r>
              <a:rPr lang="en-IN" sz="2200" b="0" i="0" u="none" strike="noStrike" dirty="0" smtClean="0">
                <a:latin typeface="Times New Roman" panose="02020603050405020304"/>
              </a:rPr>
              <a:t> </a:t>
            </a:r>
            <a:r>
              <a:rPr lang="en-IN" sz="2200" b="0" i="0" u="none" strike="noStrike" baseline="0" dirty="0" smtClean="0">
                <a:latin typeface="Times New Roman" panose="02020603050405020304"/>
              </a:rPr>
              <a:t>industry.</a:t>
            </a:r>
            <a:endParaRPr lang="en-IN" sz="2200" b="0" i="0" u="none" strike="noStrike" baseline="0" dirty="0" smtClean="0">
              <a:latin typeface="Times New Roman" panose="02020603050405020304"/>
            </a:endParaRPr>
          </a:p>
          <a:p>
            <a:r>
              <a:rPr lang="en-IN" sz="2200" b="0" i="0" u="none" strike="noStrike" baseline="0" dirty="0" smtClean="0">
                <a:latin typeface="Times New Roman" panose="02020603050405020304"/>
              </a:rPr>
              <a:t> Different methods are used because business enterprises vary in their nature and in the</a:t>
            </a:r>
            <a:r>
              <a:rPr lang="en-IN" sz="2200" b="0" i="0" u="none" strike="noStrike" dirty="0" smtClean="0">
                <a:latin typeface="Times New Roman" panose="02020603050405020304"/>
              </a:rPr>
              <a:t> </a:t>
            </a:r>
            <a:r>
              <a:rPr lang="en-IN" sz="2200" b="0" i="0" u="none" strike="noStrike" baseline="0" dirty="0" smtClean="0">
                <a:latin typeface="Times New Roman" panose="02020603050405020304"/>
              </a:rPr>
              <a:t>type of products or services they produce or render.</a:t>
            </a:r>
            <a:endParaRPr lang="en-IN" sz="2200" b="0" i="0" u="none" strike="noStrike" baseline="0" dirty="0" smtClean="0">
              <a:latin typeface="Times New Roman" panose="02020603050405020304"/>
            </a:endParaRPr>
          </a:p>
          <a:p>
            <a:endParaRPr lang="en-IN" sz="2200" b="0" i="0" u="none" strike="noStrike" baseline="0" dirty="0" smtClean="0">
              <a:latin typeface="Times New Roman" panose="020206030504050203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457200" lvl="0" indent="-457200">
              <a:buAutoNum type="arabicPeriod"/>
            </a:pPr>
            <a:r>
              <a:rPr lang="en-IN" sz="2200" b="1" dirty="0" smtClean="0">
                <a:solidFill>
                  <a:prstClr val="black"/>
                </a:solidFill>
                <a:latin typeface="Times New Roman" panose="02020603050405020304" pitchFamily="18" charset="0"/>
                <a:cs typeface="Times New Roman" panose="02020603050405020304" pitchFamily="18" charset="0"/>
              </a:rPr>
              <a:t>Job </a:t>
            </a:r>
            <a:r>
              <a:rPr lang="en-IN" sz="2200" b="1" dirty="0">
                <a:solidFill>
                  <a:prstClr val="black"/>
                </a:solidFill>
                <a:latin typeface="Times New Roman" panose="02020603050405020304" pitchFamily="18" charset="0"/>
                <a:cs typeface="Times New Roman" panose="02020603050405020304" pitchFamily="18" charset="0"/>
              </a:rPr>
              <a:t>costing</a:t>
            </a:r>
            <a:r>
              <a:rPr lang="en-IN" sz="2200" dirty="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job costing costs are collected and accumulated for each job or , work order separately.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Each </a:t>
            </a:r>
            <a:r>
              <a:rPr lang="en-IN" sz="2200" dirty="0">
                <a:latin typeface="Times New Roman" panose="02020603050405020304" pitchFamily="18" charset="0"/>
                <a:ea typeface="Calibri" panose="020F0502020204030204"/>
                <a:cs typeface="Times New Roman" panose="02020603050405020304" pitchFamily="18" charset="0"/>
              </a:rPr>
              <a:t>job is a separate cost unit. Each job is distinct and each is different from the other.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Therefore</a:t>
            </a:r>
            <a:r>
              <a:rPr lang="en-IN" sz="2200" dirty="0">
                <a:latin typeface="Times New Roman" panose="02020603050405020304" pitchFamily="18" charset="0"/>
                <a:ea typeface="Calibri" panose="020F0502020204030204"/>
                <a:cs typeface="Times New Roman" panose="02020603050405020304" pitchFamily="18" charset="0"/>
              </a:rPr>
              <a:t>, each job is to be separately </a:t>
            </a:r>
            <a:r>
              <a:rPr lang="en-IN" sz="2200" dirty="0" err="1">
                <a:latin typeface="Times New Roman" panose="02020603050405020304" pitchFamily="18" charset="0"/>
                <a:ea typeface="Calibri" panose="020F0502020204030204"/>
                <a:cs typeface="Times New Roman" panose="02020603050405020304" pitchFamily="18" charset="0"/>
              </a:rPr>
              <a:t>costed</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Job </a:t>
            </a:r>
            <a:r>
              <a:rPr lang="en-IN" sz="2200" dirty="0">
                <a:latin typeface="Times New Roman" panose="02020603050405020304" pitchFamily="18" charset="0"/>
                <a:ea typeface="Calibri" panose="020F0502020204030204"/>
                <a:cs typeface="Times New Roman" panose="02020603050405020304" pitchFamily="18" charset="0"/>
              </a:rPr>
              <a:t>costing is applicable to printing work, repair shops, foundries, engineering works, machine tools, ship building, furniture making etc. </a:t>
            </a:r>
            <a:endParaRPr lang="en-IN" sz="2200" dirty="0" smtClean="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Batch costing: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batch represents a group of similar products or a number of small orders processed or manufactured together as a single group (i.e., batch).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Each </a:t>
            </a:r>
            <a:r>
              <a:rPr lang="en-IN" sz="2200" dirty="0">
                <a:latin typeface="Times New Roman" panose="02020603050405020304" pitchFamily="18" charset="0"/>
                <a:ea typeface="Calibri" panose="020F0502020204030204"/>
                <a:cs typeface="Times New Roman" panose="02020603050405020304" pitchFamily="18" charset="0"/>
              </a:rPr>
              <a:t>batch is produced according to specific instructions and is to be </a:t>
            </a:r>
            <a:r>
              <a:rPr lang="en-IN" sz="2200" dirty="0" err="1">
                <a:latin typeface="Times New Roman" panose="02020603050405020304" pitchFamily="18" charset="0"/>
                <a:ea typeface="Calibri" panose="020F0502020204030204"/>
                <a:cs typeface="Times New Roman" panose="02020603050405020304" pitchFamily="18" charset="0"/>
              </a:rPr>
              <a:t>costed</a:t>
            </a:r>
            <a:r>
              <a:rPr lang="en-IN" sz="2200" dirty="0">
                <a:latin typeface="Times New Roman" panose="02020603050405020304" pitchFamily="18" charset="0"/>
                <a:ea typeface="Calibri" panose="020F0502020204030204"/>
                <a:cs typeface="Times New Roman" panose="02020603050405020304" pitchFamily="18" charset="0"/>
              </a:rPr>
              <a:t> separately.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Costs </a:t>
            </a:r>
            <a:r>
              <a:rPr lang="en-IN" sz="2200" dirty="0">
                <a:latin typeface="Times New Roman" panose="02020603050405020304" pitchFamily="18" charset="0"/>
                <a:ea typeface="Calibri" panose="020F0502020204030204"/>
                <a:cs typeface="Times New Roman" panose="02020603050405020304" pitchFamily="18" charset="0"/>
              </a:rPr>
              <a:t>are collected for the batch as a whole and cost per unit is ascertained by dividing the total cost of batch by the number of units produced in that batch.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Batch </a:t>
            </a:r>
            <a:r>
              <a:rPr lang="en-IN" sz="2200" dirty="0">
                <a:latin typeface="Times New Roman" panose="02020603050405020304" pitchFamily="18" charset="0"/>
                <a:ea typeface="Calibri" panose="020F0502020204030204"/>
                <a:cs typeface="Times New Roman" panose="02020603050405020304" pitchFamily="18" charset="0"/>
              </a:rPr>
              <a:t>costing is generally followed in spare parts manufacturing, biscuit factories, pharmaceutical companies, readymade garments, packed food, watch manufacturing, toys, cosmetics etc.</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3. Contract costing: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contract is a big job. Hence it takes a longer time to </a:t>
            </a:r>
            <a:r>
              <a:rPr lang="en-IN" sz="2200" dirty="0" smtClean="0">
                <a:latin typeface="Times New Roman" panose="02020603050405020304" pitchFamily="18" charset="0"/>
                <a:ea typeface="Calibri" panose="020F0502020204030204"/>
                <a:cs typeface="Times New Roman" panose="02020603050405020304" pitchFamily="18" charset="0"/>
              </a:rPr>
              <a:t>complete.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Like </a:t>
            </a:r>
            <a:r>
              <a:rPr lang="en-IN" sz="2200" dirty="0">
                <a:latin typeface="Times New Roman" panose="02020603050405020304" pitchFamily="18" charset="0"/>
                <a:ea typeface="Calibri" panose="020F0502020204030204"/>
                <a:cs typeface="Times New Roman" panose="02020603050405020304" pitchFamily="18" charset="0"/>
              </a:rPr>
              <a:t>jobs, each contract is different from the other. Costs are collected, accumulated and ascertained for each contract separately.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So </a:t>
            </a:r>
            <a:r>
              <a:rPr lang="en-IN" sz="2200" dirty="0">
                <a:latin typeface="Times New Roman" panose="02020603050405020304" pitchFamily="18" charset="0"/>
                <a:ea typeface="Calibri" panose="020F0502020204030204"/>
                <a:cs typeface="Times New Roman" panose="02020603050405020304" pitchFamily="18" charset="0"/>
              </a:rPr>
              <a:t>a separate account is maintained for each individual contract.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used in construction type of industries such as building, roads, bridges, dams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Process costing: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basic method of costing is suitable to industries where production is undertaken on mass scale and on continuous basis and raw materials are passed through two or more distinct processes before completion.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Thus output </a:t>
            </a:r>
            <a:r>
              <a:rPr lang="en-IN" sz="2200" dirty="0">
                <a:latin typeface="Times New Roman" panose="02020603050405020304" pitchFamily="18" charset="0"/>
                <a:ea typeface="Calibri" panose="020F0502020204030204"/>
                <a:cs typeface="Times New Roman" panose="02020603050405020304" pitchFamily="18" charset="0"/>
              </a:rPr>
              <a:t>of one process becomes the input for the next process.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separate account </a:t>
            </a:r>
            <a:r>
              <a:rPr lang="en-IN" sz="2200" dirty="0">
                <a:latin typeface="Times New Roman" panose="02020603050405020304" pitchFamily="18" charset="0"/>
                <a:ea typeface="Calibri" panose="020F0502020204030204"/>
                <a:cs typeface="Times New Roman" panose="02020603050405020304" pitchFamily="18" charset="0"/>
              </a:rPr>
              <a:t>for each process is opened and all expenditure is charged thereon.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Thus </a:t>
            </a:r>
            <a:r>
              <a:rPr lang="en-IN" sz="2200" dirty="0">
                <a:latin typeface="Times New Roman" panose="02020603050405020304" pitchFamily="18" charset="0"/>
                <a:ea typeface="Calibri" panose="020F0502020204030204"/>
                <a:cs typeface="Times New Roman" panose="02020603050405020304" pitchFamily="18" charset="0"/>
              </a:rPr>
              <a:t>the cost of the product at each stage is calculated. </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81128"/>
          </a:xfrm>
        </p:spPr>
        <p:txBody>
          <a:bodyPr>
            <a:normAutofit fontScale="70000" lnSpcReduction="20000"/>
          </a:bodyPr>
          <a:lstStyle/>
          <a:p>
            <a:pPr marL="0" indent="0">
              <a:lnSpc>
                <a:spcPct val="115000"/>
              </a:lnSpc>
              <a:spcAft>
                <a:spcPts val="1000"/>
              </a:spcAft>
              <a:buNone/>
            </a:pPr>
            <a:r>
              <a:rPr lang="en-IN" b="1" dirty="0">
                <a:latin typeface="Times New Roman" panose="02020603050405020304" pitchFamily="18" charset="0"/>
                <a:ea typeface="Calibri" panose="020F0502020204030204"/>
                <a:cs typeface="Times New Roman" panose="02020603050405020304" pitchFamily="18" charset="0"/>
              </a:rPr>
              <a:t>5. Single or unit costing:</a:t>
            </a:r>
            <a:r>
              <a:rPr lang="en-IN" dirty="0">
                <a:latin typeface="Times New Roman" panose="02020603050405020304" pitchFamily="18" charset="0"/>
                <a:ea typeface="Calibri" panose="020F0502020204030204"/>
                <a:cs typeface="Times New Roman" panose="02020603050405020304" pitchFamily="18" charset="0"/>
              </a:rPr>
              <a:t>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This </a:t>
            </a:r>
            <a:r>
              <a:rPr lang="en-IN" dirty="0">
                <a:latin typeface="Times New Roman" panose="02020603050405020304" pitchFamily="18" charset="0"/>
                <a:ea typeface="Calibri" panose="020F0502020204030204"/>
                <a:cs typeface="Times New Roman" panose="02020603050405020304" pitchFamily="18" charset="0"/>
              </a:rPr>
              <a:t>method of costing is used when a company produces only one product (or a few grades of the same product) in large number on a continuous basis and when the units are identical.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The </a:t>
            </a:r>
            <a:r>
              <a:rPr lang="en-IN" dirty="0">
                <a:latin typeface="Times New Roman" panose="02020603050405020304" pitchFamily="18" charset="0"/>
                <a:ea typeface="Calibri" panose="020F0502020204030204"/>
                <a:cs typeface="Times New Roman" panose="02020603050405020304" pitchFamily="18" charset="0"/>
              </a:rPr>
              <a:t>production is </a:t>
            </a:r>
            <a:r>
              <a:rPr lang="en-IN" dirty="0" err="1">
                <a:latin typeface="Times New Roman" panose="02020603050405020304" pitchFamily="18" charset="0"/>
                <a:ea typeface="Calibri" panose="020F0502020204030204"/>
                <a:cs typeface="Times New Roman" panose="02020603050405020304" pitchFamily="18" charset="0"/>
              </a:rPr>
              <a:t>costed</a:t>
            </a:r>
            <a:r>
              <a:rPr lang="en-IN" dirty="0">
                <a:latin typeface="Times New Roman" panose="02020603050405020304" pitchFamily="18" charset="0"/>
                <a:ea typeface="Calibri" panose="020F0502020204030204"/>
                <a:cs typeface="Times New Roman" panose="02020603050405020304" pitchFamily="18" charset="0"/>
              </a:rPr>
              <a:t> as a single process. That is why this method is also called </a:t>
            </a:r>
            <a:r>
              <a:rPr lang="en-IN" dirty="0" smtClean="0">
                <a:latin typeface="Times New Roman" panose="02020603050405020304" pitchFamily="18" charset="0"/>
                <a:ea typeface="Calibri" panose="020F0502020204030204"/>
                <a:cs typeface="Times New Roman" panose="02020603050405020304" pitchFamily="18" charset="0"/>
              </a:rPr>
              <a:t>'single operation </a:t>
            </a:r>
            <a:r>
              <a:rPr lang="en-IN" dirty="0">
                <a:latin typeface="Times New Roman" panose="02020603050405020304" pitchFamily="18" charset="0"/>
                <a:ea typeface="Calibri" panose="020F0502020204030204"/>
                <a:cs typeface="Times New Roman" panose="02020603050405020304" pitchFamily="18" charset="0"/>
              </a:rPr>
              <a:t>costing'.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The </a:t>
            </a:r>
            <a:r>
              <a:rPr lang="en-IN" dirty="0">
                <a:latin typeface="Times New Roman" panose="02020603050405020304" pitchFamily="18" charset="0"/>
                <a:ea typeface="Calibri" panose="020F0502020204030204"/>
                <a:cs typeface="Times New Roman" panose="02020603050405020304" pitchFamily="18" charset="0"/>
              </a:rPr>
              <a:t>object of unit costing is to find out the cost per unit of output. Unit costing is also called single costing or output costing.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This </a:t>
            </a:r>
            <a:r>
              <a:rPr lang="en-IN" dirty="0">
                <a:latin typeface="Times New Roman" panose="02020603050405020304" pitchFamily="18" charset="0"/>
                <a:ea typeface="Calibri" panose="020F0502020204030204"/>
                <a:cs typeface="Times New Roman" panose="02020603050405020304" pitchFamily="18" charset="0"/>
              </a:rPr>
              <a:t>is used in industries like mines, quarries, cement works, steel works, brick works etc. </a:t>
            </a:r>
            <a:endParaRPr lang="en-IN"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dirty="0" smtClean="0">
                <a:latin typeface="Times New Roman" panose="02020603050405020304" pitchFamily="18" charset="0"/>
                <a:ea typeface="Calibri" panose="020F0502020204030204"/>
                <a:cs typeface="Times New Roman" panose="02020603050405020304" pitchFamily="18" charset="0"/>
              </a:rPr>
              <a:t>In </a:t>
            </a:r>
            <a:r>
              <a:rPr lang="en-IN" dirty="0">
                <a:latin typeface="Times New Roman" panose="02020603050405020304" pitchFamily="18" charset="0"/>
                <a:ea typeface="Calibri" panose="020F0502020204030204"/>
                <a:cs typeface="Times New Roman" panose="02020603050405020304" pitchFamily="18" charset="0"/>
              </a:rPr>
              <a:t>all these cases there is a natural or standard cost unit.</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b="1" dirty="0">
                <a:latin typeface="Times New Roman" panose="02020603050405020304" pitchFamily="18" charset="0"/>
                <a:ea typeface="Calibri" panose="020F0502020204030204"/>
                <a:cs typeface="Times New Roman" panose="02020603050405020304" pitchFamily="18" charset="0"/>
              </a:rPr>
              <a:t>6. Operating costing</a:t>
            </a:r>
            <a:r>
              <a:rPr lang="en-IN" sz="2200" b="1" dirty="0" smtClean="0">
                <a:latin typeface="Times New Roman" panose="02020603050405020304" pitchFamily="18" charset="0"/>
                <a:ea typeface="Calibri" panose="020F0502020204030204"/>
                <a:cs typeface="Times New Roman" panose="02020603050405020304" pitchFamily="18" charset="0"/>
              </a:rPr>
              <a:t>:</a:t>
            </a:r>
            <a:endParaRPr lang="en-IN" sz="2200" b="1"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applied to the enterprises which are engaged in rendering services such as transport undertakings, railways, airways, hospitals, electricity, hotels etc.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aims at ascertaining the cost of services rendered.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Operating </a:t>
            </a:r>
            <a:r>
              <a:rPr lang="en-IN" sz="2200" dirty="0">
                <a:latin typeface="Times New Roman" panose="02020603050405020304" pitchFamily="18" charset="0"/>
                <a:ea typeface="Calibri" panose="020F0502020204030204"/>
                <a:cs typeface="Times New Roman" panose="02020603050405020304" pitchFamily="18" charset="0"/>
              </a:rPr>
              <a:t>costing is also known as service costing: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b="1" dirty="0">
                <a:latin typeface="Times New Roman" panose="02020603050405020304" pitchFamily="18" charset="0"/>
                <a:ea typeface="Calibri" panose="020F0502020204030204"/>
                <a:cs typeface="Times New Roman" panose="02020603050405020304" pitchFamily="18" charset="0"/>
              </a:rPr>
              <a:t>7. Operation costing: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manufacturing process may sometimes be subdivided into a number of parts.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Each </a:t>
            </a:r>
            <a:r>
              <a:rPr lang="en-IN" sz="2200" dirty="0">
                <a:latin typeface="Times New Roman" panose="02020603050405020304" pitchFamily="18" charset="0"/>
                <a:ea typeface="Calibri" panose="020F0502020204030204"/>
                <a:cs typeface="Times New Roman" panose="02020603050405020304" pitchFamily="18" charset="0"/>
              </a:rPr>
              <a:t>part is known as an operation.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For </a:t>
            </a:r>
            <a:r>
              <a:rPr lang="en-IN" sz="2200" dirty="0">
                <a:latin typeface="Times New Roman" panose="02020603050405020304" pitchFamily="18" charset="0"/>
                <a:ea typeface="Calibri" panose="020F0502020204030204"/>
                <a:cs typeface="Times New Roman" panose="02020603050405020304" pitchFamily="18" charset="0"/>
              </a:rPr>
              <a:t>example, production of a steel </a:t>
            </a:r>
            <a:r>
              <a:rPr lang="en-IN" sz="2200" dirty="0" err="1">
                <a:latin typeface="Times New Roman" panose="02020603050405020304" pitchFamily="18" charset="0"/>
                <a:ea typeface="Calibri" panose="020F0502020204030204"/>
                <a:cs typeface="Times New Roman" panose="02020603050405020304" pitchFamily="18" charset="0"/>
              </a:rPr>
              <a:t>almirah</a:t>
            </a:r>
            <a:r>
              <a:rPr lang="en-IN" sz="2200" dirty="0">
                <a:latin typeface="Times New Roman" panose="02020603050405020304" pitchFamily="18" charset="0"/>
                <a:ea typeface="Calibri" panose="020F0502020204030204"/>
                <a:cs typeface="Times New Roman" panose="02020603050405020304" pitchFamily="18" charset="0"/>
              </a:rPr>
              <a:t> is divided into operations such as cutting a steel sheet, welding the body, welding compartments, fixing the door and the handle and polishing.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this case operation costing is applied.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Operation </a:t>
            </a:r>
            <a:r>
              <a:rPr lang="en-IN" sz="2200" dirty="0">
                <a:latin typeface="Times New Roman" panose="02020603050405020304" pitchFamily="18" charset="0"/>
                <a:ea typeface="Calibri" panose="020F0502020204030204"/>
                <a:cs typeface="Times New Roman" panose="02020603050405020304" pitchFamily="18" charset="0"/>
              </a:rPr>
              <a:t>costing refers to the determination of cost of operations. The cost unit is the operation' instead of the process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This method is used in industries like toy making, leather, engineering goods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6664</Words>
  <Application>WPS Presentation</Application>
  <PresentationFormat>On-screen Show (4:3)</PresentationFormat>
  <Paragraphs>85</Paragraphs>
  <Slides>15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15</vt:i4>
      </vt:variant>
    </vt:vector>
  </HeadingPairs>
  <TitlesOfParts>
    <vt:vector size="25" baseType="lpstr">
      <vt:lpstr>Arial</vt:lpstr>
      <vt:lpstr>SimSun</vt:lpstr>
      <vt:lpstr>Wingdings</vt:lpstr>
      <vt:lpstr>Times New Roman</vt:lpstr>
      <vt:lpstr>Times New Roman</vt:lpstr>
      <vt:lpstr>Calibri</vt:lpstr>
      <vt:lpstr>Microsoft YaHei</vt:lpstr>
      <vt:lpstr>Arial Unicode MS</vt:lpstr>
      <vt:lpstr>Calibri</vt:lpstr>
      <vt:lpstr>Office Theme</vt:lpstr>
      <vt:lpstr>Methods of costing</vt:lpstr>
      <vt:lpstr>Methods of Costing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Types or Techniques of Costing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cp:revision>
  <dcterms:created xsi:type="dcterms:W3CDTF">2021-01-10T06:42:00Z</dcterms:created>
  <dcterms:modified xsi:type="dcterms:W3CDTF">2024-08-31T05:52:45Z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FC8F823D80BB4C9483027909C3E7AAFB_12</vt:lpwstr>
  </property>
  <property fmtid="{D5CDD505-2E9C-101B-9397-08002B2CF9AE}" pid="3" name="KSOProductBuildVer">
    <vt:lpwstr>1033-12.2.0.17562</vt:lpwstr>
  </property>
</Properties>
</file>