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C97AFAF-6B80-4B86-8C6C-38052EA0D0AD}"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C97AFAF-6B80-4B86-8C6C-38052EA0D0AD}"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C97AFAF-6B80-4B86-8C6C-38052EA0D0AD}"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C97AFAF-6B80-4B86-8C6C-38052EA0D0AD}"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C97AFAF-6B80-4B86-8C6C-38052EA0D0AD}"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1C97AFAF-6B80-4B86-8C6C-38052EA0D0AD}"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1C97AFAF-6B80-4B86-8C6C-38052EA0D0AD}"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C97AFAF-6B80-4B86-8C6C-38052EA0D0AD}"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7AFAF-6B80-4B86-8C6C-38052EA0D0AD}"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C97AFAF-6B80-4B86-8C6C-38052EA0D0AD}"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C97AFAF-6B80-4B86-8C6C-38052EA0D0AD}"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B301FB-C1BC-4551-AA3B-79A0C776E6DB}"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7AFAF-6B80-4B86-8C6C-38052EA0D0AD}"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301FB-C1BC-4551-AA3B-79A0C776E6DB}"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t>Management Accounting</a:t>
            </a:r>
            <a:endParaRPr lang="en-IN" sz="3000" b="1" dirty="0"/>
          </a:p>
        </p:txBody>
      </p:sp>
      <p:sp>
        <p:nvSpPr>
          <p:cNvPr id="3" name="Subtitle 2"/>
          <p:cNvSpPr>
            <a:spLocks noGrp="1"/>
          </p:cNvSpPr>
          <p:nvPr>
            <p:ph type="subTitle" idx="1"/>
          </p:nvPr>
        </p:nvSpPr>
        <p:spPr/>
        <p:txBody>
          <a:bodyPr>
            <a:normAutofit fontScale="70000"/>
          </a:bodyPr>
          <a:lstStyle/>
          <a:p>
            <a:r>
              <a:rPr lang="en-US" altLang="en-IN" b="1" dirty="0">
                <a:sym typeface="+mn-ea"/>
              </a:rPr>
              <a:t>Prepared by </a:t>
            </a:r>
            <a:br>
              <a:rPr lang="en-US" altLang="en-IN" b="1" dirty="0">
                <a:solidFill>
                  <a:schemeClr val="tx1"/>
                </a:solidFill>
                <a:sym typeface="+mn-ea"/>
              </a:rPr>
            </a:br>
            <a:r>
              <a:rPr lang="en-US" altLang="en-IN" b="1" dirty="0">
                <a:sym typeface="+mn-ea"/>
              </a:rPr>
              <a:t>Dr. Muhammed Rafi.P</a:t>
            </a:r>
            <a:br>
              <a:rPr lang="en-US" altLang="en-IN" b="1" dirty="0">
                <a:solidFill>
                  <a:schemeClr val="tx1"/>
                </a:solidFill>
                <a:sym typeface="+mn-ea"/>
              </a:rPr>
            </a:br>
            <a:r>
              <a:rPr lang="en-US" altLang="en-IN" b="1" dirty="0">
                <a:sym typeface="+mn-ea"/>
              </a:rPr>
              <a:t>Assistant Professor</a:t>
            </a:r>
            <a:br>
              <a:rPr lang="en-US" altLang="en-IN" b="1" dirty="0">
                <a:solidFill>
                  <a:schemeClr val="tx1"/>
                </a:solidFill>
                <a:sym typeface="+mn-ea"/>
              </a:rPr>
            </a:br>
            <a:r>
              <a:rPr lang="en-US" altLang="en-IN" b="1" dirty="0">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10</a:t>
            </a:r>
            <a:r>
              <a:rPr lang="en-IN" sz="2200" b="1" dirty="0">
                <a:latin typeface="Times New Roman" panose="02020603050405020304" pitchFamily="18" charset="0"/>
                <a:ea typeface="Calibri" panose="020F0502020204030204"/>
                <a:cs typeface="Times New Roman" panose="02020603050405020304" pitchFamily="18" charset="0"/>
              </a:rPr>
              <a:t>. Tools and </a:t>
            </a:r>
            <a:r>
              <a:rPr lang="en-IN" sz="2200" b="1" dirty="0" smtClean="0">
                <a:latin typeface="Times New Roman" panose="02020603050405020304" pitchFamily="18" charset="0"/>
                <a:ea typeface="Calibri" panose="020F0502020204030204"/>
                <a:cs typeface="Times New Roman" panose="02020603050405020304" pitchFamily="18" charset="0"/>
              </a:rPr>
              <a:t>Techniques:</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has developed certain tools and techniques. These are extremely useful to management for taking decisions and control of operations. Some of the Management Accounting tools and techniques are Marginal Costing, Break-even Analysis, </a:t>
            </a:r>
            <a:r>
              <a:rPr lang="en-IN" sz="2200" dirty="0" err="1">
                <a:latin typeface="Times New Roman" panose="02020603050405020304" pitchFamily="18" charset="0"/>
                <a:ea typeface="Calibri" panose="020F0502020204030204"/>
                <a:cs typeface="Times New Roman" panose="02020603050405020304" pitchFamily="18" charset="0"/>
              </a:rPr>
              <a:t>Budgetory</a:t>
            </a:r>
            <a:r>
              <a:rPr lang="en-IN" sz="2200" dirty="0">
                <a:latin typeface="Times New Roman" panose="02020603050405020304" pitchFamily="18" charset="0"/>
                <a:ea typeface="Calibri" panose="020F0502020204030204"/>
                <a:cs typeface="Times New Roman" panose="02020603050405020304" pitchFamily="18" charset="0"/>
              </a:rPr>
              <a:t> Control, Capital Budgeting techniques etc.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Meaning of management accounting</a:t>
            </a:r>
            <a:endParaRPr lang="en-IN" sz="3000" b="1" dirty="0"/>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US" sz="2200" dirty="0" smtClean="0">
                <a:latin typeface="Times New Roman" panose="02020603050405020304" pitchFamily="18" charset="0"/>
                <a:cs typeface="Times New Roman" panose="02020603050405020304" pitchFamily="18" charset="0"/>
              </a:rPr>
              <a:t>	It is an accounting system exclusively designed to help management in the discharge </a:t>
            </a:r>
            <a:r>
              <a:rPr lang="en-IN" sz="2200" dirty="0">
                <a:latin typeface="Times New Roman" panose="02020603050405020304" pitchFamily="18" charset="0"/>
                <a:ea typeface="Calibri" panose="020F0502020204030204"/>
                <a:cs typeface="Times New Roman" panose="02020603050405020304" pitchFamily="18" charset="0"/>
              </a:rPr>
              <a:t>of their functions efficiently. It involves collection, organisation, modification, analysis and presentation of data and information for managerial purposes.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The </a:t>
            </a:r>
            <a:r>
              <a:rPr lang="en-IN" sz="2200" dirty="0">
                <a:latin typeface="Times New Roman" panose="02020603050405020304" pitchFamily="18" charset="0"/>
                <a:ea typeface="Calibri" panose="020F0502020204030204"/>
                <a:cs typeface="Times New Roman" panose="02020603050405020304" pitchFamily="18" charset="0"/>
              </a:rPr>
              <a:t>definition of Management Accounting by the Anglo American Council on Productivity is considered as comprehensive. It is as follows: “Management Accounting is the presentation of accounting information in such a way as to assist management in the creation of policy and day to day operation of an undertaking”.</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According to Robert </a:t>
            </a:r>
            <a:r>
              <a:rPr lang="en-IN" sz="2200" dirty="0">
                <a:latin typeface="Times New Roman" panose="02020603050405020304" pitchFamily="18" charset="0"/>
                <a:ea typeface="Calibri" panose="020F0502020204030204"/>
                <a:cs typeface="Times New Roman" panose="02020603050405020304" pitchFamily="18" charset="0"/>
              </a:rPr>
              <a:t>N. Anthony </a:t>
            </a:r>
            <a:r>
              <a:rPr lang="en-IN" sz="2200" dirty="0" smtClean="0">
                <a:latin typeface="Times New Roman" panose="02020603050405020304" pitchFamily="18" charset="0"/>
                <a:ea typeface="Calibri" panose="020F0502020204030204"/>
                <a:cs typeface="Times New Roman" panose="02020603050405020304" pitchFamily="18" charset="0"/>
              </a:rPr>
              <a:t>“</a:t>
            </a:r>
            <a:r>
              <a:rPr lang="en-IN" sz="2200" dirty="0">
                <a:latin typeface="Times New Roman" panose="02020603050405020304" pitchFamily="18" charset="0"/>
                <a:ea typeface="Calibri" panose="020F0502020204030204"/>
                <a:cs typeface="Times New Roman" panose="02020603050405020304" pitchFamily="18" charset="0"/>
              </a:rPr>
              <a:t>Management Accounting is concerned with accounting information that is useful to management".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50000"/>
              </a:lnSpc>
              <a:buNone/>
            </a:pPr>
            <a:r>
              <a:rPr lang="en-IN" sz="2200" dirty="0" smtClean="0">
                <a:latin typeface="Times New Roman" panose="02020603050405020304" pitchFamily="18" charset="0"/>
                <a:ea typeface="Calibri" panose="020F0502020204030204"/>
                <a:cs typeface="Times New Roman" panose="02020603050405020304" pitchFamily="18" charset="0"/>
              </a:rPr>
              <a:t>	From </a:t>
            </a:r>
            <a:r>
              <a:rPr lang="en-IN" sz="2200" dirty="0">
                <a:latin typeface="Times New Roman" panose="02020603050405020304" pitchFamily="18" charset="0"/>
                <a:ea typeface="Calibri" panose="020F0502020204030204"/>
                <a:cs typeface="Times New Roman" panose="02020603050405020304" pitchFamily="18" charset="0"/>
              </a:rPr>
              <a:t>the above definitions it is clear that Management Accounting is the use of accounting information for discharging management functions, especially planning and decision-making. The emphasis is given to presentation and use of data for management decision-making.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Nature of Management Accounting</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 </a:t>
            </a:r>
            <a:r>
              <a:rPr lang="en-IN" sz="2200" b="1" dirty="0">
                <a:latin typeface="Times New Roman" panose="02020603050405020304" pitchFamily="18" charset="0"/>
                <a:ea typeface="Calibri" panose="020F0502020204030204"/>
                <a:cs typeface="Times New Roman" panose="02020603050405020304" pitchFamily="18" charset="0"/>
              </a:rPr>
              <a:t>1. Internal </a:t>
            </a:r>
            <a:r>
              <a:rPr lang="en-IN" sz="2200" b="1" dirty="0" smtClean="0">
                <a:latin typeface="Times New Roman" panose="02020603050405020304" pitchFamily="18" charset="0"/>
                <a:ea typeface="Calibri" panose="020F0502020204030204"/>
                <a:cs typeface="Times New Roman" panose="02020603050405020304" pitchFamily="18" charset="0"/>
              </a:rPr>
              <a:t>Use: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Management </a:t>
            </a:r>
            <a:r>
              <a:rPr lang="en-IN" sz="2200" dirty="0">
                <a:latin typeface="Times New Roman" panose="02020603050405020304" pitchFamily="18" charset="0"/>
                <a:ea typeface="Calibri" panose="020F0502020204030204"/>
                <a:cs typeface="Times New Roman" panose="02020603050405020304" pitchFamily="18" charset="0"/>
              </a:rPr>
              <a:t>Accounting is used by parties internal to the business, i.e., the management. It helps management in the discharge of its functions efficiently</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2</a:t>
            </a:r>
            <a:r>
              <a:rPr lang="en-IN" sz="2200" b="1" dirty="0">
                <a:latin typeface="Times New Roman" panose="02020603050405020304" pitchFamily="18" charset="0"/>
                <a:ea typeface="Calibri" panose="020F0502020204030204"/>
                <a:cs typeface="Times New Roman" panose="02020603050405020304" pitchFamily="18" charset="0"/>
              </a:rPr>
              <a:t>. Interdisciplinary </a:t>
            </a:r>
            <a:r>
              <a:rPr lang="en-IN" sz="2200" b="1" dirty="0" smtClean="0">
                <a:latin typeface="Times New Roman" panose="02020603050405020304" pitchFamily="18" charset="0"/>
                <a:ea typeface="Calibri" panose="020F0502020204030204"/>
                <a:cs typeface="Times New Roman" panose="02020603050405020304" pitchFamily="18" charset="0"/>
              </a:rPr>
              <a:t>Approach:</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uses information from different subjects like Financial Accounting, Cost Accounting, Management theory, Statistics, Economics etc. Hence, it is interdisciplinary in nature.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4</a:t>
            </a:r>
            <a:r>
              <a:rPr lang="en-IN" sz="2200" b="1" dirty="0">
                <a:latin typeface="Times New Roman" panose="02020603050405020304" pitchFamily="18" charset="0"/>
                <a:ea typeface="Calibri" panose="020F0502020204030204"/>
                <a:cs typeface="Times New Roman" panose="02020603050405020304" pitchFamily="18" charset="0"/>
              </a:rPr>
              <a:t>. Measures </a:t>
            </a:r>
            <a:r>
              <a:rPr lang="en-IN" sz="2200" b="1" dirty="0" smtClean="0">
                <a:latin typeface="Times New Roman" panose="02020603050405020304" pitchFamily="18" charset="0"/>
                <a:ea typeface="Calibri" panose="020F0502020204030204"/>
                <a:cs typeface="Times New Roman" panose="02020603050405020304" pitchFamily="18" charset="0"/>
              </a:rPr>
              <a:t>Efficiency:</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provides yardsticks or standards for measuring efficiency. This is to help </a:t>
            </a:r>
            <a:r>
              <a:rPr lang="en-IN" sz="2200" dirty="0" smtClean="0">
                <a:latin typeface="Times New Roman" panose="02020603050405020304" pitchFamily="18" charset="0"/>
                <a:ea typeface="Calibri" panose="020F0502020204030204"/>
                <a:cs typeface="Times New Roman" panose="02020603050405020304" pitchFamily="18" charset="0"/>
              </a:rPr>
              <a:t>management locate </a:t>
            </a:r>
            <a:r>
              <a:rPr lang="en-IN" sz="2200" dirty="0">
                <a:latin typeface="Times New Roman" panose="02020603050405020304" pitchFamily="18" charset="0"/>
                <a:ea typeface="Calibri" panose="020F0502020204030204"/>
                <a:cs typeface="Times New Roman" panose="02020603050405020304" pitchFamily="18" charset="0"/>
              </a:rPr>
              <a:t>inefficiencies or weaknesses and to take appropriate corrective measures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5</a:t>
            </a:r>
            <a:r>
              <a:rPr lang="en-IN" sz="2200" b="1" dirty="0">
                <a:latin typeface="Times New Roman" panose="02020603050405020304" pitchFamily="18" charset="0"/>
                <a:ea typeface="Calibri" panose="020F0502020204030204"/>
                <a:cs typeface="Times New Roman" panose="02020603050405020304" pitchFamily="18" charset="0"/>
              </a:rPr>
              <a:t>. Emphasis on Relevance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In </a:t>
            </a:r>
            <a:r>
              <a:rPr lang="en-IN" sz="2200" dirty="0">
                <a:latin typeface="Times New Roman" panose="02020603050405020304" pitchFamily="18" charset="0"/>
                <a:ea typeface="Calibri" panose="020F0502020204030204"/>
                <a:cs typeface="Times New Roman" panose="02020603050405020304" pitchFamily="18" charset="0"/>
              </a:rPr>
              <a:t>Management Accounting, emphasis is given to relevance of data for managerial purposes rather than its objectivity. Management uses subjective evidences and rational judgements in decision-making. </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6</a:t>
            </a:r>
            <a:r>
              <a:rPr lang="en-IN" sz="2200" b="1" dirty="0">
                <a:latin typeface="Times New Roman" panose="02020603050405020304" pitchFamily="18" charset="0"/>
                <a:ea typeface="Calibri" panose="020F0502020204030204"/>
                <a:cs typeface="Times New Roman" panose="02020603050405020304" pitchFamily="18" charset="0"/>
              </a:rPr>
              <a:t>. No Strict </a:t>
            </a:r>
            <a:r>
              <a:rPr lang="en-IN" sz="2200" b="1" dirty="0" smtClean="0">
                <a:latin typeface="Times New Roman" panose="02020603050405020304" pitchFamily="18" charset="0"/>
                <a:ea typeface="Calibri" panose="020F0502020204030204"/>
                <a:cs typeface="Times New Roman" panose="02020603050405020304" pitchFamily="18" charset="0"/>
              </a:rPr>
              <a:t>Principles:</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is not based on any strict accounting principles. This does not mean that there are no principles followed in Management Accounting, Principles like consistency, disclosure and transparency etc. are very much applied in Management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7</a:t>
            </a:r>
            <a:r>
              <a:rPr lang="en-IN" sz="2200" b="1" dirty="0">
                <a:latin typeface="Times New Roman" panose="02020603050405020304" pitchFamily="18" charset="0"/>
                <a:ea typeface="Calibri" panose="020F0502020204030204"/>
                <a:cs typeface="Times New Roman" panose="02020603050405020304" pitchFamily="18" charset="0"/>
              </a:rPr>
              <a:t>. Estimates and </a:t>
            </a:r>
            <a:r>
              <a:rPr lang="en-IN" sz="2200" b="1" dirty="0" smtClean="0">
                <a:latin typeface="Times New Roman" panose="02020603050405020304" pitchFamily="18" charset="0"/>
                <a:ea typeface="Calibri" panose="020F0502020204030204"/>
                <a:cs typeface="Times New Roman" panose="02020603050405020304" pitchFamily="18" charset="0"/>
              </a:rPr>
              <a:t>Forecasts:</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uses both actual data and estimates. Management needs some estimates and forecasts regarding future course of activities.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provides information to help management in this process of planning and decision-making</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84784"/>
            <a:ext cx="8229600" cy="4641379"/>
          </a:xfrm>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8</a:t>
            </a:r>
            <a:r>
              <a:rPr lang="en-IN" sz="2200" b="1" dirty="0">
                <a:latin typeface="Times New Roman" panose="02020603050405020304" pitchFamily="18" charset="0"/>
                <a:ea typeface="Calibri" panose="020F0502020204030204"/>
                <a:cs typeface="Times New Roman" panose="02020603050405020304" pitchFamily="18" charset="0"/>
              </a:rPr>
              <a:t>. Not </a:t>
            </a:r>
            <a:r>
              <a:rPr lang="en-IN" sz="2200" b="1" dirty="0" smtClean="0">
                <a:latin typeface="Times New Roman" panose="02020603050405020304" pitchFamily="18" charset="0"/>
                <a:ea typeface="Calibri" panose="020F0502020204030204"/>
                <a:cs typeface="Times New Roman" panose="02020603050405020304" pitchFamily="18" charset="0"/>
              </a:rPr>
              <a:t>Statutory:</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system is not a legal or statutory requirement. It is only optional.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9</a:t>
            </a:r>
            <a:r>
              <a:rPr lang="en-IN" sz="2200" b="1" dirty="0">
                <a:latin typeface="Times New Roman" panose="02020603050405020304" pitchFamily="18" charset="0"/>
                <a:ea typeface="Calibri" panose="020F0502020204030204"/>
                <a:cs typeface="Times New Roman" panose="02020603050405020304" pitchFamily="18" charset="0"/>
              </a:rPr>
              <a:t>. Means of Communication</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Management </a:t>
            </a:r>
            <a:r>
              <a:rPr lang="en-IN" sz="2200" dirty="0">
                <a:latin typeface="Times New Roman" panose="02020603050405020304" pitchFamily="18" charset="0"/>
                <a:ea typeface="Calibri" panose="020F0502020204030204"/>
                <a:cs typeface="Times New Roman" panose="02020603050405020304" pitchFamily="18" charset="0"/>
              </a:rPr>
              <a:t>Accounting supplies information to managers at different levels according to their needs. It also acts as a means of communication within the organisation and facilitates effective communication of orders, ideas, information or reports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3245</Words>
  <Application>WPS Presentation</Application>
  <PresentationFormat>On-screen Show (4:3)</PresentationFormat>
  <Paragraphs>42</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Times New Roman</vt:lpstr>
      <vt:lpstr>Calibri</vt:lpstr>
      <vt:lpstr>Times New Roman</vt:lpstr>
      <vt:lpstr>Microsoft YaHei</vt:lpstr>
      <vt:lpstr>Arial Unicode MS</vt:lpstr>
      <vt:lpstr>Calibri</vt:lpstr>
      <vt:lpstr>Office Theme</vt:lpstr>
      <vt:lpstr>Management Accounting</vt:lpstr>
      <vt:lpstr>Meaning of management accounting</vt:lpstr>
      <vt:lpstr>PowerPoint 演示文稿</vt:lpstr>
      <vt:lpstr>PowerPoint 演示文稿</vt:lpstr>
      <vt:lpstr>PowerPoint 演示文稿</vt:lpstr>
      <vt:lpstr>Nature of Management Accounting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Accounting</dc:title>
  <dc:creator>user</dc:creator>
  <cp:lastModifiedBy>user</cp:lastModifiedBy>
  <cp:revision>3</cp:revision>
  <dcterms:created xsi:type="dcterms:W3CDTF">2021-01-15T15:04:00Z</dcterms:created>
  <dcterms:modified xsi:type="dcterms:W3CDTF">2024-08-31T05:52:57Z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F9100601A06C4CCB8BA84A3D9DC575A8_12</vt:lpwstr>
  </property>
  <property fmtid="{D5CDD505-2E9C-101B-9397-08002B2CF9AE}" pid="3" name="KSOProductBuildVer">
    <vt:lpwstr>1033-12.2.0.17562</vt:lpwstr>
  </property>
</Properties>
</file>