
<file path=[Content_Types].xml><?xml version="1.0" encoding="utf-8"?>
<Types xmlns="http://schemas.openxmlformats.org/package/2006/content-types">
  <Default Extension="jpeg" ContentType="image/jpeg"/>
  <Default Extension="JPG" ContentType="image/.jp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 id="262" r:id="rId9"/>
    <p:sldId id="263" r:id="rId10"/>
    <p:sldId id="264"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 Type="http://schemas.openxmlformats.org/officeDocument/2006/relationships/theme" Target="theme/theme1.xml"/><Relationship Id="rId14" Type="http://schemas.openxmlformats.org/officeDocument/2006/relationships/tableStyles" Target="tableStyles.xml"/><Relationship Id="rId13" Type="http://schemas.openxmlformats.org/officeDocument/2006/relationships/viewProps" Target="viewProps.xml"/><Relationship Id="rId12" Type="http://schemas.openxmlformats.org/officeDocument/2006/relationships/presProps" Target="presProps.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IN"/>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IN"/>
          </a:p>
        </p:txBody>
      </p:sp>
      <p:sp>
        <p:nvSpPr>
          <p:cNvPr id="4" name="Date Placeholder 3"/>
          <p:cNvSpPr>
            <a:spLocks noGrp="1"/>
          </p:cNvSpPr>
          <p:nvPr>
            <p:ph type="dt" sz="half" idx="10"/>
          </p:nvPr>
        </p:nvSpPr>
        <p:spPr/>
        <p:txBody>
          <a:bodyPr/>
          <a:lstStyle/>
          <a:p>
            <a:fld id="{B9E3624D-569C-428B-8466-7B46BCC0C11F}" type="datetimeFigureOut">
              <a:rPr lang="en-IN" smtClean="0"/>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D274EE06-686F-45E2-B66C-AF4E18E3B88D}" type="slidenum">
              <a:rPr lang="en-IN" smtClean="0"/>
            </a:fld>
            <a:endParaRPr lang="en-I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4" name="Date Placeholder 3"/>
          <p:cNvSpPr>
            <a:spLocks noGrp="1"/>
          </p:cNvSpPr>
          <p:nvPr>
            <p:ph type="dt" sz="half" idx="10"/>
          </p:nvPr>
        </p:nvSpPr>
        <p:spPr/>
        <p:txBody>
          <a:bodyPr/>
          <a:lstStyle/>
          <a:p>
            <a:fld id="{B9E3624D-569C-428B-8466-7B46BCC0C11F}" type="datetimeFigureOut">
              <a:rPr lang="en-IN" smtClean="0"/>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D274EE06-686F-45E2-B66C-AF4E18E3B88D}" type="slidenum">
              <a:rPr lang="en-IN" smtClean="0"/>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4" name="Date Placeholder 3"/>
          <p:cNvSpPr>
            <a:spLocks noGrp="1"/>
          </p:cNvSpPr>
          <p:nvPr>
            <p:ph type="dt" sz="half" idx="10"/>
          </p:nvPr>
        </p:nvSpPr>
        <p:spPr/>
        <p:txBody>
          <a:bodyPr/>
          <a:lstStyle/>
          <a:p>
            <a:fld id="{B9E3624D-569C-428B-8466-7B46BCC0C11F}" type="datetimeFigureOut">
              <a:rPr lang="en-IN" smtClean="0"/>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D274EE06-686F-45E2-B66C-AF4E18E3B88D}" type="slidenum">
              <a:rPr lang="en-IN" smtClean="0"/>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4" name="Date Placeholder 3"/>
          <p:cNvSpPr>
            <a:spLocks noGrp="1"/>
          </p:cNvSpPr>
          <p:nvPr>
            <p:ph type="dt" sz="half" idx="10"/>
          </p:nvPr>
        </p:nvSpPr>
        <p:spPr/>
        <p:txBody>
          <a:bodyPr/>
          <a:lstStyle/>
          <a:p>
            <a:fld id="{B9E3624D-569C-428B-8466-7B46BCC0C11F}" type="datetimeFigureOut">
              <a:rPr lang="en-IN" smtClean="0"/>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D274EE06-686F-45E2-B66C-AF4E18E3B88D}" type="slidenum">
              <a:rPr lang="en-IN" smtClean="0"/>
            </a:fld>
            <a:endParaRPr lang="en-I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IN"/>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endParaRPr lang="en-US" smtClean="0"/>
          </a:p>
        </p:txBody>
      </p:sp>
      <p:sp>
        <p:nvSpPr>
          <p:cNvPr id="4" name="Date Placeholder 3"/>
          <p:cNvSpPr>
            <a:spLocks noGrp="1"/>
          </p:cNvSpPr>
          <p:nvPr>
            <p:ph type="dt" sz="half" idx="10"/>
          </p:nvPr>
        </p:nvSpPr>
        <p:spPr/>
        <p:txBody>
          <a:bodyPr/>
          <a:lstStyle/>
          <a:p>
            <a:fld id="{B9E3624D-569C-428B-8466-7B46BCC0C11F}" type="datetimeFigureOut">
              <a:rPr lang="en-IN" smtClean="0"/>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D274EE06-686F-45E2-B66C-AF4E18E3B88D}" type="slidenum">
              <a:rPr lang="en-IN" smtClean="0"/>
            </a:fld>
            <a:endParaRPr lang="en-I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5" name="Date Placeholder 4"/>
          <p:cNvSpPr>
            <a:spLocks noGrp="1"/>
          </p:cNvSpPr>
          <p:nvPr>
            <p:ph type="dt" sz="half" idx="10"/>
          </p:nvPr>
        </p:nvSpPr>
        <p:spPr/>
        <p:txBody>
          <a:bodyPr/>
          <a:lstStyle/>
          <a:p>
            <a:fld id="{B9E3624D-569C-428B-8466-7B46BCC0C11F}" type="datetimeFigureOut">
              <a:rPr lang="en-IN" smtClean="0"/>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D274EE06-686F-45E2-B66C-AF4E18E3B88D}" type="slidenum">
              <a:rPr lang="en-IN" smtClean="0"/>
            </a:fld>
            <a:endParaRPr lang="en-I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IN"/>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7" name="Date Placeholder 6"/>
          <p:cNvSpPr>
            <a:spLocks noGrp="1"/>
          </p:cNvSpPr>
          <p:nvPr>
            <p:ph type="dt" sz="half" idx="10"/>
          </p:nvPr>
        </p:nvSpPr>
        <p:spPr/>
        <p:txBody>
          <a:bodyPr/>
          <a:lstStyle/>
          <a:p>
            <a:fld id="{B9E3624D-569C-428B-8466-7B46BCC0C11F}" type="datetimeFigureOut">
              <a:rPr lang="en-IN" smtClean="0"/>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D274EE06-686F-45E2-B66C-AF4E18E3B88D}" type="slidenum">
              <a:rPr lang="en-IN" smtClean="0"/>
            </a:fld>
            <a:endParaRPr lang="en-I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p>
            <a:fld id="{B9E3624D-569C-428B-8466-7B46BCC0C11F}" type="datetimeFigureOut">
              <a:rPr lang="en-IN" smtClean="0"/>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D274EE06-686F-45E2-B66C-AF4E18E3B88D}" type="slidenum">
              <a:rPr lang="en-IN" smtClean="0"/>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9E3624D-569C-428B-8466-7B46BCC0C11F}" type="datetimeFigureOut">
              <a:rPr lang="en-IN" smtClean="0"/>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D274EE06-686F-45E2-B66C-AF4E18E3B88D}" type="slidenum">
              <a:rPr lang="en-IN" smtClean="0"/>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IN"/>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lstStyle/>
          <a:p>
            <a:fld id="{B9E3624D-569C-428B-8466-7B46BCC0C11F}" type="datetimeFigureOut">
              <a:rPr lang="en-IN" smtClean="0"/>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D274EE06-686F-45E2-B66C-AF4E18E3B88D}" type="slidenum">
              <a:rPr lang="en-IN" smtClean="0"/>
            </a:fld>
            <a:endParaRPr lang="en-I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IN"/>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lstStyle/>
          <a:p>
            <a:fld id="{B9E3624D-569C-428B-8466-7B46BCC0C11F}" type="datetimeFigureOut">
              <a:rPr lang="en-IN" smtClean="0"/>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D274EE06-686F-45E2-B66C-AF4E18E3B88D}" type="slidenum">
              <a:rPr lang="en-IN" smtClean="0"/>
            </a:fld>
            <a:endParaRPr lang="en-IN"/>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IN"/>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9E3624D-569C-428B-8466-7B46BCC0C11F}" type="datetimeFigureOut">
              <a:rPr lang="en-IN" smtClean="0"/>
            </a:fld>
            <a:endParaRPr lang="en-IN"/>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274EE06-686F-45E2-B66C-AF4E18E3B88D}" type="slidenum">
              <a:rPr lang="en-IN" smtClean="0"/>
            </a:fld>
            <a:endParaRPr lang="en-IN"/>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z="3000" b="1" dirty="0">
                <a:solidFill>
                  <a:prstClr val="black"/>
                </a:solidFill>
              </a:rPr>
              <a:t>Functions of Management accounting</a:t>
            </a:r>
            <a:endParaRPr lang="en-IN" dirty="0"/>
          </a:p>
        </p:txBody>
      </p:sp>
      <p:sp>
        <p:nvSpPr>
          <p:cNvPr id="3" name="Subtitle 2"/>
          <p:cNvSpPr>
            <a:spLocks noGrp="1"/>
          </p:cNvSpPr>
          <p:nvPr>
            <p:ph type="subTitle" idx="1"/>
          </p:nvPr>
        </p:nvSpPr>
        <p:spPr/>
        <p:txBody>
          <a:bodyPr>
            <a:normAutofit fontScale="70000"/>
          </a:bodyPr>
          <a:lstStyle/>
          <a:p>
            <a:r>
              <a:rPr lang="en-US" altLang="en-IN" b="1" dirty="0">
                <a:sym typeface="+mn-ea"/>
              </a:rPr>
              <a:t>Prepared by </a:t>
            </a:r>
            <a:br>
              <a:rPr lang="en-US" altLang="en-IN" b="1" dirty="0">
                <a:solidFill>
                  <a:schemeClr val="tx1"/>
                </a:solidFill>
                <a:sym typeface="+mn-ea"/>
              </a:rPr>
            </a:br>
            <a:r>
              <a:rPr lang="en-US" altLang="en-IN" b="1" dirty="0">
                <a:sym typeface="+mn-ea"/>
              </a:rPr>
              <a:t>Dr. Muhammed Rafi.P</a:t>
            </a:r>
            <a:br>
              <a:rPr lang="en-US" altLang="en-IN" b="1" dirty="0">
                <a:solidFill>
                  <a:schemeClr val="tx1"/>
                </a:solidFill>
                <a:sym typeface="+mn-ea"/>
              </a:rPr>
            </a:br>
            <a:r>
              <a:rPr lang="en-US" altLang="en-IN" b="1" dirty="0">
                <a:sym typeface="+mn-ea"/>
              </a:rPr>
              <a:t>Assistant Professor</a:t>
            </a:r>
            <a:br>
              <a:rPr lang="en-US" altLang="en-IN" b="1" dirty="0">
                <a:solidFill>
                  <a:schemeClr val="tx1"/>
                </a:solidFill>
                <a:sym typeface="+mn-ea"/>
              </a:rPr>
            </a:br>
            <a:r>
              <a:rPr lang="en-US" altLang="en-IN" b="1" dirty="0">
                <a:sym typeface="+mn-ea"/>
              </a:rPr>
              <a:t>PG Department of Commerce &amp; Management studies</a:t>
            </a:r>
            <a:endParaRPr lang="en-IN"/>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000" b="1" dirty="0" smtClean="0"/>
              <a:t>Functions of Management accounting</a:t>
            </a:r>
            <a:endParaRPr lang="en-IN" sz="3000" b="1" dirty="0"/>
          </a:p>
        </p:txBody>
      </p:sp>
      <p:sp>
        <p:nvSpPr>
          <p:cNvPr id="3" name="Content Placeholder 2"/>
          <p:cNvSpPr>
            <a:spLocks noGrp="1"/>
          </p:cNvSpPr>
          <p:nvPr>
            <p:ph idx="1"/>
          </p:nvPr>
        </p:nvSpPr>
        <p:spPr/>
        <p:txBody>
          <a:bodyPr>
            <a:normAutofit/>
          </a:bodyPr>
          <a:lstStyle/>
          <a:p>
            <a:pPr marL="0" indent="0">
              <a:lnSpc>
                <a:spcPct val="115000"/>
              </a:lnSpc>
              <a:spcAft>
                <a:spcPts val="1000"/>
              </a:spcAft>
              <a:buNone/>
            </a:pPr>
            <a:r>
              <a:rPr lang="en-IN" sz="2200" b="1" dirty="0">
                <a:latin typeface="Times New Roman" panose="02020603050405020304" pitchFamily="18" charset="0"/>
                <a:ea typeface="Calibri" panose="020F0502020204030204"/>
                <a:cs typeface="Times New Roman" panose="02020603050405020304" pitchFamily="18" charset="0"/>
              </a:rPr>
              <a:t>1. Provides Data for Management Planning</a:t>
            </a:r>
            <a:endParaRPr lang="en-IN" sz="2200" b="1" dirty="0">
              <a:latin typeface="Times New Roman" panose="02020603050405020304" pitchFamily="18" charset="0"/>
              <a:ea typeface="Calibri" panose="020F0502020204030204"/>
              <a:cs typeface="Times New Roman" panose="02020603050405020304" pitchFamily="18" charset="0"/>
            </a:endParaRPr>
          </a:p>
          <a:p>
            <a:pPr marL="0" indent="0">
              <a:lnSpc>
                <a:spcPct val="115000"/>
              </a:lnSpc>
              <a:spcAft>
                <a:spcPts val="1000"/>
              </a:spcAft>
              <a:buNone/>
            </a:pPr>
            <a:r>
              <a:rPr lang="en-IN" sz="2200" dirty="0">
                <a:latin typeface="Times New Roman" panose="02020603050405020304" pitchFamily="18" charset="0"/>
                <a:ea typeface="Calibri" panose="020F0502020204030204"/>
                <a:cs typeface="Times New Roman" panose="02020603050405020304" pitchFamily="18" charset="0"/>
              </a:rPr>
              <a:t>	</a:t>
            </a:r>
            <a:r>
              <a:rPr lang="en-IN" sz="2200" dirty="0" smtClean="0">
                <a:latin typeface="Times New Roman" panose="02020603050405020304" pitchFamily="18" charset="0"/>
                <a:ea typeface="Calibri" panose="020F0502020204030204"/>
                <a:cs typeface="Times New Roman" panose="02020603050405020304" pitchFamily="18" charset="0"/>
              </a:rPr>
              <a:t>Planning </a:t>
            </a:r>
            <a:r>
              <a:rPr lang="en-IN" sz="2200" dirty="0">
                <a:latin typeface="Times New Roman" panose="02020603050405020304" pitchFamily="18" charset="0"/>
                <a:ea typeface="Calibri" panose="020F0502020204030204"/>
                <a:cs typeface="Times New Roman" panose="02020603050405020304" pitchFamily="18" charset="0"/>
              </a:rPr>
              <a:t>is an important function of management. Planning means deciding in advance the future course of action. </a:t>
            </a:r>
            <a:r>
              <a:rPr lang="en-IN" sz="2200" dirty="0" smtClean="0">
                <a:latin typeface="Times New Roman" panose="02020603050405020304" pitchFamily="18" charset="0"/>
                <a:ea typeface="Calibri" panose="020F0502020204030204"/>
                <a:cs typeface="Times New Roman" panose="02020603050405020304" pitchFamily="18" charset="0"/>
              </a:rPr>
              <a:t>Management </a:t>
            </a:r>
            <a:r>
              <a:rPr lang="en-IN" sz="2200" dirty="0">
                <a:latin typeface="Times New Roman" panose="02020603050405020304" pitchFamily="18" charset="0"/>
                <a:ea typeface="Calibri" panose="020F0502020204030204"/>
                <a:cs typeface="Times New Roman" panose="02020603050405020304" pitchFamily="18" charset="0"/>
              </a:rPr>
              <a:t>Accounting, can help management by providing detailed data in the preparation of detailed plan,</a:t>
            </a:r>
            <a:endParaRPr lang="en-IN" sz="2200" dirty="0">
              <a:latin typeface="Times New Roman" panose="02020603050405020304" pitchFamily="18" charset="0"/>
              <a:ea typeface="Calibri" panose="020F0502020204030204"/>
              <a:cs typeface="Times New Roman" panose="02020603050405020304" pitchFamily="18" charset="0"/>
            </a:endParaRPr>
          </a:p>
          <a:p>
            <a:endParaRPr lang="en-IN" sz="22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Autofit/>
          </a:bodyPr>
          <a:lstStyle/>
          <a:p>
            <a:pPr marL="0" indent="0">
              <a:lnSpc>
                <a:spcPct val="115000"/>
              </a:lnSpc>
              <a:spcAft>
                <a:spcPts val="1000"/>
              </a:spcAft>
              <a:buNone/>
            </a:pPr>
            <a:r>
              <a:rPr lang="en-IN" sz="2200" b="1" dirty="0">
                <a:latin typeface="Times New Roman" panose="02020603050405020304" pitchFamily="18" charset="0"/>
                <a:ea typeface="Calibri" panose="020F0502020204030204"/>
                <a:cs typeface="Times New Roman" panose="02020603050405020304" pitchFamily="18" charset="0"/>
              </a:rPr>
              <a:t>2. Modifies Data</a:t>
            </a:r>
            <a:endParaRPr lang="en-IN" sz="2200" b="1" dirty="0">
              <a:latin typeface="Times New Roman" panose="02020603050405020304" pitchFamily="18" charset="0"/>
              <a:ea typeface="Calibri" panose="020F0502020204030204"/>
              <a:cs typeface="Times New Roman" panose="02020603050405020304" pitchFamily="18" charset="0"/>
            </a:endParaRPr>
          </a:p>
          <a:p>
            <a:pPr marL="0" indent="0">
              <a:lnSpc>
                <a:spcPct val="115000"/>
              </a:lnSpc>
              <a:spcAft>
                <a:spcPts val="1000"/>
              </a:spcAft>
              <a:buNone/>
            </a:pPr>
            <a:r>
              <a:rPr lang="en-IN" sz="2200" dirty="0">
                <a:latin typeface="Times New Roman" panose="02020603050405020304" pitchFamily="18" charset="0"/>
                <a:ea typeface="Calibri" panose="020F0502020204030204"/>
                <a:cs typeface="Times New Roman" panose="02020603050405020304" pitchFamily="18" charset="0"/>
              </a:rPr>
              <a:t>	</a:t>
            </a:r>
            <a:r>
              <a:rPr lang="en-IN" sz="2200" dirty="0" smtClean="0">
                <a:latin typeface="Times New Roman" panose="02020603050405020304" pitchFamily="18" charset="0"/>
                <a:ea typeface="Calibri" panose="020F0502020204030204"/>
                <a:cs typeface="Times New Roman" panose="02020603050405020304" pitchFamily="18" charset="0"/>
              </a:rPr>
              <a:t>All </a:t>
            </a:r>
            <a:r>
              <a:rPr lang="en-IN" sz="2200" dirty="0">
                <a:latin typeface="Times New Roman" panose="02020603050405020304" pitchFamily="18" charset="0"/>
                <a:ea typeface="Calibri" panose="020F0502020204030204"/>
                <a:cs typeface="Times New Roman" panose="02020603050405020304" pitchFamily="18" charset="0"/>
              </a:rPr>
              <a:t>the information contained in Financial Accounting may not be useful to management. Management needs only relevant and appropriate data required for a particular situation. Therefore, modification and presentation of data according to the information needs of management is very important. Management Accounting helps management to a great extent in this context by modifying data according </a:t>
            </a:r>
            <a:r>
              <a:rPr lang="en-IN" sz="2200" dirty="0" smtClean="0">
                <a:latin typeface="Times New Roman" panose="02020603050405020304" pitchFamily="18" charset="0"/>
                <a:ea typeface="Calibri" panose="020F0502020204030204"/>
                <a:cs typeface="Times New Roman" panose="02020603050405020304" pitchFamily="18" charset="0"/>
              </a:rPr>
              <a:t>to its </a:t>
            </a:r>
            <a:r>
              <a:rPr lang="en-IN" sz="2200" dirty="0">
                <a:latin typeface="Times New Roman" panose="02020603050405020304" pitchFamily="18" charset="0"/>
                <a:ea typeface="Calibri" panose="020F0502020204030204"/>
                <a:cs typeface="Times New Roman" panose="02020603050405020304" pitchFamily="18" charset="0"/>
              </a:rPr>
              <a:t>needs.</a:t>
            </a:r>
            <a:endParaRPr lang="en-IN" sz="2200" dirty="0">
              <a:latin typeface="Times New Roman" panose="02020603050405020304" pitchFamily="18" charset="0"/>
              <a:ea typeface="Calibri" panose="020F0502020204030204"/>
              <a:cs typeface="Times New Roman" panose="02020603050405020304" pitchFamily="18" charset="0"/>
            </a:endParaRPr>
          </a:p>
          <a:p>
            <a:endParaRPr lang="en-IN" sz="22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a:bodyPr>
          <a:lstStyle/>
          <a:p>
            <a:pPr marL="0" indent="0">
              <a:lnSpc>
                <a:spcPct val="115000"/>
              </a:lnSpc>
              <a:spcAft>
                <a:spcPts val="1000"/>
              </a:spcAft>
              <a:buNone/>
            </a:pPr>
            <a:r>
              <a:rPr lang="en-IN" sz="2200" b="1" dirty="0" smtClean="0">
                <a:latin typeface="Times New Roman" panose="02020603050405020304" pitchFamily="18" charset="0"/>
                <a:ea typeface="Calibri" panose="020F0502020204030204"/>
                <a:cs typeface="Times New Roman" panose="02020603050405020304" pitchFamily="18" charset="0"/>
              </a:rPr>
              <a:t>3</a:t>
            </a:r>
            <a:r>
              <a:rPr lang="en-IN" sz="2200" b="1" dirty="0">
                <a:latin typeface="Times New Roman" panose="02020603050405020304" pitchFamily="18" charset="0"/>
                <a:ea typeface="Calibri" panose="020F0502020204030204"/>
                <a:cs typeface="Times New Roman" panose="02020603050405020304" pitchFamily="18" charset="0"/>
              </a:rPr>
              <a:t>. Analysis and Interpretation of Data</a:t>
            </a:r>
            <a:endParaRPr lang="en-IN" sz="2200" b="1" dirty="0">
              <a:latin typeface="Times New Roman" panose="02020603050405020304" pitchFamily="18" charset="0"/>
              <a:ea typeface="Calibri" panose="020F0502020204030204"/>
              <a:cs typeface="Times New Roman" panose="02020603050405020304" pitchFamily="18" charset="0"/>
            </a:endParaRPr>
          </a:p>
          <a:p>
            <a:pPr marL="0" indent="0">
              <a:lnSpc>
                <a:spcPct val="115000"/>
              </a:lnSpc>
              <a:spcAft>
                <a:spcPts val="1000"/>
              </a:spcAft>
              <a:buNone/>
            </a:pPr>
            <a:r>
              <a:rPr lang="en-IN" sz="2200" dirty="0">
                <a:latin typeface="Times New Roman" panose="02020603050405020304" pitchFamily="18" charset="0"/>
                <a:ea typeface="Calibri" panose="020F0502020204030204"/>
                <a:cs typeface="Times New Roman" panose="02020603050405020304" pitchFamily="18" charset="0"/>
              </a:rPr>
              <a:t>	</a:t>
            </a:r>
            <a:r>
              <a:rPr lang="en-IN" sz="2200" dirty="0" smtClean="0">
                <a:latin typeface="Times New Roman" panose="02020603050405020304" pitchFamily="18" charset="0"/>
                <a:ea typeface="Calibri" panose="020F0502020204030204"/>
                <a:cs typeface="Times New Roman" panose="02020603050405020304" pitchFamily="18" charset="0"/>
              </a:rPr>
              <a:t>Management </a:t>
            </a:r>
            <a:r>
              <a:rPr lang="en-IN" sz="2200" dirty="0">
                <a:latin typeface="Times New Roman" panose="02020603050405020304" pitchFamily="18" charset="0"/>
                <a:ea typeface="Calibri" panose="020F0502020204030204"/>
                <a:cs typeface="Times New Roman" panose="02020603050405020304" pitchFamily="18" charset="0"/>
              </a:rPr>
              <a:t>Accounting provides tools and techniques to analyse and interpret data so as to make them useful to management. </a:t>
            </a:r>
            <a:endParaRPr lang="en-IN" sz="22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a:bodyPr>
          <a:lstStyle/>
          <a:p>
            <a:pPr marL="0" indent="0">
              <a:lnSpc>
                <a:spcPct val="115000"/>
              </a:lnSpc>
              <a:spcAft>
                <a:spcPts val="1000"/>
              </a:spcAft>
              <a:buNone/>
            </a:pPr>
            <a:r>
              <a:rPr lang="en-IN" sz="2200" b="1" dirty="0">
                <a:latin typeface="Times New Roman" panose="02020603050405020304" pitchFamily="18" charset="0"/>
                <a:ea typeface="Calibri" panose="020F0502020204030204"/>
                <a:cs typeface="Times New Roman" panose="02020603050405020304" pitchFamily="18" charset="0"/>
              </a:rPr>
              <a:t>4. Communication </a:t>
            </a:r>
            <a:r>
              <a:rPr lang="en-IN" sz="2200" b="1" dirty="0" smtClean="0">
                <a:latin typeface="Times New Roman" panose="02020603050405020304" pitchFamily="18" charset="0"/>
                <a:ea typeface="Calibri" panose="020F0502020204030204"/>
                <a:cs typeface="Times New Roman" panose="02020603050405020304" pitchFamily="18" charset="0"/>
              </a:rPr>
              <a:t>Channel:</a:t>
            </a:r>
            <a:endParaRPr lang="en-IN" sz="2200" b="1" dirty="0" smtClean="0">
              <a:latin typeface="Times New Roman" panose="02020603050405020304" pitchFamily="18" charset="0"/>
              <a:ea typeface="Calibri" panose="020F0502020204030204"/>
              <a:cs typeface="Times New Roman" panose="02020603050405020304" pitchFamily="18" charset="0"/>
            </a:endParaRPr>
          </a:p>
          <a:p>
            <a:pPr marL="0" indent="0">
              <a:lnSpc>
                <a:spcPct val="115000"/>
              </a:lnSpc>
              <a:spcAft>
                <a:spcPts val="1000"/>
              </a:spcAft>
              <a:buNone/>
            </a:pPr>
            <a:r>
              <a:rPr lang="en-IN" sz="2200" b="1" dirty="0">
                <a:latin typeface="Times New Roman" panose="02020603050405020304" pitchFamily="18" charset="0"/>
                <a:ea typeface="Calibri" panose="020F0502020204030204"/>
                <a:cs typeface="Times New Roman" panose="02020603050405020304" pitchFamily="18" charset="0"/>
              </a:rPr>
              <a:t>	</a:t>
            </a:r>
            <a:r>
              <a:rPr lang="en-IN" sz="2200" dirty="0" smtClean="0">
                <a:latin typeface="Times New Roman" panose="02020603050405020304" pitchFamily="18" charset="0"/>
                <a:ea typeface="Calibri" panose="020F0502020204030204"/>
                <a:cs typeface="Times New Roman" panose="02020603050405020304" pitchFamily="18" charset="0"/>
              </a:rPr>
              <a:t>Management </a:t>
            </a:r>
            <a:r>
              <a:rPr lang="en-IN" sz="2200" dirty="0">
                <a:latin typeface="Times New Roman" panose="02020603050405020304" pitchFamily="18" charset="0"/>
                <a:ea typeface="Calibri" panose="020F0502020204030204"/>
                <a:cs typeface="Times New Roman" panose="02020603050405020304" pitchFamily="18" charset="0"/>
              </a:rPr>
              <a:t>Accounting acts as a means for communication within the organisation. Management policies are communicated to persons down the line in the organisational set up. Thus, it serves as an effective channel for communication of management policies.</a:t>
            </a:r>
            <a:endParaRPr lang="en-IN" sz="22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a:bodyPr>
          <a:lstStyle/>
          <a:p>
            <a:pPr marL="0" indent="0">
              <a:lnSpc>
                <a:spcPct val="115000"/>
              </a:lnSpc>
              <a:spcAft>
                <a:spcPts val="1000"/>
              </a:spcAft>
              <a:buNone/>
            </a:pPr>
            <a:r>
              <a:rPr lang="en-IN" sz="2200" b="1" dirty="0">
                <a:latin typeface="Times New Roman" panose="02020603050405020304" pitchFamily="18" charset="0"/>
                <a:ea typeface="Calibri" panose="020F0502020204030204"/>
                <a:cs typeface="Times New Roman" panose="02020603050405020304" pitchFamily="18" charset="0"/>
              </a:rPr>
              <a:t>5. Evaluation of Performance</a:t>
            </a:r>
            <a:endParaRPr lang="en-IN" sz="2200" b="1" dirty="0">
              <a:latin typeface="Times New Roman" panose="02020603050405020304" pitchFamily="18" charset="0"/>
              <a:ea typeface="Calibri" panose="020F0502020204030204"/>
              <a:cs typeface="Times New Roman" panose="02020603050405020304" pitchFamily="18" charset="0"/>
            </a:endParaRPr>
          </a:p>
          <a:p>
            <a:pPr marL="0" indent="0">
              <a:lnSpc>
                <a:spcPct val="115000"/>
              </a:lnSpc>
              <a:spcAft>
                <a:spcPts val="1000"/>
              </a:spcAft>
              <a:buNone/>
            </a:pPr>
            <a:r>
              <a:rPr lang="en-IN" sz="2200" dirty="0">
                <a:latin typeface="Times New Roman" panose="02020603050405020304" pitchFamily="18" charset="0"/>
                <a:ea typeface="Calibri" panose="020F0502020204030204"/>
                <a:cs typeface="Times New Roman" panose="02020603050405020304" pitchFamily="18" charset="0"/>
              </a:rPr>
              <a:t>	</a:t>
            </a:r>
            <a:r>
              <a:rPr lang="en-IN" sz="2200" dirty="0" smtClean="0">
                <a:latin typeface="Times New Roman" panose="02020603050405020304" pitchFamily="18" charset="0"/>
                <a:ea typeface="Calibri" panose="020F0502020204030204"/>
                <a:cs typeface="Times New Roman" panose="02020603050405020304" pitchFamily="18" charset="0"/>
              </a:rPr>
              <a:t>Management </a:t>
            </a:r>
            <a:r>
              <a:rPr lang="en-IN" sz="2200" dirty="0">
                <a:latin typeface="Times New Roman" panose="02020603050405020304" pitchFamily="18" charset="0"/>
                <a:ea typeface="Calibri" panose="020F0502020204030204"/>
                <a:cs typeface="Times New Roman" panose="02020603050405020304" pitchFamily="18" charset="0"/>
              </a:rPr>
              <a:t>Accounting provides yardsticks or standards to evaluate performance of management. This facilitates necessary feedback to management on areas that require improvement of performance. </a:t>
            </a:r>
            <a:endParaRPr lang="en-IN" sz="22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a:bodyPr>
          <a:lstStyle/>
          <a:p>
            <a:pPr marL="0" indent="0">
              <a:lnSpc>
                <a:spcPct val="115000"/>
              </a:lnSpc>
              <a:spcAft>
                <a:spcPts val="1000"/>
              </a:spcAft>
              <a:buNone/>
            </a:pPr>
            <a:r>
              <a:rPr lang="en-IN" sz="2200" b="1" dirty="0">
                <a:latin typeface="Times New Roman" panose="02020603050405020304" pitchFamily="18" charset="0"/>
                <a:ea typeface="Calibri" panose="020F0502020204030204"/>
                <a:cs typeface="Times New Roman" panose="02020603050405020304" pitchFamily="18" charset="0"/>
              </a:rPr>
              <a:t>6. Helps in Coordination</a:t>
            </a:r>
            <a:endParaRPr lang="en-IN" sz="2200" b="1" dirty="0">
              <a:latin typeface="Times New Roman" panose="02020603050405020304" pitchFamily="18" charset="0"/>
              <a:ea typeface="Calibri" panose="020F0502020204030204"/>
              <a:cs typeface="Times New Roman" panose="02020603050405020304" pitchFamily="18" charset="0"/>
            </a:endParaRPr>
          </a:p>
          <a:p>
            <a:pPr marL="0" indent="0">
              <a:lnSpc>
                <a:spcPct val="115000"/>
              </a:lnSpc>
              <a:spcAft>
                <a:spcPts val="1000"/>
              </a:spcAft>
              <a:buNone/>
            </a:pPr>
            <a:r>
              <a:rPr lang="en-IN" sz="2200" dirty="0">
                <a:latin typeface="Times New Roman" panose="02020603050405020304" pitchFamily="18" charset="0"/>
                <a:ea typeface="Calibri" panose="020F0502020204030204"/>
                <a:cs typeface="Times New Roman" panose="02020603050405020304" pitchFamily="18" charset="0"/>
              </a:rPr>
              <a:t>	</a:t>
            </a:r>
            <a:r>
              <a:rPr lang="en-IN" sz="2200" dirty="0" smtClean="0">
                <a:latin typeface="Times New Roman" panose="02020603050405020304" pitchFamily="18" charset="0"/>
                <a:ea typeface="Calibri" panose="020F0502020204030204"/>
                <a:cs typeface="Times New Roman" panose="02020603050405020304" pitchFamily="18" charset="0"/>
              </a:rPr>
              <a:t>In </a:t>
            </a:r>
            <a:r>
              <a:rPr lang="en-IN" sz="2200" dirty="0">
                <a:latin typeface="Times New Roman" panose="02020603050405020304" pitchFamily="18" charset="0"/>
                <a:ea typeface="Calibri" panose="020F0502020204030204"/>
                <a:cs typeface="Times New Roman" panose="02020603050405020304" pitchFamily="18" charset="0"/>
              </a:rPr>
              <a:t>Management Accounting common objectives and targets are fixed for the organisation as a whole and these are communicated to all departments and divisions. Coordination of all departments is necessary for achieving these objectives. Management Accounting helps in the coordination of all activities, operations and programmes. </a:t>
            </a:r>
            <a:endParaRPr lang="en-IN" sz="22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a:bodyPr>
          <a:lstStyle/>
          <a:p>
            <a:pPr marL="0" indent="0">
              <a:lnSpc>
                <a:spcPct val="115000"/>
              </a:lnSpc>
              <a:spcAft>
                <a:spcPts val="1000"/>
              </a:spcAft>
              <a:buNone/>
            </a:pPr>
            <a:r>
              <a:rPr lang="en-IN" sz="2200" b="1" dirty="0">
                <a:latin typeface="Times New Roman" panose="02020603050405020304" pitchFamily="18" charset="0"/>
                <a:ea typeface="Calibri" panose="020F0502020204030204"/>
                <a:cs typeface="Times New Roman" panose="02020603050405020304" pitchFamily="18" charset="0"/>
              </a:rPr>
              <a:t>7. Assists in Decision-making</a:t>
            </a:r>
            <a:endParaRPr lang="en-IN" sz="2200" b="1" dirty="0">
              <a:latin typeface="Times New Roman" panose="02020603050405020304" pitchFamily="18" charset="0"/>
              <a:ea typeface="Calibri" panose="020F0502020204030204"/>
              <a:cs typeface="Times New Roman" panose="02020603050405020304" pitchFamily="18" charset="0"/>
            </a:endParaRPr>
          </a:p>
          <a:p>
            <a:pPr marL="0" indent="0">
              <a:lnSpc>
                <a:spcPct val="115000"/>
              </a:lnSpc>
              <a:spcAft>
                <a:spcPts val="1000"/>
              </a:spcAft>
              <a:buNone/>
            </a:pPr>
            <a:r>
              <a:rPr lang="en-IN" sz="2200" dirty="0" smtClean="0">
                <a:latin typeface="Times New Roman" panose="02020603050405020304" pitchFamily="18" charset="0"/>
                <a:ea typeface="Calibri" panose="020F0502020204030204"/>
                <a:cs typeface="Times New Roman" panose="02020603050405020304" pitchFamily="18" charset="0"/>
              </a:rPr>
              <a:t>	Management </a:t>
            </a:r>
            <a:r>
              <a:rPr lang="en-IN" sz="2200" dirty="0">
                <a:latin typeface="Times New Roman" panose="02020603050405020304" pitchFamily="18" charset="0"/>
                <a:ea typeface="Calibri" panose="020F0502020204030204"/>
                <a:cs typeface="Times New Roman" panose="02020603050405020304" pitchFamily="18" charset="0"/>
              </a:rPr>
              <a:t>has to take a number of decisions. Some of these decisions are day to day or routine decisions while others are long-term or strategic decisions. Management Accounting provides basis for developing alternatives, evaluating alternatives and finally choosing the right alternative,</a:t>
            </a:r>
            <a:endParaRPr lang="en-IN" sz="2200" dirty="0">
              <a:latin typeface="Times New Roman" panose="02020603050405020304" pitchFamily="18" charset="0"/>
              <a:ea typeface="Calibri" panose="020F0502020204030204"/>
              <a:cs typeface="Times New Roman" panose="02020603050405020304" pitchFamily="18" charset="0"/>
            </a:endParaRPr>
          </a:p>
          <a:p>
            <a:endParaRPr lang="en-IN" sz="22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a:bodyPr>
          <a:lstStyle/>
          <a:p>
            <a:pPr marL="0" indent="0">
              <a:lnSpc>
                <a:spcPct val="115000"/>
              </a:lnSpc>
              <a:spcAft>
                <a:spcPts val="1000"/>
              </a:spcAft>
              <a:buNone/>
            </a:pPr>
            <a:r>
              <a:rPr lang="en-IN" sz="2200" b="1" dirty="0">
                <a:latin typeface="Times New Roman" panose="02020603050405020304" pitchFamily="18" charset="0"/>
                <a:ea typeface="Calibri" panose="020F0502020204030204"/>
                <a:cs typeface="Times New Roman" panose="02020603050405020304" pitchFamily="18" charset="0"/>
              </a:rPr>
              <a:t>8. Use of Non-monetary Information</a:t>
            </a:r>
            <a:endParaRPr lang="en-IN" sz="2200" b="1" dirty="0">
              <a:latin typeface="Times New Roman" panose="02020603050405020304" pitchFamily="18" charset="0"/>
              <a:ea typeface="Calibri" panose="020F0502020204030204"/>
              <a:cs typeface="Times New Roman" panose="02020603050405020304" pitchFamily="18" charset="0"/>
            </a:endParaRPr>
          </a:p>
          <a:p>
            <a:pPr marL="0" indent="0">
              <a:lnSpc>
                <a:spcPct val="115000"/>
              </a:lnSpc>
              <a:spcAft>
                <a:spcPts val="1000"/>
              </a:spcAft>
              <a:buNone/>
            </a:pPr>
            <a:r>
              <a:rPr lang="en-IN" sz="2200" b="1" dirty="0">
                <a:latin typeface="Times New Roman" panose="02020603050405020304" pitchFamily="18" charset="0"/>
                <a:ea typeface="Calibri" panose="020F0502020204030204"/>
                <a:cs typeface="Times New Roman" panose="02020603050405020304" pitchFamily="18" charset="0"/>
              </a:rPr>
              <a:t>	</a:t>
            </a:r>
            <a:r>
              <a:rPr lang="en-IN" sz="2200" dirty="0" smtClean="0">
                <a:latin typeface="Times New Roman" panose="02020603050405020304" pitchFamily="18" charset="0"/>
                <a:ea typeface="Calibri" panose="020F0502020204030204"/>
                <a:cs typeface="Times New Roman" panose="02020603050405020304" pitchFamily="18" charset="0"/>
              </a:rPr>
              <a:t>Non-monetary </a:t>
            </a:r>
            <a:r>
              <a:rPr lang="en-IN" sz="2200" dirty="0">
                <a:latin typeface="Times New Roman" panose="02020603050405020304" pitchFamily="18" charset="0"/>
                <a:ea typeface="Calibri" panose="020F0502020204030204"/>
                <a:cs typeface="Times New Roman" panose="02020603050405020304" pitchFamily="18" charset="0"/>
              </a:rPr>
              <a:t>information is completely ignored in Financial Accounting. But in Management Accounting both monetary and non-monetary information are collected and analysed for managerial purposes. Some non-monetary information like quality and skill of staff, integrity of management, working environment, employer-employee relationship, corporate image etc. are as important as monetary information for managerial decision-making.</a:t>
            </a:r>
            <a:endParaRPr lang="en-IN" sz="2200" dirty="0">
              <a:latin typeface="Times New Roman" panose="02020603050405020304" pitchFamily="18" charset="0"/>
              <a:cs typeface="Times New Roman" panose="02020603050405020304" pitchFamily="18" charset="0"/>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2655</Words>
  <Application>WPS Presentation</Application>
  <PresentationFormat>On-screen Show (4:3)</PresentationFormat>
  <Paragraphs>33</Paragraphs>
  <Slides>9</Slides>
  <Notes>0</Notes>
  <HiddenSlides>0</HiddenSlides>
  <MMClips>0</MMClips>
  <ScaleCrop>false</ScaleCrop>
  <HeadingPairs>
    <vt:vector size="6" baseType="variant">
      <vt:variant>
        <vt:lpstr>已用的字体</vt:lpstr>
      </vt:variant>
      <vt:variant>
        <vt:i4>8</vt:i4>
      </vt:variant>
      <vt:variant>
        <vt:lpstr>主题</vt:lpstr>
      </vt:variant>
      <vt:variant>
        <vt:i4>1</vt:i4>
      </vt:variant>
      <vt:variant>
        <vt:lpstr>幻灯片标题</vt:lpstr>
      </vt:variant>
      <vt:variant>
        <vt:i4>9</vt:i4>
      </vt:variant>
    </vt:vector>
  </HeadingPairs>
  <TitlesOfParts>
    <vt:vector size="18" baseType="lpstr">
      <vt:lpstr>Arial</vt:lpstr>
      <vt:lpstr>SimSun</vt:lpstr>
      <vt:lpstr>Wingdings</vt:lpstr>
      <vt:lpstr>Times New Roman</vt:lpstr>
      <vt:lpstr>Calibri</vt:lpstr>
      <vt:lpstr>Microsoft YaHei</vt:lpstr>
      <vt:lpstr>Arial Unicode MS</vt:lpstr>
      <vt:lpstr>Calibri</vt:lpstr>
      <vt:lpstr>Office Theme</vt:lpstr>
      <vt:lpstr>Functions of Management accounting</vt:lpstr>
      <vt:lpstr>Functions of Management accounting</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Functions of Management accounting</dc:title>
  <dc:creator>user</dc:creator>
  <cp:lastModifiedBy>user</cp:lastModifiedBy>
  <cp:revision>2</cp:revision>
  <dcterms:created xsi:type="dcterms:W3CDTF">2021-01-18T06:07:00Z</dcterms:created>
  <dcterms:modified xsi:type="dcterms:W3CDTF">2024-08-31T05:53:20Z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C844C4B308CE4346B97880EA66D95579_12</vt:lpwstr>
  </property>
  <property fmtid="{D5CDD505-2E9C-101B-9397-08002B2CF9AE}" pid="3" name="KSOProductBuildVer">
    <vt:lpwstr>1033-12.2.0.17562</vt:lpwstr>
  </property>
</Properties>
</file>