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DAAD1BE-5C90-4893-A909-30F9CB24821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E0A56A-A69C-43F3-B11B-932C9408D8B1}"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DAAD1BE-5C90-4893-A909-30F9CB24821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E0A56A-A69C-43F3-B11B-932C9408D8B1}"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DAAD1BE-5C90-4893-A909-30F9CB24821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E0A56A-A69C-43F3-B11B-932C9408D8B1}"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DAAD1BE-5C90-4893-A909-30F9CB24821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E0A56A-A69C-43F3-B11B-932C9408D8B1}"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4DAAD1BE-5C90-4893-A909-30F9CB24821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E0A56A-A69C-43F3-B11B-932C9408D8B1}"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4DAAD1BE-5C90-4893-A909-30F9CB248212}"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1E0A56A-A69C-43F3-B11B-932C9408D8B1}"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4DAAD1BE-5C90-4893-A909-30F9CB248212}"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1E0A56A-A69C-43F3-B11B-932C9408D8B1}"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DAAD1BE-5C90-4893-A909-30F9CB248212}"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1E0A56A-A69C-43F3-B11B-932C9408D8B1}"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AAD1BE-5C90-4893-A909-30F9CB248212}"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1E0A56A-A69C-43F3-B11B-932C9408D8B1}"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DAAD1BE-5C90-4893-A909-30F9CB248212}"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1E0A56A-A69C-43F3-B11B-932C9408D8B1}"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DAAD1BE-5C90-4893-A909-30F9CB248212}"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1E0A56A-A69C-43F3-B11B-932C9408D8B1}"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AAD1BE-5C90-4893-A909-30F9CB248212}"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E0A56A-A69C-43F3-B11B-932C9408D8B1}"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sz="3000" b="1" dirty="0">
                <a:solidFill>
                  <a:prstClr val="black"/>
                </a:solidFill>
                <a:ea typeface="Calibri" panose="020F0502020204030204"/>
                <a:cs typeface="Times New Roman" panose="02020603050405020304"/>
              </a:rPr>
              <a:t>Scope of Management Accounting</a:t>
            </a:r>
            <a:br>
              <a:rPr lang="en-IN" sz="3000" b="1" dirty="0">
                <a:solidFill>
                  <a:prstClr val="black"/>
                </a:solidFill>
                <a:ea typeface="Calibri" panose="020F0502020204030204"/>
                <a:cs typeface="Times New Roman" panose="02020603050405020304"/>
              </a:rPr>
            </a:br>
            <a:endParaRPr lang="en-IN" dirty="0"/>
          </a:p>
        </p:txBody>
      </p:sp>
      <p:sp>
        <p:nvSpPr>
          <p:cNvPr id="3" name="Subtitle 2"/>
          <p:cNvSpPr>
            <a:spLocks noGrp="1"/>
          </p:cNvSpPr>
          <p:nvPr>
            <p:ph type="subTitle" idx="1"/>
          </p:nvPr>
        </p:nvSpPr>
        <p:spPr/>
        <p:txBody>
          <a:bodyPr>
            <a:normAutofit fontScale="70000"/>
          </a:bodyPr>
          <a:lstStyle/>
          <a:p>
            <a:r>
              <a:rPr lang="en-US" altLang="en-IN" b="1" dirty="0">
                <a:sym typeface="+mn-ea"/>
              </a:rPr>
              <a:t>Prepared by </a:t>
            </a:r>
            <a:br>
              <a:rPr lang="en-US" altLang="en-IN" b="1" dirty="0">
                <a:solidFill>
                  <a:schemeClr val="tx1"/>
                </a:solidFill>
                <a:sym typeface="+mn-ea"/>
              </a:rPr>
            </a:br>
            <a:r>
              <a:rPr lang="en-US" altLang="en-IN" b="1" dirty="0">
                <a:sym typeface="+mn-ea"/>
              </a:rPr>
              <a:t>Dr. Muhammed Rafi.P</a:t>
            </a:r>
            <a:br>
              <a:rPr lang="en-US" altLang="en-IN" b="1" dirty="0">
                <a:solidFill>
                  <a:schemeClr val="tx1"/>
                </a:solidFill>
                <a:sym typeface="+mn-ea"/>
              </a:rPr>
            </a:br>
            <a:r>
              <a:rPr lang="en-US" altLang="en-IN" b="1" dirty="0">
                <a:sym typeface="+mn-ea"/>
              </a:rPr>
              <a:t>Assistant Professor</a:t>
            </a:r>
            <a:br>
              <a:rPr lang="en-US" altLang="en-IN" b="1" dirty="0">
                <a:solidFill>
                  <a:schemeClr val="tx1"/>
                </a:solidFill>
                <a:sym typeface="+mn-ea"/>
              </a:rPr>
            </a:br>
            <a:r>
              <a:rPr lang="en-US" altLang="en-IN" b="1" dirty="0">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8. Management Reporting</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Reporting is essential for the successful implementation Management Accounting System. The Management Accounting System has supply real time data and information to management to keep them informed of developments in the form of reports to management. These include interim </a:t>
            </a:r>
            <a:r>
              <a:rPr lang="en-IN" sz="2200" dirty="0" smtClean="0">
                <a:latin typeface="Times New Roman" panose="02020603050405020304" pitchFamily="18" charset="0"/>
                <a:ea typeface="Calibri" panose="020F0502020204030204"/>
                <a:cs typeface="Times New Roman" panose="02020603050405020304" pitchFamily="18" charset="0"/>
              </a:rPr>
              <a:t>report, </a:t>
            </a:r>
            <a:r>
              <a:rPr lang="en-IN" sz="2200" dirty="0">
                <a:latin typeface="Times New Roman" panose="02020603050405020304" pitchFamily="18" charset="0"/>
                <a:ea typeface="Calibri" panose="020F0502020204030204"/>
                <a:cs typeface="Times New Roman" panose="02020603050405020304" pitchFamily="18" charset="0"/>
              </a:rPr>
              <a:t>periodic reports and special reports.</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9. Capital Budgeting Techniques</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Capital </a:t>
            </a:r>
            <a:r>
              <a:rPr lang="en-IN" sz="2200" dirty="0">
                <a:latin typeface="Times New Roman" panose="02020603050405020304" pitchFamily="18" charset="0"/>
                <a:ea typeface="Calibri" panose="020F0502020204030204"/>
                <a:cs typeface="Times New Roman" panose="02020603050405020304" pitchFamily="18" charset="0"/>
              </a:rPr>
              <a:t>expenditure planning is an important area of Management Accounting. It is the planning of capital expenditures for long term and their financing. Various methods like Pay Back Period, Net Present Value, Internal Rate of Return, Profitability Index etc. are used for evaluation of capital expenditure projects. Knowledge of these techniques is highly essential for better managerial decisions.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10. Price Level Accounting</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cannot ignore the impact of inflation on the resources of the firm. Conventional accounting does not take care of the same. But in Management Accounting, through Inflation Accounting or Accounting for Price Level Changes, resources of the firm are conserved in the long term.</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11. Management Information System (MIS</a:t>
            </a:r>
            <a:r>
              <a:rPr lang="en-IN" sz="2200" b="1" dirty="0" smtClean="0">
                <a:latin typeface="Times New Roman" panose="02020603050405020304" pitchFamily="18" charset="0"/>
                <a:ea typeface="Calibri" panose="020F0502020204030204"/>
                <a:cs typeface="Times New Roman" panose="02020603050405020304" pitchFamily="18" charset="0"/>
              </a:rPr>
              <a:t>):</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system serves centre for collection and dissemination of information. Therefore, MIS is an essential part of Management Accounting. There should be a system for collection of information from various departments, processing the same according to the needs of management and sending this information to appropriate levels of management.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Aft>
                <a:spcPts val="1000"/>
              </a:spcAft>
            </a:pPr>
            <a:r>
              <a:rPr lang="en-IN" sz="3000" b="1" dirty="0">
                <a:ea typeface="Calibri" panose="020F0502020204030204"/>
                <a:cs typeface="Times New Roman" panose="02020603050405020304"/>
              </a:rPr>
              <a:t>Scope of Management Accounting</a:t>
            </a:r>
            <a:br>
              <a:rPr lang="en-IN" sz="3000" b="1" dirty="0">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a:xfrm>
            <a:off x="457200" y="908720"/>
            <a:ext cx="8229600" cy="5217443"/>
          </a:xfrm>
        </p:spPr>
        <p:txBody>
          <a:bodyPr>
            <a:noAutofit/>
          </a:bodyPr>
          <a:lstStyle/>
          <a:p>
            <a:pPr marL="0" indent="0">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1. Financial </a:t>
            </a:r>
            <a:r>
              <a:rPr lang="en-IN" sz="2200" dirty="0" smtClean="0">
                <a:latin typeface="Times New Roman" panose="02020603050405020304" pitchFamily="18" charset="0"/>
                <a:ea typeface="Calibri" panose="020F0502020204030204"/>
                <a:cs typeface="Times New Roman" panose="02020603050405020304" pitchFamily="18" charset="0"/>
              </a:rPr>
              <a:t>Accounting</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2</a:t>
            </a:r>
            <a:r>
              <a:rPr lang="en-IN" sz="2200" dirty="0">
                <a:latin typeface="Times New Roman" panose="02020603050405020304" pitchFamily="18" charset="0"/>
                <a:ea typeface="Calibri" panose="020F0502020204030204"/>
                <a:cs typeface="Times New Roman" panose="02020603050405020304" pitchFamily="18" charset="0"/>
              </a:rPr>
              <a:t>. Cost Accounting</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3</a:t>
            </a:r>
            <a:r>
              <a:rPr lang="en-IN" sz="2200" dirty="0">
                <a:latin typeface="Times New Roman" panose="02020603050405020304" pitchFamily="18" charset="0"/>
                <a:ea typeface="Calibri" panose="020F0502020204030204"/>
                <a:cs typeface="Times New Roman" panose="02020603050405020304" pitchFamily="18" charset="0"/>
              </a:rPr>
              <a:t>. Budgeting and </a:t>
            </a:r>
            <a:r>
              <a:rPr lang="en-IN" sz="2200" dirty="0" smtClean="0">
                <a:latin typeface="Times New Roman" panose="02020603050405020304" pitchFamily="18" charset="0"/>
                <a:ea typeface="Calibri" panose="020F0502020204030204"/>
                <a:cs typeface="Times New Roman" panose="02020603050405020304" pitchFamily="18" charset="0"/>
              </a:rPr>
              <a:t>Forecasting</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4. Inventory Control</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5</a:t>
            </a:r>
            <a:r>
              <a:rPr lang="en-IN" sz="2200" dirty="0">
                <a:latin typeface="Times New Roman" panose="02020603050405020304" pitchFamily="18" charset="0"/>
                <a:ea typeface="Calibri" panose="020F0502020204030204"/>
                <a:cs typeface="Times New Roman" panose="02020603050405020304" pitchFamily="18" charset="0"/>
              </a:rPr>
              <a:t>. Statistical Methods</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6</a:t>
            </a:r>
            <a:r>
              <a:rPr lang="en-IN" sz="2200" dirty="0">
                <a:latin typeface="Times New Roman" panose="02020603050405020304" pitchFamily="18" charset="0"/>
                <a:ea typeface="Calibri" panose="020F0502020204030204"/>
                <a:cs typeface="Times New Roman" panose="02020603050405020304" pitchFamily="18" charset="0"/>
              </a:rPr>
              <a:t>. Office Services</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7</a:t>
            </a:r>
            <a:r>
              <a:rPr lang="en-IN" sz="2200" dirty="0">
                <a:latin typeface="Times New Roman" panose="02020603050405020304" pitchFamily="18" charset="0"/>
                <a:ea typeface="Calibri" panose="020F0502020204030204"/>
                <a:cs typeface="Times New Roman" panose="02020603050405020304" pitchFamily="18" charset="0"/>
              </a:rPr>
              <a:t>. Taxation</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8</a:t>
            </a:r>
            <a:r>
              <a:rPr lang="en-IN" sz="2200" dirty="0">
                <a:latin typeface="Times New Roman" panose="02020603050405020304" pitchFamily="18" charset="0"/>
                <a:ea typeface="Calibri" panose="020F0502020204030204"/>
                <a:cs typeface="Times New Roman" panose="02020603050405020304" pitchFamily="18" charset="0"/>
              </a:rPr>
              <a:t>. Management </a:t>
            </a:r>
            <a:r>
              <a:rPr lang="en-IN" sz="2200" dirty="0" smtClean="0">
                <a:latin typeface="Times New Roman" panose="02020603050405020304" pitchFamily="18" charset="0"/>
                <a:ea typeface="Calibri" panose="020F0502020204030204"/>
                <a:cs typeface="Times New Roman" panose="02020603050405020304" pitchFamily="18" charset="0"/>
              </a:rPr>
              <a:t>Reporting</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9</a:t>
            </a:r>
            <a:r>
              <a:rPr lang="en-IN" sz="2200" dirty="0">
                <a:latin typeface="Times New Roman" panose="02020603050405020304" pitchFamily="18" charset="0"/>
                <a:ea typeface="Calibri" panose="020F0502020204030204"/>
                <a:cs typeface="Times New Roman" panose="02020603050405020304" pitchFamily="18" charset="0"/>
              </a:rPr>
              <a:t>. Capital Budgeting </a:t>
            </a:r>
            <a:r>
              <a:rPr lang="en-IN" sz="2200" dirty="0" smtClean="0">
                <a:latin typeface="Times New Roman" panose="02020603050405020304" pitchFamily="18" charset="0"/>
                <a:ea typeface="Calibri" panose="020F0502020204030204"/>
                <a:cs typeface="Times New Roman" panose="02020603050405020304" pitchFamily="18" charset="0"/>
              </a:rPr>
              <a:t>Techniques</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10</a:t>
            </a:r>
            <a:r>
              <a:rPr lang="en-IN" sz="2200" dirty="0">
                <a:latin typeface="Times New Roman" panose="02020603050405020304" pitchFamily="18" charset="0"/>
                <a:ea typeface="Calibri" panose="020F0502020204030204"/>
                <a:cs typeface="Times New Roman" panose="02020603050405020304" pitchFamily="18" charset="0"/>
              </a:rPr>
              <a:t>. Price Level Accounting</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11</a:t>
            </a:r>
            <a:r>
              <a:rPr lang="en-IN" sz="2200" dirty="0">
                <a:latin typeface="Times New Roman" panose="02020603050405020304" pitchFamily="18" charset="0"/>
                <a:ea typeface="Calibri" panose="020F0502020204030204"/>
                <a:cs typeface="Times New Roman" panose="02020603050405020304" pitchFamily="18" charset="0"/>
              </a:rPr>
              <a:t>. Management Information System (MIS</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514350" indent="-514350">
              <a:buAutoNum type="arabicPeriod"/>
            </a:pPr>
            <a:r>
              <a:rPr lang="en-IN" sz="2200" b="1" dirty="0" smtClean="0">
                <a:latin typeface="Times New Roman" panose="02020603050405020304" pitchFamily="18" charset="0"/>
                <a:ea typeface="Calibri" panose="020F0502020204030204"/>
                <a:cs typeface="Times New Roman" panose="02020603050405020304" pitchFamily="18" charset="0"/>
              </a:rPr>
              <a:t>Financial accounting: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Financial </a:t>
            </a:r>
            <a:r>
              <a:rPr lang="en-IN" sz="2200" dirty="0">
                <a:latin typeface="Times New Roman" panose="02020603050405020304" pitchFamily="18" charset="0"/>
                <a:ea typeface="Calibri" panose="020F0502020204030204"/>
                <a:cs typeface="Times New Roman" panose="02020603050405020304" pitchFamily="18" charset="0"/>
              </a:rPr>
              <a:t>Accounting provides historical data to management which are used as the basis for many managerial decisions. Actual facts and figures contained in Financial Accounting are used for projection of future course of actions. Financial Accounting information is also used for evaluation of performance where actual data are compared with estimates or standards.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2. Cost Accounting</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Cost </a:t>
            </a:r>
            <a:r>
              <a:rPr lang="en-IN" sz="2200" dirty="0">
                <a:latin typeface="Times New Roman" panose="02020603050405020304" pitchFamily="18" charset="0"/>
                <a:ea typeface="Calibri" panose="020F0502020204030204"/>
                <a:cs typeface="Times New Roman" panose="02020603050405020304" pitchFamily="18" charset="0"/>
              </a:rPr>
              <a:t>Accounting forms an integral part of Management Accounting. It provides valuable information to management such as cost of each job, department, process, operation or product. It also provides various techniques used for planning, cost control and decision-making. These include marginal costing, differential costing, standard costing, variance analysis etc.</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3. Budgetary Control</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uses an extensive system of budgetary control to help management in planning, control and coordination. Budget is a plan of action to be pursued during a definite period of time. </a:t>
            </a: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comparison of actual performance with budgets will help management to identify the level of performance and also reasons for deviations, if any.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4. Inventory Control</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Inventory </a:t>
            </a:r>
            <a:r>
              <a:rPr lang="en-IN" sz="2200" dirty="0">
                <a:latin typeface="Times New Roman" panose="02020603050405020304" pitchFamily="18" charset="0"/>
                <a:ea typeface="Calibri" panose="020F0502020204030204"/>
                <a:cs typeface="Times New Roman" panose="02020603050405020304" pitchFamily="18" charset="0"/>
              </a:rPr>
              <a:t>Control is another area coming under the purview of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An efficient inventory control system is essential for optimum use </a:t>
            </a:r>
            <a:r>
              <a:rPr lang="en-IN" sz="2200" dirty="0" smtClean="0">
                <a:latin typeface="Times New Roman" panose="02020603050405020304" pitchFamily="18" charset="0"/>
                <a:ea typeface="Calibri" panose="020F0502020204030204"/>
                <a:cs typeface="Times New Roman" panose="02020603050405020304" pitchFamily="18" charset="0"/>
              </a:rPr>
              <a:t>of </a:t>
            </a:r>
            <a:r>
              <a:rPr lang="en-IN" sz="2200" dirty="0">
                <a:latin typeface="Times New Roman" panose="02020603050405020304" pitchFamily="18" charset="0"/>
                <a:ea typeface="Calibri" panose="020F0502020204030204"/>
                <a:cs typeface="Times New Roman" panose="02020603050405020304" pitchFamily="18" charset="0"/>
              </a:rPr>
              <a:t>resources and control of costs. It facilitates management in deciding the right </a:t>
            </a:r>
            <a:r>
              <a:rPr lang="en-IN" sz="2200" dirty="0" smtClean="0">
                <a:latin typeface="Times New Roman" panose="02020603050405020304" pitchFamily="18" charset="0"/>
                <a:ea typeface="Calibri" panose="020F0502020204030204"/>
                <a:cs typeface="Times New Roman" panose="02020603050405020304" pitchFamily="18" charset="0"/>
              </a:rPr>
              <a:t>time </a:t>
            </a:r>
            <a:r>
              <a:rPr lang="en-IN" sz="2200" dirty="0">
                <a:latin typeface="Times New Roman" panose="02020603050405020304" pitchFamily="18" charset="0"/>
                <a:ea typeface="Calibri" panose="020F0502020204030204"/>
                <a:cs typeface="Times New Roman" panose="02020603050405020304" pitchFamily="18" charset="0"/>
              </a:rPr>
              <a:t>and quantity to purchase, fixation of optimum stock levels to minimise costs and reduce wastages and losses. </a:t>
            </a:r>
            <a:endParaRPr lang="en-IN" sz="22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5. Statistical Methods</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uses statistical methods and tools like </a:t>
            </a:r>
            <a:r>
              <a:rPr lang="en-IN" sz="2200" dirty="0" smtClean="0">
                <a:latin typeface="Times New Roman" panose="02020603050405020304" pitchFamily="18" charset="0"/>
                <a:ea typeface="Calibri" panose="020F0502020204030204"/>
                <a:cs typeface="Times New Roman" panose="02020603050405020304" pitchFamily="18" charset="0"/>
              </a:rPr>
              <a:t>sampling </a:t>
            </a:r>
            <a:r>
              <a:rPr lang="en-IN" sz="2200" dirty="0">
                <a:latin typeface="Times New Roman" panose="02020603050405020304" pitchFamily="18" charset="0"/>
                <a:ea typeface="Calibri" panose="020F0502020204030204"/>
                <a:cs typeface="Times New Roman" panose="02020603050405020304" pitchFamily="18" charset="0"/>
              </a:rPr>
              <a:t>techniques, probability, regression analysis etc. These are used while </a:t>
            </a:r>
            <a:r>
              <a:rPr lang="en-IN" sz="2200" dirty="0" smtClean="0">
                <a:latin typeface="Times New Roman" panose="02020603050405020304" pitchFamily="18" charset="0"/>
                <a:ea typeface="Calibri" panose="020F0502020204030204"/>
                <a:cs typeface="Times New Roman" panose="02020603050405020304" pitchFamily="18" charset="0"/>
              </a:rPr>
              <a:t>presenting </a:t>
            </a:r>
            <a:r>
              <a:rPr lang="en-IN" sz="2200" dirty="0">
                <a:latin typeface="Times New Roman" panose="02020603050405020304" pitchFamily="18" charset="0"/>
                <a:ea typeface="Calibri" panose="020F0502020204030204"/>
                <a:cs typeface="Times New Roman" panose="02020603050405020304" pitchFamily="18" charset="0"/>
              </a:rPr>
              <a:t>reports to management, studying cause and effect or establishing </a:t>
            </a:r>
            <a:r>
              <a:rPr lang="en-IN" sz="2200" dirty="0" smtClean="0">
                <a:latin typeface="Times New Roman" panose="02020603050405020304" pitchFamily="18" charset="0"/>
                <a:ea typeface="Calibri" panose="020F0502020204030204"/>
                <a:cs typeface="Times New Roman" panose="02020603050405020304" pitchFamily="18" charset="0"/>
              </a:rPr>
              <a:t>relationship </a:t>
            </a:r>
            <a:r>
              <a:rPr lang="en-IN" sz="2200" dirty="0">
                <a:latin typeface="Times New Roman" panose="02020603050405020304" pitchFamily="18" charset="0"/>
                <a:ea typeface="Calibri" panose="020F0502020204030204"/>
                <a:cs typeface="Times New Roman" panose="02020603050405020304" pitchFamily="18" charset="0"/>
              </a:rPr>
              <a:t>between variables.</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6. Office Services</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Accounting uses </a:t>
            </a:r>
            <a:r>
              <a:rPr lang="en-IN" sz="2200" dirty="0">
                <a:latin typeface="Times New Roman" panose="02020603050405020304" pitchFamily="18" charset="0"/>
                <a:ea typeface="Calibri" panose="020F0502020204030204"/>
                <a:cs typeface="Times New Roman" panose="02020603050405020304" pitchFamily="18" charset="0"/>
              </a:rPr>
              <a:t>various office services for systematic </a:t>
            </a:r>
            <a:r>
              <a:rPr lang="en-IN" sz="2200" dirty="0" smtClean="0">
                <a:latin typeface="Times New Roman" panose="02020603050405020304" pitchFamily="18" charset="0"/>
                <a:ea typeface="Calibri" panose="020F0502020204030204"/>
                <a:cs typeface="Times New Roman" panose="02020603050405020304" pitchFamily="18" charset="0"/>
              </a:rPr>
              <a:t>maintenance </a:t>
            </a:r>
            <a:r>
              <a:rPr lang="en-IN" sz="2200" dirty="0">
                <a:latin typeface="Times New Roman" panose="02020603050405020304" pitchFamily="18" charset="0"/>
                <a:ea typeface="Calibri" panose="020F0502020204030204"/>
                <a:cs typeface="Times New Roman" panose="02020603050405020304" pitchFamily="18" charset="0"/>
              </a:rPr>
              <a:t>of documents and reports. These services include documentation, filing </a:t>
            </a:r>
            <a:r>
              <a:rPr lang="en-IN" sz="2200" dirty="0" smtClean="0">
                <a:latin typeface="Times New Roman" panose="02020603050405020304" pitchFamily="18" charset="0"/>
                <a:ea typeface="Calibri" panose="020F0502020204030204"/>
                <a:cs typeface="Times New Roman" panose="02020603050405020304" pitchFamily="18" charset="0"/>
              </a:rPr>
              <a:t>or </a:t>
            </a:r>
            <a:r>
              <a:rPr lang="en-IN" sz="2200" dirty="0">
                <a:latin typeface="Times New Roman" panose="02020603050405020304" pitchFamily="18" charset="0"/>
                <a:ea typeface="Calibri" panose="020F0502020204030204"/>
                <a:cs typeface="Times New Roman" panose="02020603050405020304" pitchFamily="18" charset="0"/>
              </a:rPr>
              <a:t>indexing, preparation of reports, despatching etc.</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7. Tax Planning</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Tax </a:t>
            </a:r>
            <a:r>
              <a:rPr lang="en-IN" sz="2200" dirty="0">
                <a:latin typeface="Times New Roman" panose="02020603050405020304" pitchFamily="18" charset="0"/>
                <a:ea typeface="Calibri" panose="020F0502020204030204"/>
                <a:cs typeface="Times New Roman" panose="02020603050405020304" pitchFamily="18" charset="0"/>
              </a:rPr>
              <a:t>Planning is an important area coming under Management </a:t>
            </a:r>
            <a:r>
              <a:rPr lang="en-IN" sz="2200" dirty="0" smtClean="0">
                <a:latin typeface="Times New Roman" panose="02020603050405020304" pitchFamily="18" charset="0"/>
                <a:ea typeface="Calibri" panose="020F0502020204030204"/>
                <a:cs typeface="Times New Roman" panose="02020603050405020304" pitchFamily="18" charset="0"/>
              </a:rPr>
              <a:t>Accounting </a:t>
            </a:r>
            <a:r>
              <a:rPr lang="en-IN" sz="2200" dirty="0">
                <a:latin typeface="Times New Roman" panose="02020603050405020304" pitchFamily="18" charset="0"/>
                <a:ea typeface="Calibri" panose="020F0502020204030204"/>
                <a:cs typeface="Times New Roman" panose="02020603050405020304" pitchFamily="18" charset="0"/>
              </a:rPr>
              <a:t>Almost all managerial decisions have implications on corporate tax. For </a:t>
            </a:r>
            <a:r>
              <a:rPr lang="en-IN" sz="2200" dirty="0" smtClean="0">
                <a:latin typeface="Times New Roman" panose="02020603050405020304" pitchFamily="18" charset="0"/>
                <a:ea typeface="Calibri" panose="020F0502020204030204"/>
                <a:cs typeface="Times New Roman" panose="02020603050405020304" pitchFamily="18" charset="0"/>
              </a:rPr>
              <a:t>example </a:t>
            </a:r>
            <a:r>
              <a:rPr lang="en-IN" sz="2200" dirty="0">
                <a:latin typeface="Times New Roman" panose="02020603050405020304" pitchFamily="18" charset="0"/>
                <a:ea typeface="Calibri" panose="020F0502020204030204"/>
                <a:cs typeface="Times New Roman" panose="02020603050405020304" pitchFamily="18" charset="0"/>
              </a:rPr>
              <a:t>replacement of asset, lease or buy decisions, mergers and acquisitions etc. </a:t>
            </a:r>
            <a:r>
              <a:rPr lang="en-IN" sz="2200" dirty="0" smtClean="0">
                <a:latin typeface="Times New Roman" panose="02020603050405020304" pitchFamily="18" charset="0"/>
                <a:ea typeface="Calibri" panose="020F0502020204030204"/>
                <a:cs typeface="Times New Roman" panose="02020603050405020304" pitchFamily="18" charset="0"/>
              </a:rPr>
              <a:t>Tax </a:t>
            </a:r>
            <a:r>
              <a:rPr lang="en-IN" sz="2200" dirty="0">
                <a:latin typeface="Times New Roman" panose="02020603050405020304" pitchFamily="18" charset="0"/>
                <a:ea typeface="Calibri" panose="020F0502020204030204"/>
                <a:cs typeface="Times New Roman" panose="02020603050405020304" pitchFamily="18" charset="0"/>
              </a:rPr>
              <a:t>Planning helps management to reduce the burden of tax and increase </a:t>
            </a: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shareholders' wealth.</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4264</Words>
  <Application>WPS Presentation</Application>
  <PresentationFormat>On-screen Show (4:3)</PresentationFormat>
  <Paragraphs>58</Paragraphs>
  <Slides>13</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13</vt:i4>
      </vt:variant>
    </vt:vector>
  </HeadingPairs>
  <TitlesOfParts>
    <vt:vector size="23" baseType="lpstr">
      <vt:lpstr>Arial</vt:lpstr>
      <vt:lpstr>SimSun</vt:lpstr>
      <vt:lpstr>Wingdings</vt:lpstr>
      <vt:lpstr>Calibri</vt:lpstr>
      <vt:lpstr>Times New Roman</vt:lpstr>
      <vt:lpstr>Times New Roman</vt:lpstr>
      <vt:lpstr>Microsoft YaHei</vt:lpstr>
      <vt:lpstr>Arial Unicode MS</vt:lpstr>
      <vt:lpstr>Calibri</vt:lpstr>
      <vt:lpstr>Office Theme</vt:lpstr>
      <vt:lpstr>Scope of Management Accounting </vt:lpstr>
      <vt:lpstr>Scope of Management Accounting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Scope of Management Accounting </dc:title>
  <dc:creator>user</dc:creator>
  <cp:lastModifiedBy>user</cp:lastModifiedBy>
  <cp:revision>3</cp:revision>
  <dcterms:created xsi:type="dcterms:W3CDTF">2021-01-31T14:15:00Z</dcterms:created>
  <dcterms:modified xsi:type="dcterms:W3CDTF">2024-08-31T05:53:33Z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F14EF34F812D4EA38E7BD4CD2D8D3894_12</vt:lpwstr>
  </property>
  <property fmtid="{D5CDD505-2E9C-101B-9397-08002B2CF9AE}" pid="3" name="KSOProductBuildVer">
    <vt:lpwstr>1033-12.2.0.17562</vt:lpwstr>
  </property>
</Properties>
</file>