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8" Type="http://schemas.openxmlformats.org/officeDocument/2006/relationships/tableStyles" Target="tableStyles.xml"/><Relationship Id="rId37" Type="http://schemas.openxmlformats.org/officeDocument/2006/relationships/viewProps" Target="viewProps.xml"/><Relationship Id="rId36" Type="http://schemas.openxmlformats.org/officeDocument/2006/relationships/presProps" Target="presProps.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420BABAB-76EB-4A7B-B72F-E9854FA737BF}"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8F825E8-A3EE-4BF8-99A9-524BD97BEC2D}" type="slidenum">
              <a:rPr lang="en-IN" smtClean="0"/>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420BABAB-76EB-4A7B-B72F-E9854FA737BF}"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8F825E8-A3EE-4BF8-99A9-524BD97BEC2D}" type="slidenum">
              <a:rPr lang="en-IN" smtClean="0"/>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420BABAB-76EB-4A7B-B72F-E9854FA737BF}"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8F825E8-A3EE-4BF8-99A9-524BD97BEC2D}" type="slidenum">
              <a:rPr lang="en-IN" smtClean="0"/>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420BABAB-76EB-4A7B-B72F-E9854FA737BF}"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8F825E8-A3EE-4BF8-99A9-524BD97BEC2D}" type="slidenum">
              <a:rPr lang="en-IN" smtClean="0"/>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420BABAB-76EB-4A7B-B72F-E9854FA737BF}"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8F825E8-A3EE-4BF8-99A9-524BD97BEC2D}" type="slidenum">
              <a:rPr lang="en-IN" smtClean="0"/>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Date Placeholder 4"/>
          <p:cNvSpPr>
            <a:spLocks noGrp="1"/>
          </p:cNvSpPr>
          <p:nvPr>
            <p:ph type="dt" sz="half" idx="10"/>
          </p:nvPr>
        </p:nvSpPr>
        <p:spPr/>
        <p:txBody>
          <a:bodyPr/>
          <a:lstStyle/>
          <a:p>
            <a:fld id="{420BABAB-76EB-4A7B-B72F-E9854FA737BF}"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8F825E8-A3EE-4BF8-99A9-524BD97BEC2D}" type="slidenum">
              <a:rPr lang="en-IN" smtClean="0"/>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7" name="Date Placeholder 6"/>
          <p:cNvSpPr>
            <a:spLocks noGrp="1"/>
          </p:cNvSpPr>
          <p:nvPr>
            <p:ph type="dt" sz="half" idx="10"/>
          </p:nvPr>
        </p:nvSpPr>
        <p:spPr/>
        <p:txBody>
          <a:bodyPr/>
          <a:lstStyle/>
          <a:p>
            <a:fld id="{420BABAB-76EB-4A7B-B72F-E9854FA737BF}" type="datetimeFigureOut">
              <a:rPr lang="en-IN" smtClean="0"/>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E8F825E8-A3EE-4BF8-99A9-524BD97BEC2D}" type="slidenum">
              <a:rPr lang="en-IN" smtClean="0"/>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420BABAB-76EB-4A7B-B72F-E9854FA737BF}" type="datetimeFigureOut">
              <a:rPr lang="en-IN" smtClean="0"/>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E8F825E8-A3EE-4BF8-99A9-524BD97BEC2D}" type="slidenum">
              <a:rPr lang="en-IN" smtClean="0"/>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0BABAB-76EB-4A7B-B72F-E9854FA737BF}" type="datetimeFigureOut">
              <a:rPr lang="en-IN" smtClean="0"/>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E8F825E8-A3EE-4BF8-99A9-524BD97BEC2D}" type="slidenum">
              <a:rPr lang="en-IN" smtClean="0"/>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420BABAB-76EB-4A7B-B72F-E9854FA737BF}"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8F825E8-A3EE-4BF8-99A9-524BD97BEC2D}" type="slidenum">
              <a:rPr lang="en-IN" smtClean="0"/>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420BABAB-76EB-4A7B-B72F-E9854FA737BF}"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8F825E8-A3EE-4BF8-99A9-524BD97BEC2D}" type="slidenum">
              <a:rPr lang="en-IN" smtClean="0"/>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0BABAB-76EB-4A7B-B72F-E9854FA737BF}" type="datetimeFigureOut">
              <a:rPr lang="en-IN" smtClean="0"/>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F825E8-A3EE-4BF8-99A9-524BD97BEC2D}" type="slidenum">
              <a:rPr lang="en-IN" smtClean="0"/>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000" b="1" dirty="0" smtClean="0"/>
              <a:t>Management Accounting</a:t>
            </a:r>
            <a:endParaRPr lang="en-IN" sz="3000" b="1" dirty="0"/>
          </a:p>
        </p:txBody>
      </p:sp>
      <p:sp>
        <p:nvSpPr>
          <p:cNvPr id="3" name="Subtitle 2"/>
          <p:cNvSpPr>
            <a:spLocks noGrp="1"/>
          </p:cNvSpPr>
          <p:nvPr>
            <p:ph type="subTitle" idx="1"/>
          </p:nvPr>
        </p:nvSpPr>
        <p:spPr/>
        <p:txBody>
          <a:bodyPr>
            <a:normAutofit fontScale="70000"/>
          </a:bodyPr>
          <a:lstStyle/>
          <a:p>
            <a:r>
              <a:rPr lang="en-US" altLang="en-IN" b="1" dirty="0">
                <a:sym typeface="+mn-ea"/>
              </a:rPr>
              <a:t>Prepared by </a:t>
            </a:r>
            <a:br>
              <a:rPr lang="en-US" altLang="en-IN" b="1" dirty="0">
                <a:solidFill>
                  <a:schemeClr val="tx1"/>
                </a:solidFill>
                <a:sym typeface="+mn-ea"/>
              </a:rPr>
            </a:br>
            <a:r>
              <a:rPr lang="en-US" altLang="en-IN" b="1" dirty="0">
                <a:sym typeface="+mn-ea"/>
              </a:rPr>
              <a:t>Dr. Muhammed Rafi.P</a:t>
            </a:r>
            <a:br>
              <a:rPr lang="en-US" altLang="en-IN" b="1" dirty="0">
                <a:solidFill>
                  <a:schemeClr val="tx1"/>
                </a:solidFill>
                <a:sym typeface="+mn-ea"/>
              </a:rPr>
            </a:br>
            <a:r>
              <a:rPr lang="en-US" altLang="en-IN" b="1" dirty="0">
                <a:sym typeface="+mn-ea"/>
              </a:rPr>
              <a:t>Assistant Professor</a:t>
            </a:r>
            <a:br>
              <a:rPr lang="en-US" altLang="en-IN" b="1" dirty="0">
                <a:solidFill>
                  <a:schemeClr val="tx1"/>
                </a:solidFill>
                <a:sym typeface="+mn-ea"/>
              </a:rPr>
            </a:br>
            <a:r>
              <a:rPr lang="en-US" altLang="en-IN" b="1" dirty="0">
                <a:sym typeface="+mn-ea"/>
              </a:rPr>
              <a:t>PG Department of Commerce &amp; Management studies</a:t>
            </a:r>
            <a:endParaRPr lang="en-IN"/>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marL="0" indent="0">
              <a:lnSpc>
                <a:spcPct val="115000"/>
              </a:lnSpc>
              <a:spcAft>
                <a:spcPts val="1000"/>
              </a:spcAft>
              <a:buNone/>
            </a:pPr>
            <a:r>
              <a:rPr lang="en-IN" sz="2200" b="1" dirty="0" smtClean="0">
                <a:latin typeface="Times New Roman" panose="02020603050405020304" pitchFamily="18" charset="0"/>
                <a:ea typeface="Calibri" panose="020F0502020204030204"/>
                <a:cs typeface="Times New Roman" panose="02020603050405020304" pitchFamily="18" charset="0"/>
              </a:rPr>
              <a:t>10</a:t>
            </a:r>
            <a:r>
              <a:rPr lang="en-IN" sz="2200" b="1" dirty="0">
                <a:latin typeface="Times New Roman" panose="02020603050405020304" pitchFamily="18" charset="0"/>
                <a:ea typeface="Calibri" panose="020F0502020204030204"/>
                <a:cs typeface="Times New Roman" panose="02020603050405020304" pitchFamily="18" charset="0"/>
              </a:rPr>
              <a:t>. Tools and </a:t>
            </a:r>
            <a:r>
              <a:rPr lang="en-IN" sz="2200" b="1" dirty="0" smtClean="0">
                <a:latin typeface="Times New Roman" panose="02020603050405020304" pitchFamily="18" charset="0"/>
                <a:ea typeface="Calibri" panose="020F0502020204030204"/>
                <a:cs typeface="Times New Roman" panose="02020603050405020304" pitchFamily="18" charset="0"/>
              </a:rPr>
              <a:t>Techniques:</a:t>
            </a:r>
            <a:endParaRPr lang="en-IN" sz="2200" b="1" dirty="0" smtClean="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200" b="1" dirty="0">
                <a:latin typeface="Times New Roman" panose="02020603050405020304" pitchFamily="18" charset="0"/>
                <a:ea typeface="Calibri" panose="020F0502020204030204"/>
                <a:cs typeface="Times New Roman" panose="02020603050405020304" pitchFamily="18" charset="0"/>
              </a:rPr>
              <a:t>	</a:t>
            </a:r>
            <a:r>
              <a:rPr lang="en-IN" sz="2200" dirty="0" smtClean="0">
                <a:latin typeface="Times New Roman" panose="02020603050405020304" pitchFamily="18" charset="0"/>
                <a:ea typeface="Calibri" panose="020F0502020204030204"/>
                <a:cs typeface="Times New Roman" panose="02020603050405020304" pitchFamily="18" charset="0"/>
              </a:rPr>
              <a:t>Management </a:t>
            </a:r>
            <a:r>
              <a:rPr lang="en-IN" sz="2200" dirty="0">
                <a:latin typeface="Times New Roman" panose="02020603050405020304" pitchFamily="18" charset="0"/>
                <a:ea typeface="Calibri" panose="020F0502020204030204"/>
                <a:cs typeface="Times New Roman" panose="02020603050405020304" pitchFamily="18" charset="0"/>
              </a:rPr>
              <a:t>Accounting has developed certain tools and techniques. These are extremely useful to management for taking decisions and control of operations. Some of the Management Accounting tools and techniques are Marginal Costing, Break-even Analysis, </a:t>
            </a:r>
            <a:r>
              <a:rPr lang="en-IN" sz="2200" dirty="0" err="1">
                <a:latin typeface="Times New Roman" panose="02020603050405020304" pitchFamily="18" charset="0"/>
                <a:ea typeface="Calibri" panose="020F0502020204030204"/>
                <a:cs typeface="Times New Roman" panose="02020603050405020304" pitchFamily="18" charset="0"/>
              </a:rPr>
              <a:t>Budgetory</a:t>
            </a:r>
            <a:r>
              <a:rPr lang="en-IN" sz="2200" dirty="0">
                <a:latin typeface="Times New Roman" panose="02020603050405020304" pitchFamily="18" charset="0"/>
                <a:ea typeface="Calibri" panose="020F0502020204030204"/>
                <a:cs typeface="Times New Roman" panose="02020603050405020304" pitchFamily="18" charset="0"/>
              </a:rPr>
              <a:t> Control, Capital Budgeting techniques etc. </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b="1" dirty="0" smtClean="0"/>
              <a:t>Functions of Management accounting</a:t>
            </a:r>
            <a:endParaRPr lang="en-IN" sz="3000" b="1" dirty="0"/>
          </a:p>
        </p:txBody>
      </p:sp>
      <p:sp>
        <p:nvSpPr>
          <p:cNvPr id="3" name="Content Placeholder 2"/>
          <p:cNvSpPr>
            <a:spLocks noGrp="1"/>
          </p:cNvSpPr>
          <p:nvPr>
            <p:ph idx="1"/>
          </p:nvPr>
        </p:nvSpPr>
        <p:spPr/>
        <p:txBody>
          <a:bodyPr>
            <a:normAutofit/>
          </a:bodyPr>
          <a:lstStyle/>
          <a:p>
            <a:pPr marL="0" indent="0">
              <a:lnSpc>
                <a:spcPct val="115000"/>
              </a:lnSpc>
              <a:spcAft>
                <a:spcPts val="1000"/>
              </a:spcAft>
              <a:buNone/>
            </a:pPr>
            <a:r>
              <a:rPr lang="en-IN" sz="2200" b="1" dirty="0">
                <a:latin typeface="Times New Roman" panose="02020603050405020304" pitchFamily="18" charset="0"/>
                <a:ea typeface="Calibri" panose="020F0502020204030204"/>
                <a:cs typeface="Times New Roman" panose="02020603050405020304" pitchFamily="18" charset="0"/>
              </a:rPr>
              <a:t>1. Provides Data for Management Planning</a:t>
            </a:r>
            <a:endParaRPr lang="en-IN" sz="2200" b="1" dirty="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200" dirty="0">
                <a:latin typeface="Times New Roman" panose="02020603050405020304" pitchFamily="18" charset="0"/>
                <a:ea typeface="Calibri" panose="020F0502020204030204"/>
                <a:cs typeface="Times New Roman" panose="02020603050405020304" pitchFamily="18" charset="0"/>
              </a:rPr>
              <a:t>	</a:t>
            </a:r>
            <a:r>
              <a:rPr lang="en-IN" sz="2200" dirty="0" smtClean="0">
                <a:latin typeface="Times New Roman" panose="02020603050405020304" pitchFamily="18" charset="0"/>
                <a:ea typeface="Calibri" panose="020F0502020204030204"/>
                <a:cs typeface="Times New Roman" panose="02020603050405020304" pitchFamily="18" charset="0"/>
              </a:rPr>
              <a:t>Planning </a:t>
            </a:r>
            <a:r>
              <a:rPr lang="en-IN" sz="2200" dirty="0">
                <a:latin typeface="Times New Roman" panose="02020603050405020304" pitchFamily="18" charset="0"/>
                <a:ea typeface="Calibri" panose="020F0502020204030204"/>
                <a:cs typeface="Times New Roman" panose="02020603050405020304" pitchFamily="18" charset="0"/>
              </a:rPr>
              <a:t>is an important function of management. Planning means deciding in advance the future course of action. </a:t>
            </a:r>
            <a:r>
              <a:rPr lang="en-IN" sz="2200" dirty="0" smtClean="0">
                <a:latin typeface="Times New Roman" panose="02020603050405020304" pitchFamily="18" charset="0"/>
                <a:ea typeface="Calibri" panose="020F0502020204030204"/>
                <a:cs typeface="Times New Roman" panose="02020603050405020304" pitchFamily="18" charset="0"/>
              </a:rPr>
              <a:t>Management </a:t>
            </a:r>
            <a:r>
              <a:rPr lang="en-IN" sz="2200" dirty="0">
                <a:latin typeface="Times New Roman" panose="02020603050405020304" pitchFamily="18" charset="0"/>
                <a:ea typeface="Calibri" panose="020F0502020204030204"/>
                <a:cs typeface="Times New Roman" panose="02020603050405020304" pitchFamily="18" charset="0"/>
              </a:rPr>
              <a:t>Accounting, can help management by providing detailed data in the preparation of detailed plan,</a:t>
            </a:r>
            <a:endParaRPr lang="en-IN" sz="2200" dirty="0">
              <a:latin typeface="Times New Roman" panose="02020603050405020304" pitchFamily="18" charset="0"/>
              <a:ea typeface="Calibri" panose="020F0502020204030204"/>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Autofit/>
          </a:bodyPr>
          <a:lstStyle/>
          <a:p>
            <a:pPr marL="0" indent="0">
              <a:lnSpc>
                <a:spcPct val="115000"/>
              </a:lnSpc>
              <a:spcAft>
                <a:spcPts val="1000"/>
              </a:spcAft>
              <a:buNone/>
            </a:pPr>
            <a:r>
              <a:rPr lang="en-IN" sz="2200" b="1" dirty="0">
                <a:latin typeface="Times New Roman" panose="02020603050405020304" pitchFamily="18" charset="0"/>
                <a:ea typeface="Calibri" panose="020F0502020204030204"/>
                <a:cs typeface="Times New Roman" panose="02020603050405020304" pitchFamily="18" charset="0"/>
              </a:rPr>
              <a:t>2. Modifies Data</a:t>
            </a:r>
            <a:endParaRPr lang="en-IN" sz="2200" b="1" dirty="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200" dirty="0">
                <a:latin typeface="Times New Roman" panose="02020603050405020304" pitchFamily="18" charset="0"/>
                <a:ea typeface="Calibri" panose="020F0502020204030204"/>
                <a:cs typeface="Times New Roman" panose="02020603050405020304" pitchFamily="18" charset="0"/>
              </a:rPr>
              <a:t>	</a:t>
            </a:r>
            <a:r>
              <a:rPr lang="en-IN" sz="2200" dirty="0" smtClean="0">
                <a:latin typeface="Times New Roman" panose="02020603050405020304" pitchFamily="18" charset="0"/>
                <a:ea typeface="Calibri" panose="020F0502020204030204"/>
                <a:cs typeface="Times New Roman" panose="02020603050405020304" pitchFamily="18" charset="0"/>
              </a:rPr>
              <a:t>All </a:t>
            </a:r>
            <a:r>
              <a:rPr lang="en-IN" sz="2200" dirty="0">
                <a:latin typeface="Times New Roman" panose="02020603050405020304" pitchFamily="18" charset="0"/>
                <a:ea typeface="Calibri" panose="020F0502020204030204"/>
                <a:cs typeface="Times New Roman" panose="02020603050405020304" pitchFamily="18" charset="0"/>
              </a:rPr>
              <a:t>the information contained in Financial Accounting may not be useful to management. Management needs only relevant and appropriate data required for a particular situation. Therefore, modification and presentation of data according to the information needs of management is very important. Management Accounting helps management to a great extent in this context by modifying data according </a:t>
            </a:r>
            <a:r>
              <a:rPr lang="en-IN" sz="2200" dirty="0" smtClean="0">
                <a:latin typeface="Times New Roman" panose="02020603050405020304" pitchFamily="18" charset="0"/>
                <a:ea typeface="Calibri" panose="020F0502020204030204"/>
                <a:cs typeface="Times New Roman" panose="02020603050405020304" pitchFamily="18" charset="0"/>
              </a:rPr>
              <a:t>to its </a:t>
            </a:r>
            <a:r>
              <a:rPr lang="en-IN" sz="2200" dirty="0">
                <a:latin typeface="Times New Roman" panose="02020603050405020304" pitchFamily="18" charset="0"/>
                <a:ea typeface="Calibri" panose="020F0502020204030204"/>
                <a:cs typeface="Times New Roman" panose="02020603050405020304" pitchFamily="18" charset="0"/>
              </a:rPr>
              <a:t>needs.</a:t>
            </a:r>
            <a:endParaRPr lang="en-IN" sz="2200" dirty="0">
              <a:latin typeface="Times New Roman" panose="02020603050405020304" pitchFamily="18" charset="0"/>
              <a:ea typeface="Calibri" panose="020F0502020204030204"/>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marL="0" indent="0">
              <a:lnSpc>
                <a:spcPct val="115000"/>
              </a:lnSpc>
              <a:spcAft>
                <a:spcPts val="1000"/>
              </a:spcAft>
              <a:buNone/>
            </a:pPr>
            <a:r>
              <a:rPr lang="en-IN" sz="2200" b="1" dirty="0" smtClean="0">
                <a:latin typeface="Times New Roman" panose="02020603050405020304" pitchFamily="18" charset="0"/>
                <a:ea typeface="Calibri" panose="020F0502020204030204"/>
                <a:cs typeface="Times New Roman" panose="02020603050405020304" pitchFamily="18" charset="0"/>
              </a:rPr>
              <a:t>3</a:t>
            </a:r>
            <a:r>
              <a:rPr lang="en-IN" sz="2200" b="1" dirty="0">
                <a:latin typeface="Times New Roman" panose="02020603050405020304" pitchFamily="18" charset="0"/>
                <a:ea typeface="Calibri" panose="020F0502020204030204"/>
                <a:cs typeface="Times New Roman" panose="02020603050405020304" pitchFamily="18" charset="0"/>
              </a:rPr>
              <a:t>. Analysis and Interpretation of Data</a:t>
            </a:r>
            <a:endParaRPr lang="en-IN" sz="2200" b="1" dirty="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200" dirty="0">
                <a:latin typeface="Times New Roman" panose="02020603050405020304" pitchFamily="18" charset="0"/>
                <a:ea typeface="Calibri" panose="020F0502020204030204"/>
                <a:cs typeface="Times New Roman" panose="02020603050405020304" pitchFamily="18" charset="0"/>
              </a:rPr>
              <a:t>	</a:t>
            </a:r>
            <a:r>
              <a:rPr lang="en-IN" sz="2200" dirty="0" smtClean="0">
                <a:latin typeface="Times New Roman" panose="02020603050405020304" pitchFamily="18" charset="0"/>
                <a:ea typeface="Calibri" panose="020F0502020204030204"/>
                <a:cs typeface="Times New Roman" panose="02020603050405020304" pitchFamily="18" charset="0"/>
              </a:rPr>
              <a:t>Management </a:t>
            </a:r>
            <a:r>
              <a:rPr lang="en-IN" sz="2200" dirty="0">
                <a:latin typeface="Times New Roman" panose="02020603050405020304" pitchFamily="18" charset="0"/>
                <a:ea typeface="Calibri" panose="020F0502020204030204"/>
                <a:cs typeface="Times New Roman" panose="02020603050405020304" pitchFamily="18" charset="0"/>
              </a:rPr>
              <a:t>Accounting provides tools and techniques to analyse and interpret data so as to make them useful to management. </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marL="0" indent="0">
              <a:lnSpc>
                <a:spcPct val="115000"/>
              </a:lnSpc>
              <a:spcAft>
                <a:spcPts val="1000"/>
              </a:spcAft>
              <a:buNone/>
            </a:pPr>
            <a:r>
              <a:rPr lang="en-IN" sz="2200" b="1" dirty="0">
                <a:latin typeface="Times New Roman" panose="02020603050405020304" pitchFamily="18" charset="0"/>
                <a:ea typeface="Calibri" panose="020F0502020204030204"/>
                <a:cs typeface="Times New Roman" panose="02020603050405020304" pitchFamily="18" charset="0"/>
              </a:rPr>
              <a:t>4. Communication </a:t>
            </a:r>
            <a:r>
              <a:rPr lang="en-IN" sz="2200" b="1" dirty="0" smtClean="0">
                <a:latin typeface="Times New Roman" panose="02020603050405020304" pitchFamily="18" charset="0"/>
                <a:ea typeface="Calibri" panose="020F0502020204030204"/>
                <a:cs typeface="Times New Roman" panose="02020603050405020304" pitchFamily="18" charset="0"/>
              </a:rPr>
              <a:t>Channel:</a:t>
            </a:r>
            <a:endParaRPr lang="en-IN" sz="2200" b="1" dirty="0" smtClean="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200" b="1" dirty="0">
                <a:latin typeface="Times New Roman" panose="02020603050405020304" pitchFamily="18" charset="0"/>
                <a:ea typeface="Calibri" panose="020F0502020204030204"/>
                <a:cs typeface="Times New Roman" panose="02020603050405020304" pitchFamily="18" charset="0"/>
              </a:rPr>
              <a:t>	</a:t>
            </a:r>
            <a:r>
              <a:rPr lang="en-IN" sz="2200" dirty="0" smtClean="0">
                <a:latin typeface="Times New Roman" panose="02020603050405020304" pitchFamily="18" charset="0"/>
                <a:ea typeface="Calibri" panose="020F0502020204030204"/>
                <a:cs typeface="Times New Roman" panose="02020603050405020304" pitchFamily="18" charset="0"/>
              </a:rPr>
              <a:t>Management </a:t>
            </a:r>
            <a:r>
              <a:rPr lang="en-IN" sz="2200" dirty="0">
                <a:latin typeface="Times New Roman" panose="02020603050405020304" pitchFamily="18" charset="0"/>
                <a:ea typeface="Calibri" panose="020F0502020204030204"/>
                <a:cs typeface="Times New Roman" panose="02020603050405020304" pitchFamily="18" charset="0"/>
              </a:rPr>
              <a:t>Accounting acts as a means for communication within the organisation. Management policies are communicated to persons down the line in the organisational set up. Thus, it serves as an effective channel for communication of management policies.</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marL="0" indent="0">
              <a:lnSpc>
                <a:spcPct val="115000"/>
              </a:lnSpc>
              <a:spcAft>
                <a:spcPts val="1000"/>
              </a:spcAft>
              <a:buNone/>
            </a:pPr>
            <a:r>
              <a:rPr lang="en-IN" sz="2200" b="1" dirty="0">
                <a:latin typeface="Times New Roman" panose="02020603050405020304" pitchFamily="18" charset="0"/>
                <a:ea typeface="Calibri" panose="020F0502020204030204"/>
                <a:cs typeface="Times New Roman" panose="02020603050405020304" pitchFamily="18" charset="0"/>
              </a:rPr>
              <a:t>5. Evaluation of Performance</a:t>
            </a:r>
            <a:endParaRPr lang="en-IN" sz="2200" b="1" dirty="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200" dirty="0">
                <a:latin typeface="Times New Roman" panose="02020603050405020304" pitchFamily="18" charset="0"/>
                <a:ea typeface="Calibri" panose="020F0502020204030204"/>
                <a:cs typeface="Times New Roman" panose="02020603050405020304" pitchFamily="18" charset="0"/>
              </a:rPr>
              <a:t>	</a:t>
            </a:r>
            <a:r>
              <a:rPr lang="en-IN" sz="2200" dirty="0" smtClean="0">
                <a:latin typeface="Times New Roman" panose="02020603050405020304" pitchFamily="18" charset="0"/>
                <a:ea typeface="Calibri" panose="020F0502020204030204"/>
                <a:cs typeface="Times New Roman" panose="02020603050405020304" pitchFamily="18" charset="0"/>
              </a:rPr>
              <a:t>Management </a:t>
            </a:r>
            <a:r>
              <a:rPr lang="en-IN" sz="2200" dirty="0">
                <a:latin typeface="Times New Roman" panose="02020603050405020304" pitchFamily="18" charset="0"/>
                <a:ea typeface="Calibri" panose="020F0502020204030204"/>
                <a:cs typeface="Times New Roman" panose="02020603050405020304" pitchFamily="18" charset="0"/>
              </a:rPr>
              <a:t>Accounting provides yardsticks or standards to evaluate performance of management. This facilitates necessary feedback to management on areas that require improvement of performance. </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marL="0" indent="0">
              <a:lnSpc>
                <a:spcPct val="115000"/>
              </a:lnSpc>
              <a:spcAft>
                <a:spcPts val="1000"/>
              </a:spcAft>
              <a:buNone/>
            </a:pPr>
            <a:r>
              <a:rPr lang="en-IN" sz="2200" b="1" dirty="0">
                <a:latin typeface="Times New Roman" panose="02020603050405020304" pitchFamily="18" charset="0"/>
                <a:ea typeface="Calibri" panose="020F0502020204030204"/>
                <a:cs typeface="Times New Roman" panose="02020603050405020304" pitchFamily="18" charset="0"/>
              </a:rPr>
              <a:t>6. Helps in Coordination</a:t>
            </a:r>
            <a:endParaRPr lang="en-IN" sz="2200" b="1" dirty="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200" dirty="0">
                <a:latin typeface="Times New Roman" panose="02020603050405020304" pitchFamily="18" charset="0"/>
                <a:ea typeface="Calibri" panose="020F0502020204030204"/>
                <a:cs typeface="Times New Roman" panose="02020603050405020304" pitchFamily="18" charset="0"/>
              </a:rPr>
              <a:t>	</a:t>
            </a:r>
            <a:r>
              <a:rPr lang="en-IN" sz="2200" dirty="0" smtClean="0">
                <a:latin typeface="Times New Roman" panose="02020603050405020304" pitchFamily="18" charset="0"/>
                <a:ea typeface="Calibri" panose="020F0502020204030204"/>
                <a:cs typeface="Times New Roman" panose="02020603050405020304" pitchFamily="18" charset="0"/>
              </a:rPr>
              <a:t>In </a:t>
            </a:r>
            <a:r>
              <a:rPr lang="en-IN" sz="2200" dirty="0">
                <a:latin typeface="Times New Roman" panose="02020603050405020304" pitchFamily="18" charset="0"/>
                <a:ea typeface="Calibri" panose="020F0502020204030204"/>
                <a:cs typeface="Times New Roman" panose="02020603050405020304" pitchFamily="18" charset="0"/>
              </a:rPr>
              <a:t>Management Accounting common objectives and targets are fixed for the organisation as a whole and these are communicated to all departments and divisions. Coordination of all departments is necessary for achieving these objectives. Management Accounting helps in the coordination of all activities, operations and programmes. </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marL="0" indent="0">
              <a:lnSpc>
                <a:spcPct val="115000"/>
              </a:lnSpc>
              <a:spcAft>
                <a:spcPts val="1000"/>
              </a:spcAft>
              <a:buNone/>
            </a:pPr>
            <a:r>
              <a:rPr lang="en-IN" sz="2200" b="1" dirty="0">
                <a:latin typeface="Times New Roman" panose="02020603050405020304" pitchFamily="18" charset="0"/>
                <a:ea typeface="Calibri" panose="020F0502020204030204"/>
                <a:cs typeface="Times New Roman" panose="02020603050405020304" pitchFamily="18" charset="0"/>
              </a:rPr>
              <a:t>7. Assists in Decision-making</a:t>
            </a:r>
            <a:endParaRPr lang="en-IN" sz="2200" b="1" dirty="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200" dirty="0" smtClean="0">
                <a:latin typeface="Times New Roman" panose="02020603050405020304" pitchFamily="18" charset="0"/>
                <a:ea typeface="Calibri" panose="020F0502020204030204"/>
                <a:cs typeface="Times New Roman" panose="02020603050405020304" pitchFamily="18" charset="0"/>
              </a:rPr>
              <a:t>	Management </a:t>
            </a:r>
            <a:r>
              <a:rPr lang="en-IN" sz="2200" dirty="0">
                <a:latin typeface="Times New Roman" panose="02020603050405020304" pitchFamily="18" charset="0"/>
                <a:ea typeface="Calibri" panose="020F0502020204030204"/>
                <a:cs typeface="Times New Roman" panose="02020603050405020304" pitchFamily="18" charset="0"/>
              </a:rPr>
              <a:t>has to take a number of decisions. Some of these decisions are day to day or routine decisions while others are long-term or strategic decisions. Management Accounting provides basis for developing alternatives, evaluating alternatives and finally choosing the right alternative,</a:t>
            </a:r>
            <a:endParaRPr lang="en-IN" sz="2200" dirty="0">
              <a:latin typeface="Times New Roman" panose="02020603050405020304" pitchFamily="18" charset="0"/>
              <a:ea typeface="Calibri" panose="020F0502020204030204"/>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marL="0" indent="0">
              <a:lnSpc>
                <a:spcPct val="115000"/>
              </a:lnSpc>
              <a:spcAft>
                <a:spcPts val="1000"/>
              </a:spcAft>
              <a:buNone/>
            </a:pPr>
            <a:r>
              <a:rPr lang="en-IN" sz="2200" b="1" dirty="0">
                <a:latin typeface="Times New Roman" panose="02020603050405020304" pitchFamily="18" charset="0"/>
                <a:ea typeface="Calibri" panose="020F0502020204030204"/>
                <a:cs typeface="Times New Roman" panose="02020603050405020304" pitchFamily="18" charset="0"/>
              </a:rPr>
              <a:t>8. Use of Non-monetary Information</a:t>
            </a:r>
            <a:endParaRPr lang="en-IN" sz="2200" b="1" dirty="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200" b="1" dirty="0">
                <a:latin typeface="Times New Roman" panose="02020603050405020304" pitchFamily="18" charset="0"/>
                <a:ea typeface="Calibri" panose="020F0502020204030204"/>
                <a:cs typeface="Times New Roman" panose="02020603050405020304" pitchFamily="18" charset="0"/>
              </a:rPr>
              <a:t>	</a:t>
            </a:r>
            <a:r>
              <a:rPr lang="en-IN" sz="2200" dirty="0" smtClean="0">
                <a:latin typeface="Times New Roman" panose="02020603050405020304" pitchFamily="18" charset="0"/>
                <a:ea typeface="Calibri" panose="020F0502020204030204"/>
                <a:cs typeface="Times New Roman" panose="02020603050405020304" pitchFamily="18" charset="0"/>
              </a:rPr>
              <a:t>Non-monetary </a:t>
            </a:r>
            <a:r>
              <a:rPr lang="en-IN" sz="2200" dirty="0">
                <a:latin typeface="Times New Roman" panose="02020603050405020304" pitchFamily="18" charset="0"/>
                <a:ea typeface="Calibri" panose="020F0502020204030204"/>
                <a:cs typeface="Times New Roman" panose="02020603050405020304" pitchFamily="18" charset="0"/>
              </a:rPr>
              <a:t>information is completely ignored in Financial Accounting. But in Management Accounting both monetary and non-monetary information are collected and analysed for managerial purposes. Some non-monetary information like quality and skill of staff, integrity of management, working environment, employer-employee relationship, corporate image etc. are as important as monetary information for managerial decision-making.</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nSpc>
                <a:spcPct val="115000"/>
              </a:lnSpc>
              <a:spcAft>
                <a:spcPts val="1000"/>
              </a:spcAft>
            </a:pPr>
            <a:r>
              <a:rPr lang="en-IN" sz="3000" b="1" dirty="0">
                <a:ea typeface="Calibri" panose="020F0502020204030204"/>
                <a:cs typeface="Times New Roman" panose="02020603050405020304"/>
              </a:rPr>
              <a:t>Scope of Management Accounting</a:t>
            </a:r>
            <a:br>
              <a:rPr lang="en-IN" sz="3000" b="1" dirty="0">
                <a:ea typeface="Calibri" panose="020F0502020204030204"/>
                <a:cs typeface="Times New Roman" panose="02020603050405020304"/>
              </a:rPr>
            </a:br>
            <a:endParaRPr lang="en-IN" sz="3000" b="1" dirty="0"/>
          </a:p>
        </p:txBody>
      </p:sp>
      <p:sp>
        <p:nvSpPr>
          <p:cNvPr id="3" name="Content Placeholder 2"/>
          <p:cNvSpPr>
            <a:spLocks noGrp="1"/>
          </p:cNvSpPr>
          <p:nvPr>
            <p:ph idx="1"/>
          </p:nvPr>
        </p:nvSpPr>
        <p:spPr>
          <a:xfrm>
            <a:off x="457200" y="908720"/>
            <a:ext cx="8229600" cy="5217443"/>
          </a:xfrm>
        </p:spPr>
        <p:txBody>
          <a:bodyPr>
            <a:noAutofit/>
          </a:bodyPr>
          <a:lstStyle/>
          <a:p>
            <a:pPr marL="0" indent="0">
              <a:spcAft>
                <a:spcPts val="1000"/>
              </a:spcAft>
              <a:buNone/>
            </a:pPr>
            <a:r>
              <a:rPr lang="en-IN" sz="2200" dirty="0">
                <a:latin typeface="Times New Roman" panose="02020603050405020304" pitchFamily="18" charset="0"/>
                <a:ea typeface="Calibri" panose="020F0502020204030204"/>
                <a:cs typeface="Times New Roman" panose="02020603050405020304" pitchFamily="18" charset="0"/>
              </a:rPr>
              <a:t>1. Financial </a:t>
            </a:r>
            <a:r>
              <a:rPr lang="en-IN" sz="2200" dirty="0" smtClean="0">
                <a:latin typeface="Times New Roman" panose="02020603050405020304" pitchFamily="18" charset="0"/>
                <a:ea typeface="Calibri" panose="020F0502020204030204"/>
                <a:cs typeface="Times New Roman" panose="02020603050405020304" pitchFamily="18" charset="0"/>
              </a:rPr>
              <a:t>Accounting</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marL="0" indent="0">
              <a:spcAft>
                <a:spcPts val="1000"/>
              </a:spcAft>
              <a:buNone/>
            </a:pPr>
            <a:r>
              <a:rPr lang="en-IN" sz="2200" dirty="0" smtClean="0">
                <a:latin typeface="Times New Roman" panose="02020603050405020304" pitchFamily="18" charset="0"/>
                <a:ea typeface="Calibri" panose="020F0502020204030204"/>
                <a:cs typeface="Times New Roman" panose="02020603050405020304" pitchFamily="18" charset="0"/>
              </a:rPr>
              <a:t>2</a:t>
            </a:r>
            <a:r>
              <a:rPr lang="en-IN" sz="2200" dirty="0">
                <a:latin typeface="Times New Roman" panose="02020603050405020304" pitchFamily="18" charset="0"/>
                <a:ea typeface="Calibri" panose="020F0502020204030204"/>
                <a:cs typeface="Times New Roman" panose="02020603050405020304" pitchFamily="18" charset="0"/>
              </a:rPr>
              <a:t>. Cost Accounting</a:t>
            </a:r>
            <a:endParaRPr lang="en-IN" sz="2200" dirty="0">
              <a:latin typeface="Times New Roman" panose="02020603050405020304" pitchFamily="18" charset="0"/>
              <a:ea typeface="Calibri" panose="020F0502020204030204"/>
              <a:cs typeface="Times New Roman" panose="02020603050405020304" pitchFamily="18" charset="0"/>
            </a:endParaRPr>
          </a:p>
          <a:p>
            <a:pPr marL="0" indent="0">
              <a:spcAft>
                <a:spcPts val="1000"/>
              </a:spcAft>
              <a:buNone/>
            </a:pPr>
            <a:r>
              <a:rPr lang="en-IN" sz="2200" dirty="0" smtClean="0">
                <a:latin typeface="Times New Roman" panose="02020603050405020304" pitchFamily="18" charset="0"/>
                <a:ea typeface="Calibri" panose="020F0502020204030204"/>
                <a:cs typeface="Times New Roman" panose="02020603050405020304" pitchFamily="18" charset="0"/>
              </a:rPr>
              <a:t>3</a:t>
            </a:r>
            <a:r>
              <a:rPr lang="en-IN" sz="2200" dirty="0">
                <a:latin typeface="Times New Roman" panose="02020603050405020304" pitchFamily="18" charset="0"/>
                <a:ea typeface="Calibri" panose="020F0502020204030204"/>
                <a:cs typeface="Times New Roman" panose="02020603050405020304" pitchFamily="18" charset="0"/>
              </a:rPr>
              <a:t>. Budgeting and </a:t>
            </a:r>
            <a:r>
              <a:rPr lang="en-IN" sz="2200" dirty="0" smtClean="0">
                <a:latin typeface="Times New Roman" panose="02020603050405020304" pitchFamily="18" charset="0"/>
                <a:ea typeface="Calibri" panose="020F0502020204030204"/>
                <a:cs typeface="Times New Roman" panose="02020603050405020304" pitchFamily="18" charset="0"/>
              </a:rPr>
              <a:t>Forecasting</a:t>
            </a:r>
            <a:r>
              <a:rPr lang="en-IN" sz="2200" dirty="0">
                <a:latin typeface="Times New Roman" panose="02020603050405020304" pitchFamily="18" charset="0"/>
                <a:ea typeface="Calibri" panose="020F0502020204030204"/>
                <a:cs typeface="Times New Roman" panose="02020603050405020304" pitchFamily="18" charset="0"/>
              </a:rPr>
              <a:t> </a:t>
            </a:r>
            <a:endParaRPr lang="en-IN" sz="2200" dirty="0">
              <a:latin typeface="Times New Roman" panose="02020603050405020304" pitchFamily="18" charset="0"/>
              <a:ea typeface="Calibri" panose="020F0502020204030204"/>
              <a:cs typeface="Times New Roman" panose="02020603050405020304" pitchFamily="18" charset="0"/>
            </a:endParaRPr>
          </a:p>
          <a:p>
            <a:pPr marL="0" indent="0">
              <a:spcAft>
                <a:spcPts val="1000"/>
              </a:spcAft>
              <a:buNone/>
            </a:pPr>
            <a:r>
              <a:rPr lang="en-IN" sz="2200" dirty="0">
                <a:latin typeface="Times New Roman" panose="02020603050405020304" pitchFamily="18" charset="0"/>
                <a:ea typeface="Calibri" panose="020F0502020204030204"/>
                <a:cs typeface="Times New Roman" panose="02020603050405020304" pitchFamily="18" charset="0"/>
              </a:rPr>
              <a:t>4. Inventory Control</a:t>
            </a:r>
            <a:endParaRPr lang="en-IN" sz="2200" dirty="0">
              <a:latin typeface="Times New Roman" panose="02020603050405020304" pitchFamily="18" charset="0"/>
              <a:ea typeface="Calibri" panose="020F0502020204030204"/>
              <a:cs typeface="Times New Roman" panose="02020603050405020304" pitchFamily="18" charset="0"/>
            </a:endParaRPr>
          </a:p>
          <a:p>
            <a:pPr marL="0" indent="0">
              <a:spcAft>
                <a:spcPts val="1000"/>
              </a:spcAft>
              <a:buNone/>
            </a:pPr>
            <a:r>
              <a:rPr lang="en-IN" sz="2200" dirty="0" smtClean="0">
                <a:latin typeface="Times New Roman" panose="02020603050405020304" pitchFamily="18" charset="0"/>
                <a:ea typeface="Calibri" panose="020F0502020204030204"/>
                <a:cs typeface="Times New Roman" panose="02020603050405020304" pitchFamily="18" charset="0"/>
              </a:rPr>
              <a:t>5</a:t>
            </a:r>
            <a:r>
              <a:rPr lang="en-IN" sz="2200" dirty="0">
                <a:latin typeface="Times New Roman" panose="02020603050405020304" pitchFamily="18" charset="0"/>
                <a:ea typeface="Calibri" panose="020F0502020204030204"/>
                <a:cs typeface="Times New Roman" panose="02020603050405020304" pitchFamily="18" charset="0"/>
              </a:rPr>
              <a:t>. Statistical Methods</a:t>
            </a:r>
            <a:endParaRPr lang="en-IN" sz="2200" dirty="0">
              <a:latin typeface="Times New Roman" panose="02020603050405020304" pitchFamily="18" charset="0"/>
              <a:ea typeface="Calibri" panose="020F0502020204030204"/>
              <a:cs typeface="Times New Roman" panose="02020603050405020304" pitchFamily="18" charset="0"/>
            </a:endParaRPr>
          </a:p>
          <a:p>
            <a:pPr marL="0" indent="0">
              <a:spcAft>
                <a:spcPts val="1000"/>
              </a:spcAft>
              <a:buNone/>
            </a:pPr>
            <a:r>
              <a:rPr lang="en-IN" sz="2200" dirty="0" smtClean="0">
                <a:latin typeface="Times New Roman" panose="02020603050405020304" pitchFamily="18" charset="0"/>
                <a:ea typeface="Calibri" panose="020F0502020204030204"/>
                <a:cs typeface="Times New Roman" panose="02020603050405020304" pitchFamily="18" charset="0"/>
              </a:rPr>
              <a:t>6</a:t>
            </a:r>
            <a:r>
              <a:rPr lang="en-IN" sz="2200" dirty="0">
                <a:latin typeface="Times New Roman" panose="02020603050405020304" pitchFamily="18" charset="0"/>
                <a:ea typeface="Calibri" panose="020F0502020204030204"/>
                <a:cs typeface="Times New Roman" panose="02020603050405020304" pitchFamily="18" charset="0"/>
              </a:rPr>
              <a:t>. Office Services</a:t>
            </a:r>
            <a:endParaRPr lang="en-IN" sz="2200" dirty="0">
              <a:latin typeface="Times New Roman" panose="02020603050405020304" pitchFamily="18" charset="0"/>
              <a:ea typeface="Calibri" panose="020F0502020204030204"/>
              <a:cs typeface="Times New Roman" panose="02020603050405020304" pitchFamily="18" charset="0"/>
            </a:endParaRPr>
          </a:p>
          <a:p>
            <a:pPr marL="0" indent="0">
              <a:spcAft>
                <a:spcPts val="1000"/>
              </a:spcAft>
              <a:buNone/>
            </a:pPr>
            <a:r>
              <a:rPr lang="en-IN" sz="2200" dirty="0" smtClean="0">
                <a:latin typeface="Times New Roman" panose="02020603050405020304" pitchFamily="18" charset="0"/>
                <a:ea typeface="Calibri" panose="020F0502020204030204"/>
                <a:cs typeface="Times New Roman" panose="02020603050405020304" pitchFamily="18" charset="0"/>
              </a:rPr>
              <a:t>7</a:t>
            </a:r>
            <a:r>
              <a:rPr lang="en-IN" sz="2200" dirty="0">
                <a:latin typeface="Times New Roman" panose="02020603050405020304" pitchFamily="18" charset="0"/>
                <a:ea typeface="Calibri" panose="020F0502020204030204"/>
                <a:cs typeface="Times New Roman" panose="02020603050405020304" pitchFamily="18" charset="0"/>
              </a:rPr>
              <a:t>. Taxation</a:t>
            </a:r>
            <a:endParaRPr lang="en-IN" sz="2200" dirty="0">
              <a:latin typeface="Times New Roman" panose="02020603050405020304" pitchFamily="18" charset="0"/>
              <a:ea typeface="Calibri" panose="020F0502020204030204"/>
              <a:cs typeface="Times New Roman" panose="02020603050405020304" pitchFamily="18" charset="0"/>
            </a:endParaRPr>
          </a:p>
          <a:p>
            <a:pPr marL="0" indent="0">
              <a:spcAft>
                <a:spcPts val="1000"/>
              </a:spcAft>
              <a:buNone/>
            </a:pPr>
            <a:r>
              <a:rPr lang="en-IN" sz="2200" dirty="0" smtClean="0">
                <a:latin typeface="Times New Roman" panose="02020603050405020304" pitchFamily="18" charset="0"/>
                <a:ea typeface="Calibri" panose="020F0502020204030204"/>
                <a:cs typeface="Times New Roman" panose="02020603050405020304" pitchFamily="18" charset="0"/>
              </a:rPr>
              <a:t>8</a:t>
            </a:r>
            <a:r>
              <a:rPr lang="en-IN" sz="2200" dirty="0">
                <a:latin typeface="Times New Roman" panose="02020603050405020304" pitchFamily="18" charset="0"/>
                <a:ea typeface="Calibri" panose="020F0502020204030204"/>
                <a:cs typeface="Times New Roman" panose="02020603050405020304" pitchFamily="18" charset="0"/>
              </a:rPr>
              <a:t>. Management </a:t>
            </a:r>
            <a:r>
              <a:rPr lang="en-IN" sz="2200" dirty="0" smtClean="0">
                <a:latin typeface="Times New Roman" panose="02020603050405020304" pitchFamily="18" charset="0"/>
                <a:ea typeface="Calibri" panose="020F0502020204030204"/>
                <a:cs typeface="Times New Roman" panose="02020603050405020304" pitchFamily="18" charset="0"/>
              </a:rPr>
              <a:t>Reporting</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marL="0" indent="0">
              <a:spcAft>
                <a:spcPts val="1000"/>
              </a:spcAft>
              <a:buNone/>
            </a:pPr>
            <a:r>
              <a:rPr lang="en-IN" sz="2200" dirty="0" smtClean="0">
                <a:latin typeface="Times New Roman" panose="02020603050405020304" pitchFamily="18" charset="0"/>
                <a:ea typeface="Calibri" panose="020F0502020204030204"/>
                <a:cs typeface="Times New Roman" panose="02020603050405020304" pitchFamily="18" charset="0"/>
              </a:rPr>
              <a:t>9</a:t>
            </a:r>
            <a:r>
              <a:rPr lang="en-IN" sz="2200" dirty="0">
                <a:latin typeface="Times New Roman" panose="02020603050405020304" pitchFamily="18" charset="0"/>
                <a:ea typeface="Calibri" panose="020F0502020204030204"/>
                <a:cs typeface="Times New Roman" panose="02020603050405020304" pitchFamily="18" charset="0"/>
              </a:rPr>
              <a:t>. Capital Budgeting </a:t>
            </a:r>
            <a:r>
              <a:rPr lang="en-IN" sz="2200" dirty="0" smtClean="0">
                <a:latin typeface="Times New Roman" panose="02020603050405020304" pitchFamily="18" charset="0"/>
                <a:ea typeface="Calibri" panose="020F0502020204030204"/>
                <a:cs typeface="Times New Roman" panose="02020603050405020304" pitchFamily="18" charset="0"/>
              </a:rPr>
              <a:t>Techniques</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marL="0" indent="0">
              <a:spcAft>
                <a:spcPts val="1000"/>
              </a:spcAft>
              <a:buNone/>
            </a:pPr>
            <a:r>
              <a:rPr lang="en-IN" sz="2200" dirty="0" smtClean="0">
                <a:latin typeface="Times New Roman" panose="02020603050405020304" pitchFamily="18" charset="0"/>
                <a:ea typeface="Calibri" panose="020F0502020204030204"/>
                <a:cs typeface="Times New Roman" panose="02020603050405020304" pitchFamily="18" charset="0"/>
              </a:rPr>
              <a:t>10</a:t>
            </a:r>
            <a:r>
              <a:rPr lang="en-IN" sz="2200" dirty="0">
                <a:latin typeface="Times New Roman" panose="02020603050405020304" pitchFamily="18" charset="0"/>
                <a:ea typeface="Calibri" panose="020F0502020204030204"/>
                <a:cs typeface="Times New Roman" panose="02020603050405020304" pitchFamily="18" charset="0"/>
              </a:rPr>
              <a:t>. Price Level Accounting</a:t>
            </a:r>
            <a:endParaRPr lang="en-IN" sz="2200" dirty="0">
              <a:latin typeface="Times New Roman" panose="02020603050405020304" pitchFamily="18" charset="0"/>
              <a:ea typeface="Calibri" panose="020F0502020204030204"/>
              <a:cs typeface="Times New Roman" panose="02020603050405020304" pitchFamily="18" charset="0"/>
            </a:endParaRPr>
          </a:p>
          <a:p>
            <a:pPr marL="0" indent="0">
              <a:spcAft>
                <a:spcPts val="1000"/>
              </a:spcAft>
              <a:buNone/>
            </a:pPr>
            <a:r>
              <a:rPr lang="en-IN" sz="2200" dirty="0" smtClean="0">
                <a:latin typeface="Times New Roman" panose="02020603050405020304" pitchFamily="18" charset="0"/>
                <a:ea typeface="Calibri" panose="020F0502020204030204"/>
                <a:cs typeface="Times New Roman" panose="02020603050405020304" pitchFamily="18" charset="0"/>
              </a:rPr>
              <a:t>11</a:t>
            </a:r>
            <a:r>
              <a:rPr lang="en-IN" sz="2200" dirty="0">
                <a:latin typeface="Times New Roman" panose="02020603050405020304" pitchFamily="18" charset="0"/>
                <a:ea typeface="Calibri" panose="020F0502020204030204"/>
                <a:cs typeface="Times New Roman" panose="02020603050405020304" pitchFamily="18" charset="0"/>
              </a:rPr>
              <a:t>. Management Information System (MIS</a:t>
            </a:r>
            <a:r>
              <a:rPr lang="en-IN" sz="2200" dirty="0" smtClean="0">
                <a:latin typeface="Times New Roman" panose="02020603050405020304" pitchFamily="18" charset="0"/>
                <a:ea typeface="Calibri" panose="020F0502020204030204"/>
                <a:cs typeface="Times New Roman" panose="02020603050405020304" pitchFamily="18" charset="0"/>
              </a:rPr>
              <a:t>)</a:t>
            </a:r>
            <a:endParaRPr lang="en-IN" sz="2200" dirty="0">
              <a:latin typeface="Times New Roman" panose="02020603050405020304" pitchFamily="18" charset="0"/>
              <a:ea typeface="Calibri" panose="020F0502020204030204"/>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b="1" dirty="0" smtClean="0"/>
              <a:t>Meaning of management accounting</a:t>
            </a:r>
            <a:endParaRPr lang="en-IN" sz="3000" b="1" dirty="0"/>
          </a:p>
        </p:txBody>
      </p:sp>
      <p:sp>
        <p:nvSpPr>
          <p:cNvPr id="3" name="Content Placeholder 2"/>
          <p:cNvSpPr>
            <a:spLocks noGrp="1"/>
          </p:cNvSpPr>
          <p:nvPr>
            <p:ph idx="1"/>
          </p:nvPr>
        </p:nvSpPr>
        <p:spPr/>
        <p:txBody>
          <a:bodyPr>
            <a:normAutofit/>
          </a:bodyPr>
          <a:lstStyle/>
          <a:p>
            <a:pPr marL="0" indent="0">
              <a:lnSpc>
                <a:spcPct val="115000"/>
              </a:lnSpc>
              <a:spcAft>
                <a:spcPts val="1000"/>
              </a:spcAft>
              <a:buNone/>
            </a:pPr>
            <a:r>
              <a:rPr lang="en-US" sz="2200" dirty="0" smtClean="0">
                <a:latin typeface="Times New Roman" panose="02020603050405020304" pitchFamily="18" charset="0"/>
                <a:cs typeface="Times New Roman" panose="02020603050405020304" pitchFamily="18" charset="0"/>
              </a:rPr>
              <a:t>	It is an accounting system exclusively designed to help management in the discharge </a:t>
            </a:r>
            <a:r>
              <a:rPr lang="en-IN" sz="2200" dirty="0">
                <a:latin typeface="Times New Roman" panose="02020603050405020304" pitchFamily="18" charset="0"/>
                <a:ea typeface="Calibri" panose="020F0502020204030204"/>
                <a:cs typeface="Times New Roman" panose="02020603050405020304" pitchFamily="18" charset="0"/>
              </a:rPr>
              <a:t>of their functions efficiently. It involves collection, organisation, modification, analysis and presentation of data and information for managerial purposes.</a:t>
            </a:r>
            <a:endParaRPr lang="en-IN" sz="2200" dirty="0">
              <a:latin typeface="Times New Roman" panose="02020603050405020304" pitchFamily="18" charset="0"/>
              <a:ea typeface="Calibri" panose="020F0502020204030204"/>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marL="514350" indent="-514350">
              <a:buAutoNum type="arabicPeriod"/>
            </a:pPr>
            <a:r>
              <a:rPr lang="en-IN" sz="2200" b="1" dirty="0" smtClean="0">
                <a:latin typeface="Times New Roman" panose="02020603050405020304" pitchFamily="18" charset="0"/>
                <a:ea typeface="Calibri" panose="020F0502020204030204"/>
                <a:cs typeface="Times New Roman" panose="02020603050405020304" pitchFamily="18" charset="0"/>
              </a:rPr>
              <a:t>Financial accounting: </a:t>
            </a:r>
            <a:endParaRPr lang="en-IN" sz="2200" b="1" dirty="0" smtClean="0">
              <a:latin typeface="Times New Roman" panose="02020603050405020304" pitchFamily="18" charset="0"/>
              <a:ea typeface="Calibri" panose="020F0502020204030204"/>
              <a:cs typeface="Times New Roman" panose="02020603050405020304" pitchFamily="18" charset="0"/>
            </a:endParaRPr>
          </a:p>
          <a:p>
            <a:pPr marL="0" indent="0">
              <a:buNone/>
            </a:pPr>
            <a:r>
              <a:rPr lang="en-IN" sz="2200" dirty="0">
                <a:latin typeface="Times New Roman" panose="02020603050405020304" pitchFamily="18" charset="0"/>
                <a:ea typeface="Calibri" panose="020F0502020204030204"/>
                <a:cs typeface="Times New Roman" panose="02020603050405020304" pitchFamily="18" charset="0"/>
              </a:rPr>
              <a:t>	</a:t>
            </a:r>
            <a:r>
              <a:rPr lang="en-IN" sz="2200" dirty="0" smtClean="0">
                <a:latin typeface="Times New Roman" panose="02020603050405020304" pitchFamily="18" charset="0"/>
                <a:ea typeface="Calibri" panose="020F0502020204030204"/>
                <a:cs typeface="Times New Roman" panose="02020603050405020304" pitchFamily="18" charset="0"/>
              </a:rPr>
              <a:t>Financial </a:t>
            </a:r>
            <a:r>
              <a:rPr lang="en-IN" sz="2200" dirty="0">
                <a:latin typeface="Times New Roman" panose="02020603050405020304" pitchFamily="18" charset="0"/>
                <a:ea typeface="Calibri" panose="020F0502020204030204"/>
                <a:cs typeface="Times New Roman" panose="02020603050405020304" pitchFamily="18" charset="0"/>
              </a:rPr>
              <a:t>Accounting provides historical data to management which are used as the basis for many managerial decisions. Actual facts and figures contained in Financial Accounting are used for projection of future course of actions. Financial Accounting information is also used for evaluation of performance where actual data are compared with estimates or standards. </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marL="0" indent="0">
              <a:lnSpc>
                <a:spcPct val="115000"/>
              </a:lnSpc>
              <a:spcAft>
                <a:spcPts val="1000"/>
              </a:spcAft>
              <a:buNone/>
            </a:pPr>
            <a:r>
              <a:rPr lang="en-IN" sz="2200" b="1" dirty="0">
                <a:latin typeface="Times New Roman" panose="02020603050405020304" pitchFamily="18" charset="0"/>
                <a:ea typeface="Calibri" panose="020F0502020204030204"/>
                <a:cs typeface="Times New Roman" panose="02020603050405020304" pitchFamily="18" charset="0"/>
              </a:rPr>
              <a:t>2. Cost Accounting</a:t>
            </a:r>
            <a:endParaRPr lang="en-IN" sz="2200" b="1" dirty="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200" dirty="0" smtClean="0">
                <a:latin typeface="Times New Roman" panose="02020603050405020304" pitchFamily="18" charset="0"/>
                <a:ea typeface="Calibri" panose="020F0502020204030204"/>
                <a:cs typeface="Times New Roman" panose="02020603050405020304" pitchFamily="18" charset="0"/>
              </a:rPr>
              <a:t>	Cost </a:t>
            </a:r>
            <a:r>
              <a:rPr lang="en-IN" sz="2200" dirty="0">
                <a:latin typeface="Times New Roman" panose="02020603050405020304" pitchFamily="18" charset="0"/>
                <a:ea typeface="Calibri" panose="020F0502020204030204"/>
                <a:cs typeface="Times New Roman" panose="02020603050405020304" pitchFamily="18" charset="0"/>
              </a:rPr>
              <a:t>Accounting forms an integral part of Management Accounting. It provides valuable information to management such as cost of each job, department, process, operation or product. It also provides various techniques used for planning, cost control and decision-making. These include marginal costing, differential costing, standard costing, variance analysis etc.</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marL="0" indent="0">
              <a:lnSpc>
                <a:spcPct val="115000"/>
              </a:lnSpc>
              <a:spcAft>
                <a:spcPts val="1000"/>
              </a:spcAft>
              <a:buNone/>
            </a:pPr>
            <a:r>
              <a:rPr lang="en-IN" sz="2200" b="1" dirty="0">
                <a:latin typeface="Times New Roman" panose="02020603050405020304" pitchFamily="18" charset="0"/>
                <a:ea typeface="Calibri" panose="020F0502020204030204"/>
                <a:cs typeface="Times New Roman" panose="02020603050405020304" pitchFamily="18" charset="0"/>
              </a:rPr>
              <a:t>3. Budgetary Control</a:t>
            </a:r>
            <a:endParaRPr lang="en-IN" sz="2200" b="1" dirty="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200" dirty="0">
                <a:latin typeface="Times New Roman" panose="02020603050405020304" pitchFamily="18" charset="0"/>
                <a:ea typeface="Calibri" panose="020F0502020204030204"/>
                <a:cs typeface="Times New Roman" panose="02020603050405020304" pitchFamily="18" charset="0"/>
              </a:rPr>
              <a:t>	</a:t>
            </a:r>
            <a:r>
              <a:rPr lang="en-IN" sz="2200" dirty="0" smtClean="0">
                <a:latin typeface="Times New Roman" panose="02020603050405020304" pitchFamily="18" charset="0"/>
                <a:ea typeface="Calibri" panose="020F0502020204030204"/>
                <a:cs typeface="Times New Roman" panose="02020603050405020304" pitchFamily="18" charset="0"/>
              </a:rPr>
              <a:t>Management </a:t>
            </a:r>
            <a:r>
              <a:rPr lang="en-IN" sz="2200" dirty="0">
                <a:latin typeface="Times New Roman" panose="02020603050405020304" pitchFamily="18" charset="0"/>
                <a:ea typeface="Calibri" panose="020F0502020204030204"/>
                <a:cs typeface="Times New Roman" panose="02020603050405020304" pitchFamily="18" charset="0"/>
              </a:rPr>
              <a:t>Accounting uses an extensive system of budgetary control to help management in planning, control and coordination. Budget is a plan of action to be pursued during a definite period of time. </a:t>
            </a:r>
            <a:r>
              <a:rPr lang="en-IN" sz="2200" dirty="0" smtClean="0">
                <a:latin typeface="Times New Roman" panose="02020603050405020304" pitchFamily="18" charset="0"/>
                <a:ea typeface="Calibri" panose="020F0502020204030204"/>
                <a:cs typeface="Times New Roman" panose="02020603050405020304" pitchFamily="18" charset="0"/>
              </a:rPr>
              <a:t>The </a:t>
            </a:r>
            <a:r>
              <a:rPr lang="en-IN" sz="2200" dirty="0">
                <a:latin typeface="Times New Roman" panose="02020603050405020304" pitchFamily="18" charset="0"/>
                <a:ea typeface="Calibri" panose="020F0502020204030204"/>
                <a:cs typeface="Times New Roman" panose="02020603050405020304" pitchFamily="18" charset="0"/>
              </a:rPr>
              <a:t>comparison of actual performance with budgets will help management to identify the level of performance and also reasons for deviations, if any. </a:t>
            </a:r>
            <a:endParaRPr lang="en-IN" sz="2200" dirty="0">
              <a:latin typeface="Times New Roman" panose="02020603050405020304" pitchFamily="18" charset="0"/>
              <a:ea typeface="Calibri" panose="020F0502020204030204"/>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marL="0" indent="0">
              <a:lnSpc>
                <a:spcPct val="115000"/>
              </a:lnSpc>
              <a:spcAft>
                <a:spcPts val="1000"/>
              </a:spcAft>
              <a:buNone/>
            </a:pPr>
            <a:r>
              <a:rPr lang="en-IN" sz="2200" b="1" dirty="0">
                <a:latin typeface="Times New Roman" panose="02020603050405020304" pitchFamily="18" charset="0"/>
                <a:ea typeface="Calibri" panose="020F0502020204030204"/>
                <a:cs typeface="Times New Roman" panose="02020603050405020304" pitchFamily="18" charset="0"/>
              </a:rPr>
              <a:t>4. Inventory Control</a:t>
            </a:r>
            <a:endParaRPr lang="en-IN" sz="2200" b="1" dirty="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200" dirty="0">
                <a:latin typeface="Times New Roman" panose="02020603050405020304" pitchFamily="18" charset="0"/>
                <a:ea typeface="Calibri" panose="020F0502020204030204"/>
                <a:cs typeface="Times New Roman" panose="02020603050405020304" pitchFamily="18" charset="0"/>
              </a:rPr>
              <a:t>	</a:t>
            </a:r>
            <a:r>
              <a:rPr lang="en-IN" sz="2200" dirty="0" smtClean="0">
                <a:latin typeface="Times New Roman" panose="02020603050405020304" pitchFamily="18" charset="0"/>
                <a:ea typeface="Calibri" panose="020F0502020204030204"/>
                <a:cs typeface="Times New Roman" panose="02020603050405020304" pitchFamily="18" charset="0"/>
              </a:rPr>
              <a:t>Inventory </a:t>
            </a:r>
            <a:r>
              <a:rPr lang="en-IN" sz="2200" dirty="0">
                <a:latin typeface="Times New Roman" panose="02020603050405020304" pitchFamily="18" charset="0"/>
                <a:ea typeface="Calibri" panose="020F0502020204030204"/>
                <a:cs typeface="Times New Roman" panose="02020603050405020304" pitchFamily="18" charset="0"/>
              </a:rPr>
              <a:t>Control is another area coming under the purview of </a:t>
            </a:r>
            <a:r>
              <a:rPr lang="en-IN" sz="2200" dirty="0" smtClean="0">
                <a:latin typeface="Times New Roman" panose="02020603050405020304" pitchFamily="18" charset="0"/>
                <a:ea typeface="Calibri" panose="020F0502020204030204"/>
                <a:cs typeface="Times New Roman" panose="02020603050405020304" pitchFamily="18" charset="0"/>
              </a:rPr>
              <a:t>Management </a:t>
            </a:r>
            <a:r>
              <a:rPr lang="en-IN" sz="2200" dirty="0">
                <a:latin typeface="Times New Roman" panose="02020603050405020304" pitchFamily="18" charset="0"/>
                <a:ea typeface="Calibri" panose="020F0502020204030204"/>
                <a:cs typeface="Times New Roman" panose="02020603050405020304" pitchFamily="18" charset="0"/>
              </a:rPr>
              <a:t>Accounting. An efficient inventory control system is essential for optimum use </a:t>
            </a:r>
            <a:r>
              <a:rPr lang="en-IN" sz="2200" dirty="0" smtClean="0">
                <a:latin typeface="Times New Roman" panose="02020603050405020304" pitchFamily="18" charset="0"/>
                <a:ea typeface="Calibri" panose="020F0502020204030204"/>
                <a:cs typeface="Times New Roman" panose="02020603050405020304" pitchFamily="18" charset="0"/>
              </a:rPr>
              <a:t>of </a:t>
            </a:r>
            <a:r>
              <a:rPr lang="en-IN" sz="2200" dirty="0">
                <a:latin typeface="Times New Roman" panose="02020603050405020304" pitchFamily="18" charset="0"/>
                <a:ea typeface="Calibri" panose="020F0502020204030204"/>
                <a:cs typeface="Times New Roman" panose="02020603050405020304" pitchFamily="18" charset="0"/>
              </a:rPr>
              <a:t>resources and control of costs. It facilitates management in deciding the right </a:t>
            </a:r>
            <a:r>
              <a:rPr lang="en-IN" sz="2200" dirty="0" smtClean="0">
                <a:latin typeface="Times New Roman" panose="02020603050405020304" pitchFamily="18" charset="0"/>
                <a:ea typeface="Calibri" panose="020F0502020204030204"/>
                <a:cs typeface="Times New Roman" panose="02020603050405020304" pitchFamily="18" charset="0"/>
              </a:rPr>
              <a:t>time </a:t>
            </a:r>
            <a:r>
              <a:rPr lang="en-IN" sz="2200" dirty="0">
                <a:latin typeface="Times New Roman" panose="02020603050405020304" pitchFamily="18" charset="0"/>
                <a:ea typeface="Calibri" panose="020F0502020204030204"/>
                <a:cs typeface="Times New Roman" panose="02020603050405020304" pitchFamily="18" charset="0"/>
              </a:rPr>
              <a:t>and quantity to purchase, fixation of optimum stock levels to minimise costs and reduce wastages and losses. </a:t>
            </a:r>
            <a:endParaRPr lang="en-IN" sz="2200" dirty="0">
              <a:latin typeface="Times New Roman" panose="02020603050405020304" pitchFamily="18" charset="0"/>
              <a:ea typeface="Calibri" panose="020F0502020204030204"/>
              <a:cs typeface="Times New Roman" panose="02020603050405020304"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marL="0" indent="0">
              <a:lnSpc>
                <a:spcPct val="115000"/>
              </a:lnSpc>
              <a:spcAft>
                <a:spcPts val="1000"/>
              </a:spcAft>
              <a:buNone/>
            </a:pPr>
            <a:r>
              <a:rPr lang="en-IN" sz="2200" b="1" dirty="0">
                <a:latin typeface="Times New Roman" panose="02020603050405020304" pitchFamily="18" charset="0"/>
                <a:ea typeface="Calibri" panose="020F0502020204030204"/>
                <a:cs typeface="Times New Roman" panose="02020603050405020304" pitchFamily="18" charset="0"/>
              </a:rPr>
              <a:t>5. Statistical Methods</a:t>
            </a:r>
            <a:endParaRPr lang="en-IN" sz="2200" b="1" dirty="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200" dirty="0">
                <a:latin typeface="Times New Roman" panose="02020603050405020304" pitchFamily="18" charset="0"/>
                <a:ea typeface="Calibri" panose="020F0502020204030204"/>
                <a:cs typeface="Times New Roman" panose="02020603050405020304" pitchFamily="18" charset="0"/>
              </a:rPr>
              <a:t>	</a:t>
            </a:r>
            <a:r>
              <a:rPr lang="en-IN" sz="2200" dirty="0" smtClean="0">
                <a:latin typeface="Times New Roman" panose="02020603050405020304" pitchFamily="18" charset="0"/>
                <a:ea typeface="Calibri" panose="020F0502020204030204"/>
                <a:cs typeface="Times New Roman" panose="02020603050405020304" pitchFamily="18" charset="0"/>
              </a:rPr>
              <a:t>Management </a:t>
            </a:r>
            <a:r>
              <a:rPr lang="en-IN" sz="2200" dirty="0">
                <a:latin typeface="Times New Roman" panose="02020603050405020304" pitchFamily="18" charset="0"/>
                <a:ea typeface="Calibri" panose="020F0502020204030204"/>
                <a:cs typeface="Times New Roman" panose="02020603050405020304" pitchFamily="18" charset="0"/>
              </a:rPr>
              <a:t>Accounting uses statistical methods and tools like </a:t>
            </a:r>
            <a:r>
              <a:rPr lang="en-IN" sz="2200" dirty="0" smtClean="0">
                <a:latin typeface="Times New Roman" panose="02020603050405020304" pitchFamily="18" charset="0"/>
                <a:ea typeface="Calibri" panose="020F0502020204030204"/>
                <a:cs typeface="Times New Roman" panose="02020603050405020304" pitchFamily="18" charset="0"/>
              </a:rPr>
              <a:t>sampling </a:t>
            </a:r>
            <a:r>
              <a:rPr lang="en-IN" sz="2200" dirty="0">
                <a:latin typeface="Times New Roman" panose="02020603050405020304" pitchFamily="18" charset="0"/>
                <a:ea typeface="Calibri" panose="020F0502020204030204"/>
                <a:cs typeface="Times New Roman" panose="02020603050405020304" pitchFamily="18" charset="0"/>
              </a:rPr>
              <a:t>techniques, probability, regression analysis etc. These are used while </a:t>
            </a:r>
            <a:r>
              <a:rPr lang="en-IN" sz="2200" dirty="0" smtClean="0">
                <a:latin typeface="Times New Roman" panose="02020603050405020304" pitchFamily="18" charset="0"/>
                <a:ea typeface="Calibri" panose="020F0502020204030204"/>
                <a:cs typeface="Times New Roman" panose="02020603050405020304" pitchFamily="18" charset="0"/>
              </a:rPr>
              <a:t>presenting </a:t>
            </a:r>
            <a:r>
              <a:rPr lang="en-IN" sz="2200" dirty="0">
                <a:latin typeface="Times New Roman" panose="02020603050405020304" pitchFamily="18" charset="0"/>
                <a:ea typeface="Calibri" panose="020F0502020204030204"/>
                <a:cs typeface="Times New Roman" panose="02020603050405020304" pitchFamily="18" charset="0"/>
              </a:rPr>
              <a:t>reports to management, studying cause and effect or establishing </a:t>
            </a:r>
            <a:r>
              <a:rPr lang="en-IN" sz="2200" dirty="0" smtClean="0">
                <a:latin typeface="Times New Roman" panose="02020603050405020304" pitchFamily="18" charset="0"/>
                <a:ea typeface="Calibri" panose="020F0502020204030204"/>
                <a:cs typeface="Times New Roman" panose="02020603050405020304" pitchFamily="18" charset="0"/>
              </a:rPr>
              <a:t>relationship </a:t>
            </a:r>
            <a:r>
              <a:rPr lang="en-IN" sz="2200" dirty="0">
                <a:latin typeface="Times New Roman" panose="02020603050405020304" pitchFamily="18" charset="0"/>
                <a:ea typeface="Calibri" panose="020F0502020204030204"/>
                <a:cs typeface="Times New Roman" panose="02020603050405020304" pitchFamily="18" charset="0"/>
              </a:rPr>
              <a:t>between variables.</a:t>
            </a:r>
            <a:endParaRPr lang="en-IN" sz="2200" dirty="0">
              <a:latin typeface="Times New Roman" panose="02020603050405020304" pitchFamily="18" charset="0"/>
              <a:ea typeface="Calibri" panose="020F0502020204030204"/>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marL="0" indent="0">
              <a:lnSpc>
                <a:spcPct val="115000"/>
              </a:lnSpc>
              <a:spcAft>
                <a:spcPts val="1000"/>
              </a:spcAft>
              <a:buNone/>
            </a:pPr>
            <a:r>
              <a:rPr lang="en-IN" sz="2200" b="1" dirty="0">
                <a:latin typeface="Times New Roman" panose="02020603050405020304" pitchFamily="18" charset="0"/>
                <a:ea typeface="Calibri" panose="020F0502020204030204"/>
                <a:cs typeface="Times New Roman" panose="02020603050405020304" pitchFamily="18" charset="0"/>
              </a:rPr>
              <a:t>6. Office Services</a:t>
            </a:r>
            <a:endParaRPr lang="en-IN" sz="2200" b="1" dirty="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200" dirty="0">
                <a:latin typeface="Times New Roman" panose="02020603050405020304" pitchFamily="18" charset="0"/>
                <a:ea typeface="Calibri" panose="020F0502020204030204"/>
                <a:cs typeface="Times New Roman" panose="02020603050405020304" pitchFamily="18" charset="0"/>
              </a:rPr>
              <a:t>	</a:t>
            </a:r>
            <a:r>
              <a:rPr lang="en-IN" sz="2200" dirty="0" smtClean="0">
                <a:latin typeface="Times New Roman" panose="02020603050405020304" pitchFamily="18" charset="0"/>
                <a:ea typeface="Calibri" panose="020F0502020204030204"/>
                <a:cs typeface="Times New Roman" panose="02020603050405020304" pitchFamily="18" charset="0"/>
              </a:rPr>
              <a:t>Management Accounting uses </a:t>
            </a:r>
            <a:r>
              <a:rPr lang="en-IN" sz="2200" dirty="0">
                <a:latin typeface="Times New Roman" panose="02020603050405020304" pitchFamily="18" charset="0"/>
                <a:ea typeface="Calibri" panose="020F0502020204030204"/>
                <a:cs typeface="Times New Roman" panose="02020603050405020304" pitchFamily="18" charset="0"/>
              </a:rPr>
              <a:t>various office services for systematic </a:t>
            </a:r>
            <a:r>
              <a:rPr lang="en-IN" sz="2200" dirty="0" smtClean="0">
                <a:latin typeface="Times New Roman" panose="02020603050405020304" pitchFamily="18" charset="0"/>
                <a:ea typeface="Calibri" panose="020F0502020204030204"/>
                <a:cs typeface="Times New Roman" panose="02020603050405020304" pitchFamily="18" charset="0"/>
              </a:rPr>
              <a:t>maintenance </a:t>
            </a:r>
            <a:r>
              <a:rPr lang="en-IN" sz="2200" dirty="0">
                <a:latin typeface="Times New Roman" panose="02020603050405020304" pitchFamily="18" charset="0"/>
                <a:ea typeface="Calibri" panose="020F0502020204030204"/>
                <a:cs typeface="Times New Roman" panose="02020603050405020304" pitchFamily="18" charset="0"/>
              </a:rPr>
              <a:t>of documents and reports. These services include documentation, filing </a:t>
            </a:r>
            <a:r>
              <a:rPr lang="en-IN" sz="2200" dirty="0" smtClean="0">
                <a:latin typeface="Times New Roman" panose="02020603050405020304" pitchFamily="18" charset="0"/>
                <a:ea typeface="Calibri" panose="020F0502020204030204"/>
                <a:cs typeface="Times New Roman" panose="02020603050405020304" pitchFamily="18" charset="0"/>
              </a:rPr>
              <a:t>or</a:t>
            </a:r>
            <a:r>
              <a:rPr lang="en-IN" sz="2200" dirty="0" smtClean="0">
                <a:latin typeface="Times New Roman" panose="02020603050405020304" pitchFamily="18" charset="0"/>
                <a:ea typeface="Calibri" panose="020F0502020204030204"/>
                <a:cs typeface="Times New Roman" panose="02020603050405020304" pitchFamily="18" charset="0"/>
              </a:rPr>
              <a:t> </a:t>
            </a:r>
            <a:r>
              <a:rPr lang="en-IN" sz="2200" dirty="0">
                <a:latin typeface="Times New Roman" panose="02020603050405020304" pitchFamily="18" charset="0"/>
                <a:ea typeface="Calibri" panose="020F0502020204030204"/>
                <a:cs typeface="Times New Roman" panose="02020603050405020304" pitchFamily="18" charset="0"/>
              </a:rPr>
              <a:t>indexing, preparation of reports, despatching etc.</a:t>
            </a:r>
            <a:endParaRPr lang="en-IN" sz="2200" dirty="0">
              <a:latin typeface="Times New Roman" panose="02020603050405020304" pitchFamily="18" charset="0"/>
              <a:ea typeface="Calibri" panose="020F0502020204030204"/>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marL="0" indent="0">
              <a:lnSpc>
                <a:spcPct val="115000"/>
              </a:lnSpc>
              <a:spcAft>
                <a:spcPts val="1000"/>
              </a:spcAft>
              <a:buNone/>
            </a:pPr>
            <a:r>
              <a:rPr lang="en-IN" sz="2200" b="1" dirty="0">
                <a:latin typeface="Times New Roman" panose="02020603050405020304" pitchFamily="18" charset="0"/>
                <a:ea typeface="Calibri" panose="020F0502020204030204"/>
                <a:cs typeface="Times New Roman" panose="02020603050405020304" pitchFamily="18" charset="0"/>
              </a:rPr>
              <a:t>7. Tax Planning</a:t>
            </a:r>
            <a:endParaRPr lang="en-IN" sz="2200" b="1" dirty="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200" dirty="0">
                <a:latin typeface="Times New Roman" panose="02020603050405020304" pitchFamily="18" charset="0"/>
                <a:ea typeface="Calibri" panose="020F0502020204030204"/>
                <a:cs typeface="Times New Roman" panose="02020603050405020304" pitchFamily="18" charset="0"/>
              </a:rPr>
              <a:t>	</a:t>
            </a:r>
            <a:r>
              <a:rPr lang="en-IN" sz="2200" dirty="0" smtClean="0">
                <a:latin typeface="Times New Roman" panose="02020603050405020304" pitchFamily="18" charset="0"/>
                <a:ea typeface="Calibri" panose="020F0502020204030204"/>
                <a:cs typeface="Times New Roman" panose="02020603050405020304" pitchFamily="18" charset="0"/>
              </a:rPr>
              <a:t>Tax </a:t>
            </a:r>
            <a:r>
              <a:rPr lang="en-IN" sz="2200" dirty="0">
                <a:latin typeface="Times New Roman" panose="02020603050405020304" pitchFamily="18" charset="0"/>
                <a:ea typeface="Calibri" panose="020F0502020204030204"/>
                <a:cs typeface="Times New Roman" panose="02020603050405020304" pitchFamily="18" charset="0"/>
              </a:rPr>
              <a:t>Planning is an important area coming under Management </a:t>
            </a:r>
            <a:r>
              <a:rPr lang="en-IN" sz="2200" dirty="0" smtClean="0">
                <a:latin typeface="Times New Roman" panose="02020603050405020304" pitchFamily="18" charset="0"/>
                <a:ea typeface="Calibri" panose="020F0502020204030204"/>
                <a:cs typeface="Times New Roman" panose="02020603050405020304" pitchFamily="18" charset="0"/>
              </a:rPr>
              <a:t>Accounting </a:t>
            </a:r>
            <a:r>
              <a:rPr lang="en-IN" sz="2200" dirty="0">
                <a:latin typeface="Times New Roman" panose="02020603050405020304" pitchFamily="18" charset="0"/>
                <a:ea typeface="Calibri" panose="020F0502020204030204"/>
                <a:cs typeface="Times New Roman" panose="02020603050405020304" pitchFamily="18" charset="0"/>
              </a:rPr>
              <a:t>Almost all managerial decisions have implications on corporate tax. For </a:t>
            </a:r>
            <a:r>
              <a:rPr lang="en-IN" sz="2200" dirty="0" smtClean="0">
                <a:latin typeface="Times New Roman" panose="02020603050405020304" pitchFamily="18" charset="0"/>
                <a:ea typeface="Calibri" panose="020F0502020204030204"/>
                <a:cs typeface="Times New Roman" panose="02020603050405020304" pitchFamily="18" charset="0"/>
              </a:rPr>
              <a:t>example </a:t>
            </a:r>
            <a:r>
              <a:rPr lang="en-IN" sz="2200" dirty="0">
                <a:latin typeface="Times New Roman" panose="02020603050405020304" pitchFamily="18" charset="0"/>
                <a:ea typeface="Calibri" panose="020F0502020204030204"/>
                <a:cs typeface="Times New Roman" panose="02020603050405020304" pitchFamily="18" charset="0"/>
              </a:rPr>
              <a:t>replacement of asset, lease or buy decisions, mergers and acquisitions etc. </a:t>
            </a:r>
            <a:r>
              <a:rPr lang="en-IN" sz="2200" dirty="0" smtClean="0">
                <a:latin typeface="Times New Roman" panose="02020603050405020304" pitchFamily="18" charset="0"/>
                <a:ea typeface="Calibri" panose="020F0502020204030204"/>
                <a:cs typeface="Times New Roman" panose="02020603050405020304" pitchFamily="18" charset="0"/>
              </a:rPr>
              <a:t>Tax </a:t>
            </a:r>
            <a:r>
              <a:rPr lang="en-IN" sz="2200" dirty="0">
                <a:latin typeface="Times New Roman" panose="02020603050405020304" pitchFamily="18" charset="0"/>
                <a:ea typeface="Calibri" panose="020F0502020204030204"/>
                <a:cs typeface="Times New Roman" panose="02020603050405020304" pitchFamily="18" charset="0"/>
              </a:rPr>
              <a:t>Planning helps management to reduce the burden of tax and increase t shareholders' wealth.</a:t>
            </a:r>
            <a:endParaRPr lang="en-IN" sz="2200" dirty="0">
              <a:latin typeface="Times New Roman" panose="02020603050405020304" pitchFamily="18" charset="0"/>
              <a:ea typeface="Calibri" panose="020F0502020204030204"/>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marL="0" indent="0">
              <a:lnSpc>
                <a:spcPct val="115000"/>
              </a:lnSpc>
              <a:spcAft>
                <a:spcPts val="1000"/>
              </a:spcAft>
              <a:buNone/>
            </a:pPr>
            <a:r>
              <a:rPr lang="en-IN" sz="2200" b="1" dirty="0">
                <a:latin typeface="Times New Roman" panose="02020603050405020304" pitchFamily="18" charset="0"/>
                <a:ea typeface="Calibri" panose="020F0502020204030204"/>
                <a:cs typeface="Times New Roman" panose="02020603050405020304" pitchFamily="18" charset="0"/>
              </a:rPr>
              <a:t>8. Management Reporting</a:t>
            </a:r>
            <a:endParaRPr lang="en-IN" sz="2200" b="1" dirty="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200" dirty="0">
                <a:latin typeface="Times New Roman" panose="02020603050405020304" pitchFamily="18" charset="0"/>
                <a:ea typeface="Calibri" panose="020F0502020204030204"/>
                <a:cs typeface="Times New Roman" panose="02020603050405020304" pitchFamily="18" charset="0"/>
              </a:rPr>
              <a:t>	</a:t>
            </a:r>
            <a:r>
              <a:rPr lang="en-IN" sz="2200" dirty="0" smtClean="0">
                <a:latin typeface="Times New Roman" panose="02020603050405020304" pitchFamily="18" charset="0"/>
                <a:ea typeface="Calibri" panose="020F0502020204030204"/>
                <a:cs typeface="Times New Roman" panose="02020603050405020304" pitchFamily="18" charset="0"/>
              </a:rPr>
              <a:t>Management </a:t>
            </a:r>
            <a:r>
              <a:rPr lang="en-IN" sz="2200" dirty="0">
                <a:latin typeface="Times New Roman" panose="02020603050405020304" pitchFamily="18" charset="0"/>
                <a:ea typeface="Calibri" panose="020F0502020204030204"/>
                <a:cs typeface="Times New Roman" panose="02020603050405020304" pitchFamily="18" charset="0"/>
              </a:rPr>
              <a:t>Reporting is essential for the successful implementation Management Accounting System. The Management Accounting System has supply real time data and information to management to keep them informed of developments in the form of reports to management. These include interim repo periodic reports and special reports.</a:t>
            </a:r>
            <a:endParaRPr lang="en-IN" sz="2200" dirty="0">
              <a:latin typeface="Times New Roman" panose="02020603050405020304" pitchFamily="18" charset="0"/>
              <a:ea typeface="Calibri" panose="020F0502020204030204"/>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marL="0" indent="0">
              <a:lnSpc>
                <a:spcPct val="115000"/>
              </a:lnSpc>
              <a:spcAft>
                <a:spcPts val="1000"/>
              </a:spcAft>
              <a:buNone/>
            </a:pPr>
            <a:r>
              <a:rPr lang="en-IN" sz="2200" b="1" dirty="0">
                <a:latin typeface="Times New Roman" panose="02020603050405020304" pitchFamily="18" charset="0"/>
                <a:ea typeface="Calibri" panose="020F0502020204030204"/>
                <a:cs typeface="Times New Roman" panose="02020603050405020304" pitchFamily="18" charset="0"/>
              </a:rPr>
              <a:t>9. Capital Budgeting Techniques</a:t>
            </a:r>
            <a:endParaRPr lang="en-IN" sz="2200" b="1" dirty="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200" dirty="0">
                <a:latin typeface="Times New Roman" panose="02020603050405020304" pitchFamily="18" charset="0"/>
                <a:ea typeface="Calibri" panose="020F0502020204030204"/>
                <a:cs typeface="Times New Roman" panose="02020603050405020304" pitchFamily="18" charset="0"/>
              </a:rPr>
              <a:t>	</a:t>
            </a:r>
            <a:r>
              <a:rPr lang="en-IN" sz="2200" dirty="0" smtClean="0">
                <a:latin typeface="Times New Roman" panose="02020603050405020304" pitchFamily="18" charset="0"/>
                <a:ea typeface="Calibri" panose="020F0502020204030204"/>
                <a:cs typeface="Times New Roman" panose="02020603050405020304" pitchFamily="18" charset="0"/>
              </a:rPr>
              <a:t>Capital </a:t>
            </a:r>
            <a:r>
              <a:rPr lang="en-IN" sz="2200" dirty="0">
                <a:latin typeface="Times New Roman" panose="02020603050405020304" pitchFamily="18" charset="0"/>
                <a:ea typeface="Calibri" panose="020F0502020204030204"/>
                <a:cs typeface="Times New Roman" panose="02020603050405020304" pitchFamily="18" charset="0"/>
              </a:rPr>
              <a:t>expenditure planning is an important area of Management Accounting. It is the planning of capital expenditures for long term and their financing. Various methods like Pay Back Period, Net Present Value, Internal Rate of Return, Profitability Index etc. are used for evaluation of capital expenditure projects. Knowledge of these techniques is highly essential for better managerial decisions. </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marL="0" indent="0">
              <a:lnSpc>
                <a:spcPct val="115000"/>
              </a:lnSpc>
              <a:spcAft>
                <a:spcPts val="1000"/>
              </a:spcAft>
              <a:buNone/>
            </a:pPr>
            <a:r>
              <a:rPr lang="en-IN" sz="2200" b="1" dirty="0">
                <a:latin typeface="Times New Roman" panose="02020603050405020304" pitchFamily="18" charset="0"/>
                <a:ea typeface="Calibri" panose="020F0502020204030204"/>
                <a:cs typeface="Times New Roman" panose="02020603050405020304" pitchFamily="18" charset="0"/>
              </a:rPr>
              <a:t>10. Price Level Accounting</a:t>
            </a:r>
            <a:endParaRPr lang="en-IN" sz="2200" b="1" dirty="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200" dirty="0">
                <a:latin typeface="Times New Roman" panose="02020603050405020304" pitchFamily="18" charset="0"/>
                <a:ea typeface="Calibri" panose="020F0502020204030204"/>
                <a:cs typeface="Times New Roman" panose="02020603050405020304" pitchFamily="18" charset="0"/>
              </a:rPr>
              <a:t>	</a:t>
            </a:r>
            <a:r>
              <a:rPr lang="en-IN" sz="2200" dirty="0" smtClean="0">
                <a:latin typeface="Times New Roman" panose="02020603050405020304" pitchFamily="18" charset="0"/>
                <a:ea typeface="Calibri" panose="020F0502020204030204"/>
                <a:cs typeface="Times New Roman" panose="02020603050405020304" pitchFamily="18" charset="0"/>
              </a:rPr>
              <a:t>Management </a:t>
            </a:r>
            <a:r>
              <a:rPr lang="en-IN" sz="2200" dirty="0">
                <a:latin typeface="Times New Roman" panose="02020603050405020304" pitchFamily="18" charset="0"/>
                <a:ea typeface="Calibri" panose="020F0502020204030204"/>
                <a:cs typeface="Times New Roman" panose="02020603050405020304" pitchFamily="18" charset="0"/>
              </a:rPr>
              <a:t>cannot ignore the impact of inflation on the resources of the firm. Conventional accounting does not take care of the same. But in Management Accounting, through Inflation Accounting or Accounting for Price Level Changes, resources of the firm are conserved in the long term.</a:t>
            </a:r>
            <a:endParaRPr lang="en-IN" sz="2200" dirty="0">
              <a:latin typeface="Times New Roman" panose="02020603050405020304" pitchFamily="18" charset="0"/>
              <a:ea typeface="Calibri" panose="020F0502020204030204"/>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marL="0" indent="0">
              <a:lnSpc>
                <a:spcPct val="115000"/>
              </a:lnSpc>
              <a:spcAft>
                <a:spcPts val="1000"/>
              </a:spcAft>
              <a:buNone/>
            </a:pPr>
            <a:r>
              <a:rPr lang="en-IN" sz="2200" dirty="0" smtClean="0">
                <a:latin typeface="Times New Roman" panose="02020603050405020304" pitchFamily="18" charset="0"/>
                <a:ea typeface="Calibri" panose="020F0502020204030204"/>
                <a:cs typeface="Times New Roman" panose="02020603050405020304" pitchFamily="18" charset="0"/>
              </a:rPr>
              <a:t>	The </a:t>
            </a:r>
            <a:r>
              <a:rPr lang="en-IN" sz="2200" dirty="0">
                <a:latin typeface="Times New Roman" panose="02020603050405020304" pitchFamily="18" charset="0"/>
                <a:ea typeface="Calibri" panose="020F0502020204030204"/>
                <a:cs typeface="Times New Roman" panose="02020603050405020304" pitchFamily="18" charset="0"/>
              </a:rPr>
              <a:t>definition of Management Accounting by the Anglo American Council on Productivity is considered as comprehensive. It is as follows: “Management Accounting is the presentation of accounting information in such a way as to assist management in the creation of policy and day to day operation of an undertaking”.</a:t>
            </a:r>
            <a:endParaRPr lang="en-IN" sz="2200" dirty="0">
              <a:latin typeface="Times New Roman" panose="02020603050405020304" pitchFamily="18" charset="0"/>
              <a:ea typeface="Calibri" panose="020F0502020204030204"/>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marL="0" indent="0">
              <a:lnSpc>
                <a:spcPct val="115000"/>
              </a:lnSpc>
              <a:spcAft>
                <a:spcPts val="1000"/>
              </a:spcAft>
              <a:buNone/>
            </a:pPr>
            <a:r>
              <a:rPr lang="en-IN" sz="2200" dirty="0">
                <a:latin typeface="Times New Roman" panose="02020603050405020304" pitchFamily="18" charset="0"/>
                <a:ea typeface="Calibri" panose="020F0502020204030204"/>
                <a:cs typeface="Times New Roman" panose="02020603050405020304" pitchFamily="18" charset="0"/>
              </a:rPr>
              <a:t>11. Management Information System (MIS</a:t>
            </a:r>
            <a:r>
              <a:rPr lang="en-IN" sz="2200" dirty="0" smtClean="0">
                <a:latin typeface="Times New Roman" panose="02020603050405020304" pitchFamily="18" charset="0"/>
                <a:ea typeface="Calibri" panose="020F0502020204030204"/>
                <a:cs typeface="Times New Roman" panose="02020603050405020304" pitchFamily="18" charset="0"/>
              </a:rPr>
              <a:t>):</a:t>
            </a:r>
            <a:endParaRPr lang="en-IN" sz="2200" dirty="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200" dirty="0">
                <a:latin typeface="Times New Roman" panose="02020603050405020304" pitchFamily="18" charset="0"/>
                <a:ea typeface="Calibri" panose="020F0502020204030204"/>
                <a:cs typeface="Times New Roman" panose="02020603050405020304" pitchFamily="18" charset="0"/>
              </a:rPr>
              <a:t>	</a:t>
            </a:r>
            <a:r>
              <a:rPr lang="en-IN" sz="2200" dirty="0" smtClean="0">
                <a:latin typeface="Times New Roman" panose="02020603050405020304" pitchFamily="18" charset="0"/>
                <a:ea typeface="Calibri" panose="020F0502020204030204"/>
                <a:cs typeface="Times New Roman" panose="02020603050405020304" pitchFamily="18" charset="0"/>
              </a:rPr>
              <a:t>Management </a:t>
            </a:r>
            <a:r>
              <a:rPr lang="en-IN" sz="2200" dirty="0">
                <a:latin typeface="Times New Roman" panose="02020603050405020304" pitchFamily="18" charset="0"/>
                <a:ea typeface="Calibri" panose="020F0502020204030204"/>
                <a:cs typeface="Times New Roman" panose="02020603050405020304" pitchFamily="18" charset="0"/>
              </a:rPr>
              <a:t>Accounting system serves centre for collection and dissemination of information. Therefore, MIS is an essential part of Management Accounting. There should be a system for collection of information from various departments, processing the same according to the needs of management and sending this information to appropriate levels of management. </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nSpc>
                <a:spcPct val="115000"/>
              </a:lnSpc>
              <a:spcAft>
                <a:spcPts val="1000"/>
              </a:spcAft>
            </a:pPr>
            <a:r>
              <a:rPr lang="en-IN" sz="3000" b="1" dirty="0">
                <a:ea typeface="Calibri" panose="020F0502020204030204"/>
                <a:cs typeface="Times New Roman" panose="02020603050405020304"/>
              </a:rPr>
              <a:t>Differences between Cost Accounting and Management Accounting</a:t>
            </a:r>
            <a:br>
              <a:rPr lang="en-IN" sz="3000" b="1" dirty="0">
                <a:ea typeface="Calibri" panose="020F0502020204030204"/>
                <a:cs typeface="Times New Roman" panose="02020603050405020304"/>
              </a:rPr>
            </a:br>
            <a:r>
              <a:rPr lang="en-IN" sz="3000" b="1" dirty="0">
                <a:ea typeface="Calibri" panose="020F0502020204030204"/>
                <a:cs typeface="Times New Roman" panose="02020603050405020304"/>
              </a:rPr>
              <a:t> </a:t>
            </a:r>
            <a:endParaRPr lang="en-IN" sz="3000" b="1" dirty="0">
              <a:ea typeface="Calibri" panose="020F0502020204030204"/>
              <a:cs typeface="Times New Roman" panose="02020603050405020304"/>
            </a:endParaRPr>
          </a:p>
        </p:txBody>
      </p:sp>
      <p:sp>
        <p:nvSpPr>
          <p:cNvPr id="3" name="Content Placeholder 2"/>
          <p:cNvSpPr>
            <a:spLocks noGrp="1"/>
          </p:cNvSpPr>
          <p:nvPr>
            <p:ph idx="1"/>
          </p:nvPr>
        </p:nvSpPr>
        <p:spPr/>
        <p:txBody>
          <a:bodyPr>
            <a:noAutofit/>
          </a:bodyPr>
          <a:lstStyle/>
          <a:p>
            <a:pPr marL="0" indent="0">
              <a:lnSpc>
                <a:spcPct val="115000"/>
              </a:lnSpc>
              <a:spcAft>
                <a:spcPts val="1000"/>
              </a:spcAft>
              <a:buNone/>
            </a:pPr>
            <a:r>
              <a:rPr lang="en-IN" sz="2000" b="1" dirty="0">
                <a:latin typeface="Times New Roman" panose="02020603050405020304" pitchFamily="18" charset="0"/>
                <a:ea typeface="Calibri" panose="020F0502020204030204"/>
                <a:cs typeface="Times New Roman" panose="02020603050405020304" pitchFamily="18" charset="0"/>
              </a:rPr>
              <a:t>1. Objective</a:t>
            </a:r>
            <a:endParaRPr lang="en-IN" sz="2000" b="1" dirty="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000" dirty="0">
                <a:latin typeface="Times New Roman" panose="02020603050405020304" pitchFamily="18" charset="0"/>
                <a:ea typeface="Calibri" panose="020F0502020204030204"/>
                <a:cs typeface="Times New Roman" panose="02020603050405020304" pitchFamily="18" charset="0"/>
              </a:rPr>
              <a:t>	</a:t>
            </a:r>
            <a:r>
              <a:rPr lang="en-IN" sz="2000" dirty="0" smtClean="0">
                <a:latin typeface="Times New Roman" panose="02020603050405020304" pitchFamily="18" charset="0"/>
                <a:ea typeface="Calibri" panose="020F0502020204030204"/>
                <a:cs typeface="Times New Roman" panose="02020603050405020304" pitchFamily="18" charset="0"/>
              </a:rPr>
              <a:t>The </a:t>
            </a:r>
            <a:r>
              <a:rPr lang="en-IN" sz="2000" dirty="0">
                <a:latin typeface="Times New Roman" panose="02020603050405020304" pitchFamily="18" charset="0"/>
                <a:ea typeface="Calibri" panose="020F0502020204030204"/>
                <a:cs typeface="Times New Roman" panose="02020603050405020304" pitchFamily="18" charset="0"/>
              </a:rPr>
              <a:t>objective of Cost Accounting is to ascertain the cost of production and control of costs. The objective of Management Accounting is to help the management in whatever possible manner to discharge its functions efficiently.</a:t>
            </a:r>
            <a:endParaRPr lang="en-IN" sz="2000" dirty="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000" b="1" dirty="0" smtClean="0">
                <a:latin typeface="Times New Roman" panose="02020603050405020304" pitchFamily="18" charset="0"/>
                <a:ea typeface="Calibri" panose="020F0502020204030204"/>
                <a:cs typeface="Times New Roman" panose="02020603050405020304" pitchFamily="18" charset="0"/>
              </a:rPr>
              <a:t>2</a:t>
            </a:r>
            <a:r>
              <a:rPr lang="en-IN" sz="2000" b="1" dirty="0">
                <a:latin typeface="Times New Roman" panose="02020603050405020304" pitchFamily="18" charset="0"/>
                <a:ea typeface="Calibri" panose="020F0502020204030204"/>
                <a:cs typeface="Times New Roman" panose="02020603050405020304" pitchFamily="18" charset="0"/>
              </a:rPr>
              <a:t>. Nature</a:t>
            </a:r>
            <a:endParaRPr lang="en-IN" sz="2000" b="1" dirty="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000" dirty="0">
                <a:latin typeface="Times New Roman" panose="02020603050405020304" pitchFamily="18" charset="0"/>
                <a:ea typeface="Calibri" panose="020F0502020204030204"/>
                <a:cs typeface="Times New Roman" panose="02020603050405020304" pitchFamily="18" charset="0"/>
              </a:rPr>
              <a:t>	</a:t>
            </a:r>
            <a:r>
              <a:rPr lang="en-IN" sz="2000" dirty="0" smtClean="0">
                <a:latin typeface="Times New Roman" panose="02020603050405020304" pitchFamily="18" charset="0"/>
                <a:ea typeface="Calibri" panose="020F0502020204030204"/>
                <a:cs typeface="Times New Roman" panose="02020603050405020304" pitchFamily="18" charset="0"/>
              </a:rPr>
              <a:t>Cost </a:t>
            </a:r>
            <a:r>
              <a:rPr lang="en-IN" sz="2000" dirty="0">
                <a:latin typeface="Times New Roman" panose="02020603050405020304" pitchFamily="18" charset="0"/>
                <a:ea typeface="Calibri" panose="020F0502020204030204"/>
                <a:cs typeface="Times New Roman" panose="02020603050405020304" pitchFamily="18" charset="0"/>
              </a:rPr>
              <a:t>Accounting uses both actual and estimates for ascertainment of costs, fixation of selling price etc. Management Accounting is more concerned with estimates and projections. It is mainly futuristic in nature. </a:t>
            </a:r>
            <a:endParaRPr lang="en-IN" sz="20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marL="0" indent="0">
              <a:lnSpc>
                <a:spcPct val="115000"/>
              </a:lnSpc>
              <a:spcAft>
                <a:spcPts val="1000"/>
              </a:spcAft>
              <a:buNone/>
            </a:pPr>
            <a:r>
              <a:rPr lang="en-IN" sz="2200" b="1" dirty="0">
                <a:latin typeface="Times New Roman" panose="02020603050405020304" pitchFamily="18" charset="0"/>
                <a:ea typeface="Calibri" panose="020F0502020204030204"/>
                <a:cs typeface="Times New Roman" panose="02020603050405020304" pitchFamily="18" charset="0"/>
              </a:rPr>
              <a:t>3. Scope</a:t>
            </a:r>
            <a:endParaRPr lang="en-IN" sz="2200" b="1" dirty="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200" dirty="0">
                <a:latin typeface="Times New Roman" panose="02020603050405020304" pitchFamily="18" charset="0"/>
                <a:ea typeface="Calibri" panose="020F0502020204030204"/>
                <a:cs typeface="Times New Roman" panose="02020603050405020304" pitchFamily="18" charset="0"/>
              </a:rPr>
              <a:t>	</a:t>
            </a:r>
            <a:r>
              <a:rPr lang="en-IN" sz="2200" dirty="0" smtClean="0">
                <a:latin typeface="Times New Roman" panose="02020603050405020304" pitchFamily="18" charset="0"/>
                <a:ea typeface="Calibri" panose="020F0502020204030204"/>
                <a:cs typeface="Times New Roman" panose="02020603050405020304" pitchFamily="18" charset="0"/>
              </a:rPr>
              <a:t>Cost </a:t>
            </a:r>
            <a:r>
              <a:rPr lang="en-IN" sz="2200" dirty="0">
                <a:latin typeface="Times New Roman" panose="02020603050405020304" pitchFamily="18" charset="0"/>
                <a:ea typeface="Calibri" panose="020F0502020204030204"/>
                <a:cs typeface="Times New Roman" panose="02020603050405020304" pitchFamily="18" charset="0"/>
              </a:rPr>
              <a:t>Accounting mainly deals with costing and cost accounting methods and techniques. Management Accounting has a wider scope and includes Financial Accounting, Cost Accounting, Budgeting, Tax Planning, Management Reporting etc. </a:t>
            </a:r>
            <a:endParaRPr lang="en-IN" sz="2200" dirty="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200" b="1" dirty="0">
                <a:latin typeface="Times New Roman" panose="02020603050405020304" pitchFamily="18" charset="0"/>
                <a:ea typeface="Calibri" panose="020F0502020204030204"/>
                <a:cs typeface="Times New Roman" panose="02020603050405020304" pitchFamily="18" charset="0"/>
              </a:rPr>
              <a:t>4. Nature of Data Used</a:t>
            </a:r>
            <a:endParaRPr lang="en-IN" sz="2200" b="1" dirty="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200" dirty="0">
                <a:latin typeface="Times New Roman" panose="02020603050405020304" pitchFamily="18" charset="0"/>
                <a:ea typeface="Calibri" panose="020F0502020204030204"/>
                <a:cs typeface="Times New Roman" panose="02020603050405020304" pitchFamily="18" charset="0"/>
              </a:rPr>
              <a:t>	</a:t>
            </a:r>
            <a:r>
              <a:rPr lang="en-IN" sz="2200" dirty="0" smtClean="0">
                <a:latin typeface="Times New Roman" panose="02020603050405020304" pitchFamily="18" charset="0"/>
                <a:ea typeface="Calibri" panose="020F0502020204030204"/>
                <a:cs typeface="Times New Roman" panose="02020603050405020304" pitchFamily="18" charset="0"/>
              </a:rPr>
              <a:t>Cost </a:t>
            </a:r>
            <a:r>
              <a:rPr lang="en-IN" sz="2200" dirty="0">
                <a:latin typeface="Times New Roman" panose="02020603050405020304" pitchFamily="18" charset="0"/>
                <a:ea typeface="Calibri" panose="020F0502020204030204"/>
                <a:cs typeface="Times New Roman" panose="02020603050405020304" pitchFamily="18" charset="0"/>
              </a:rPr>
              <a:t>Accounting uses only monetary and quantitative information. Management Accounting uses both quantitative and qualitative information.</a:t>
            </a:r>
            <a:endParaRPr lang="en-IN" sz="2200" dirty="0">
              <a:latin typeface="Times New Roman" panose="02020603050405020304" pitchFamily="18" charset="0"/>
              <a:ea typeface="Calibri" panose="020F0502020204030204"/>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marL="0" indent="0">
              <a:lnSpc>
                <a:spcPct val="115000"/>
              </a:lnSpc>
              <a:spcAft>
                <a:spcPts val="1000"/>
              </a:spcAft>
              <a:buNone/>
            </a:pPr>
            <a:r>
              <a:rPr lang="en-IN" sz="2200" b="1" dirty="0">
                <a:latin typeface="Times New Roman" panose="02020603050405020304" pitchFamily="18" charset="0"/>
                <a:ea typeface="Calibri" panose="020F0502020204030204"/>
                <a:cs typeface="Times New Roman" panose="02020603050405020304" pitchFamily="18" charset="0"/>
              </a:rPr>
              <a:t>5. Stage of Development</a:t>
            </a:r>
            <a:endParaRPr lang="en-IN" sz="2200" b="1" dirty="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200" dirty="0">
                <a:latin typeface="Times New Roman" panose="02020603050405020304" pitchFamily="18" charset="0"/>
                <a:ea typeface="Calibri" panose="020F0502020204030204"/>
                <a:cs typeface="Times New Roman" panose="02020603050405020304" pitchFamily="18" charset="0"/>
              </a:rPr>
              <a:t>	</a:t>
            </a:r>
            <a:r>
              <a:rPr lang="en-IN" sz="2200" dirty="0" smtClean="0">
                <a:latin typeface="Times New Roman" panose="02020603050405020304" pitchFamily="18" charset="0"/>
                <a:ea typeface="Calibri" panose="020F0502020204030204"/>
                <a:cs typeface="Times New Roman" panose="02020603050405020304" pitchFamily="18" charset="0"/>
              </a:rPr>
              <a:t>Cost </a:t>
            </a:r>
            <a:r>
              <a:rPr lang="en-IN" sz="2200" dirty="0">
                <a:latin typeface="Times New Roman" panose="02020603050405020304" pitchFamily="18" charset="0"/>
                <a:ea typeface="Calibri" panose="020F0502020204030204"/>
                <a:cs typeface="Times New Roman" panose="02020603050405020304" pitchFamily="18" charset="0"/>
              </a:rPr>
              <a:t>Accounting has an earlier development. It developed during the 18th century after industrial revolution. Management Accounting has a very recent origin. It developed during the latter half of the 20th century only. </a:t>
            </a:r>
            <a:endParaRPr lang="en-IN" sz="2200" dirty="0">
              <a:latin typeface="Times New Roman" panose="02020603050405020304" pitchFamily="18" charset="0"/>
              <a:ea typeface="Calibri" panose="020F0502020204030204"/>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marL="0" indent="0">
              <a:lnSpc>
                <a:spcPct val="115000"/>
              </a:lnSpc>
              <a:spcAft>
                <a:spcPts val="1000"/>
              </a:spcAft>
              <a:buNone/>
            </a:pPr>
            <a:r>
              <a:rPr lang="en-IN" sz="2200" dirty="0" smtClean="0">
                <a:latin typeface="Times New Roman" panose="02020603050405020304" pitchFamily="18" charset="0"/>
                <a:ea typeface="Calibri" panose="020F0502020204030204"/>
                <a:cs typeface="Times New Roman" panose="02020603050405020304" pitchFamily="18" charset="0"/>
              </a:rPr>
              <a:t>	 According to Robert </a:t>
            </a:r>
            <a:r>
              <a:rPr lang="en-IN" sz="2200" dirty="0">
                <a:latin typeface="Times New Roman" panose="02020603050405020304" pitchFamily="18" charset="0"/>
                <a:ea typeface="Calibri" panose="020F0502020204030204"/>
                <a:cs typeface="Times New Roman" panose="02020603050405020304" pitchFamily="18" charset="0"/>
              </a:rPr>
              <a:t>N. Anthony </a:t>
            </a:r>
            <a:r>
              <a:rPr lang="en-IN" sz="2200" dirty="0" smtClean="0">
                <a:latin typeface="Times New Roman" panose="02020603050405020304" pitchFamily="18" charset="0"/>
                <a:ea typeface="Calibri" panose="020F0502020204030204"/>
                <a:cs typeface="Times New Roman" panose="02020603050405020304" pitchFamily="18" charset="0"/>
              </a:rPr>
              <a:t>“</a:t>
            </a:r>
            <a:r>
              <a:rPr lang="en-IN" sz="2200" dirty="0">
                <a:latin typeface="Times New Roman" panose="02020603050405020304" pitchFamily="18" charset="0"/>
                <a:ea typeface="Calibri" panose="020F0502020204030204"/>
                <a:cs typeface="Times New Roman" panose="02020603050405020304" pitchFamily="18" charset="0"/>
              </a:rPr>
              <a:t>Management Accounting is concerned with accounting information that is useful to management".</a:t>
            </a:r>
            <a:endParaRPr lang="en-IN" sz="2200" dirty="0">
              <a:latin typeface="Times New Roman" panose="02020603050405020304" pitchFamily="18" charset="0"/>
              <a:ea typeface="Calibri" panose="020F0502020204030204"/>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marL="0" indent="0">
              <a:lnSpc>
                <a:spcPct val="150000"/>
              </a:lnSpc>
              <a:buNone/>
            </a:pPr>
            <a:r>
              <a:rPr lang="en-IN" sz="2200" dirty="0" smtClean="0">
                <a:latin typeface="Times New Roman" panose="02020603050405020304" pitchFamily="18" charset="0"/>
                <a:ea typeface="Calibri" panose="020F0502020204030204"/>
                <a:cs typeface="Times New Roman" panose="02020603050405020304" pitchFamily="18" charset="0"/>
              </a:rPr>
              <a:t>	From </a:t>
            </a:r>
            <a:r>
              <a:rPr lang="en-IN" sz="2200" dirty="0">
                <a:latin typeface="Times New Roman" panose="02020603050405020304" pitchFamily="18" charset="0"/>
                <a:ea typeface="Calibri" panose="020F0502020204030204"/>
                <a:cs typeface="Times New Roman" panose="02020603050405020304" pitchFamily="18" charset="0"/>
              </a:rPr>
              <a:t>the above definitions it is clear that Management Accounting is the use of accounting information for discharging management functions, especially planning and decision-making. The emphasis is given to presentation and use of data for management decision-making.</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342900" lvl="0" indent="-342900">
              <a:lnSpc>
                <a:spcPct val="115000"/>
              </a:lnSpc>
              <a:spcBef>
                <a:spcPct val="20000"/>
              </a:spcBef>
              <a:spcAft>
                <a:spcPts val="1000"/>
              </a:spcAft>
            </a:pPr>
            <a:r>
              <a:rPr lang="en-IN" sz="3000" b="1" dirty="0">
                <a:solidFill>
                  <a:prstClr val="black"/>
                </a:solidFill>
                <a:ea typeface="Calibri" panose="020F0502020204030204"/>
                <a:cs typeface="Times New Roman" panose="02020603050405020304"/>
              </a:rPr>
              <a:t>Nature of Management Accounting</a:t>
            </a:r>
            <a:br>
              <a:rPr lang="en-IN" sz="3000" b="1" dirty="0">
                <a:solidFill>
                  <a:prstClr val="black"/>
                </a:solidFill>
                <a:ea typeface="Calibri" panose="020F0502020204030204"/>
                <a:cs typeface="Times New Roman" panose="02020603050405020304"/>
              </a:rPr>
            </a:br>
            <a:endParaRPr lang="en-IN" sz="3000" b="1" dirty="0"/>
          </a:p>
        </p:txBody>
      </p:sp>
      <p:sp>
        <p:nvSpPr>
          <p:cNvPr id="3" name="Content Placeholder 2"/>
          <p:cNvSpPr>
            <a:spLocks noGrp="1"/>
          </p:cNvSpPr>
          <p:nvPr>
            <p:ph idx="1"/>
          </p:nvPr>
        </p:nvSpPr>
        <p:spPr/>
        <p:txBody>
          <a:bodyPr>
            <a:noAutofit/>
          </a:bodyPr>
          <a:lstStyle/>
          <a:p>
            <a:pPr marL="0" indent="0">
              <a:lnSpc>
                <a:spcPct val="115000"/>
              </a:lnSpc>
              <a:spcAft>
                <a:spcPts val="1000"/>
              </a:spcAft>
              <a:buNone/>
            </a:pPr>
            <a:r>
              <a:rPr lang="en-IN" sz="2200" b="1" dirty="0" smtClean="0">
                <a:latin typeface="Times New Roman" panose="02020603050405020304" pitchFamily="18" charset="0"/>
                <a:ea typeface="Calibri" panose="020F0502020204030204"/>
                <a:cs typeface="Times New Roman" panose="02020603050405020304" pitchFamily="18" charset="0"/>
              </a:rPr>
              <a:t> </a:t>
            </a:r>
            <a:r>
              <a:rPr lang="en-IN" sz="2200" b="1" dirty="0">
                <a:latin typeface="Times New Roman" panose="02020603050405020304" pitchFamily="18" charset="0"/>
                <a:ea typeface="Calibri" panose="020F0502020204030204"/>
                <a:cs typeface="Times New Roman" panose="02020603050405020304" pitchFamily="18" charset="0"/>
              </a:rPr>
              <a:t>1. Internal </a:t>
            </a:r>
            <a:r>
              <a:rPr lang="en-IN" sz="2200" b="1" dirty="0" smtClean="0">
                <a:latin typeface="Times New Roman" panose="02020603050405020304" pitchFamily="18" charset="0"/>
                <a:ea typeface="Calibri" panose="020F0502020204030204"/>
                <a:cs typeface="Times New Roman" panose="02020603050405020304" pitchFamily="18" charset="0"/>
              </a:rPr>
              <a:t>Use:</a:t>
            </a:r>
            <a:endParaRPr lang="en-IN" sz="2200" b="1" dirty="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200" dirty="0" smtClean="0">
                <a:latin typeface="Times New Roman" panose="02020603050405020304" pitchFamily="18" charset="0"/>
                <a:ea typeface="Calibri" panose="020F0502020204030204"/>
                <a:cs typeface="Times New Roman" panose="02020603050405020304" pitchFamily="18" charset="0"/>
              </a:rPr>
              <a:t>	Management </a:t>
            </a:r>
            <a:r>
              <a:rPr lang="en-IN" sz="2200" dirty="0">
                <a:latin typeface="Times New Roman" panose="02020603050405020304" pitchFamily="18" charset="0"/>
                <a:ea typeface="Calibri" panose="020F0502020204030204"/>
                <a:cs typeface="Times New Roman" panose="02020603050405020304" pitchFamily="18" charset="0"/>
              </a:rPr>
              <a:t>Accounting is used by parties internal to the business, i.e., the management. It helps management in the discharge of its functions efficiently</a:t>
            </a:r>
            <a:r>
              <a:rPr lang="en-IN" sz="2200" dirty="0" smtClean="0">
                <a:latin typeface="Times New Roman" panose="02020603050405020304" pitchFamily="18" charset="0"/>
                <a:ea typeface="Calibri" panose="020F0502020204030204"/>
                <a:cs typeface="Times New Roman" panose="02020603050405020304" pitchFamily="18" charset="0"/>
              </a:rPr>
              <a:t>.</a:t>
            </a:r>
            <a:endParaRPr lang="en-IN" sz="2200" b="1" dirty="0" smtClean="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200" b="1" dirty="0" smtClean="0">
                <a:latin typeface="Times New Roman" panose="02020603050405020304" pitchFamily="18" charset="0"/>
                <a:ea typeface="Calibri" panose="020F0502020204030204"/>
                <a:cs typeface="Times New Roman" panose="02020603050405020304" pitchFamily="18" charset="0"/>
              </a:rPr>
              <a:t>2</a:t>
            </a:r>
            <a:r>
              <a:rPr lang="en-IN" sz="2200" b="1" dirty="0">
                <a:latin typeface="Times New Roman" panose="02020603050405020304" pitchFamily="18" charset="0"/>
                <a:ea typeface="Calibri" panose="020F0502020204030204"/>
                <a:cs typeface="Times New Roman" panose="02020603050405020304" pitchFamily="18" charset="0"/>
              </a:rPr>
              <a:t>. Interdisciplinary </a:t>
            </a:r>
            <a:r>
              <a:rPr lang="en-IN" sz="2200" b="1" dirty="0" smtClean="0">
                <a:latin typeface="Times New Roman" panose="02020603050405020304" pitchFamily="18" charset="0"/>
                <a:ea typeface="Calibri" panose="020F0502020204030204"/>
                <a:cs typeface="Times New Roman" panose="02020603050405020304" pitchFamily="18" charset="0"/>
              </a:rPr>
              <a:t>Approach:</a:t>
            </a:r>
            <a:endParaRPr lang="en-IN" sz="2200" b="1" dirty="0" smtClean="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200" dirty="0">
                <a:latin typeface="Times New Roman" panose="02020603050405020304" pitchFamily="18" charset="0"/>
                <a:ea typeface="Calibri" panose="020F0502020204030204"/>
                <a:cs typeface="Times New Roman" panose="02020603050405020304" pitchFamily="18" charset="0"/>
              </a:rPr>
              <a:t>	</a:t>
            </a:r>
            <a:r>
              <a:rPr lang="en-IN" sz="2200" dirty="0" smtClean="0">
                <a:latin typeface="Times New Roman" panose="02020603050405020304" pitchFamily="18" charset="0"/>
                <a:ea typeface="Calibri" panose="020F0502020204030204"/>
                <a:cs typeface="Times New Roman" panose="02020603050405020304" pitchFamily="18" charset="0"/>
              </a:rPr>
              <a:t>Management </a:t>
            </a:r>
            <a:r>
              <a:rPr lang="en-IN" sz="2200" dirty="0">
                <a:latin typeface="Times New Roman" panose="02020603050405020304" pitchFamily="18" charset="0"/>
                <a:ea typeface="Calibri" panose="020F0502020204030204"/>
                <a:cs typeface="Times New Roman" panose="02020603050405020304" pitchFamily="18" charset="0"/>
              </a:rPr>
              <a:t>Accounting uses information from different subjects like Financial Accounting, Cost Accounting, Management theory, Statistics, Economics etc. Hence, it is interdisciplinary in nature. </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Autofit/>
          </a:bodyPr>
          <a:lstStyle/>
          <a:p>
            <a:pPr marL="0" indent="0">
              <a:lnSpc>
                <a:spcPct val="115000"/>
              </a:lnSpc>
              <a:spcAft>
                <a:spcPts val="1000"/>
              </a:spcAft>
              <a:buNone/>
            </a:pPr>
            <a:r>
              <a:rPr lang="en-IN" sz="2200" b="1" dirty="0" smtClean="0">
                <a:latin typeface="Times New Roman" panose="02020603050405020304" pitchFamily="18" charset="0"/>
                <a:ea typeface="Calibri" panose="020F0502020204030204"/>
                <a:cs typeface="Times New Roman" panose="02020603050405020304" pitchFamily="18" charset="0"/>
              </a:rPr>
              <a:t>4</a:t>
            </a:r>
            <a:r>
              <a:rPr lang="en-IN" sz="2200" b="1" dirty="0">
                <a:latin typeface="Times New Roman" panose="02020603050405020304" pitchFamily="18" charset="0"/>
                <a:ea typeface="Calibri" panose="020F0502020204030204"/>
                <a:cs typeface="Times New Roman" panose="02020603050405020304" pitchFamily="18" charset="0"/>
              </a:rPr>
              <a:t>. Measures </a:t>
            </a:r>
            <a:r>
              <a:rPr lang="en-IN" sz="2200" b="1" dirty="0" smtClean="0">
                <a:latin typeface="Times New Roman" panose="02020603050405020304" pitchFamily="18" charset="0"/>
                <a:ea typeface="Calibri" panose="020F0502020204030204"/>
                <a:cs typeface="Times New Roman" panose="02020603050405020304" pitchFamily="18" charset="0"/>
              </a:rPr>
              <a:t>Efficiency:</a:t>
            </a:r>
            <a:endParaRPr lang="en-IN" sz="2200" b="1" dirty="0" smtClean="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200" dirty="0">
                <a:latin typeface="Times New Roman" panose="02020603050405020304" pitchFamily="18" charset="0"/>
                <a:ea typeface="Calibri" panose="020F0502020204030204"/>
                <a:cs typeface="Times New Roman" panose="02020603050405020304" pitchFamily="18" charset="0"/>
              </a:rPr>
              <a:t>	</a:t>
            </a:r>
            <a:r>
              <a:rPr lang="en-IN" sz="2200" dirty="0" smtClean="0">
                <a:latin typeface="Times New Roman" panose="02020603050405020304" pitchFamily="18" charset="0"/>
                <a:ea typeface="Calibri" panose="020F0502020204030204"/>
                <a:cs typeface="Times New Roman" panose="02020603050405020304" pitchFamily="18" charset="0"/>
              </a:rPr>
              <a:t>Management </a:t>
            </a:r>
            <a:r>
              <a:rPr lang="en-IN" sz="2200" dirty="0">
                <a:latin typeface="Times New Roman" panose="02020603050405020304" pitchFamily="18" charset="0"/>
                <a:ea typeface="Calibri" panose="020F0502020204030204"/>
                <a:cs typeface="Times New Roman" panose="02020603050405020304" pitchFamily="18" charset="0"/>
              </a:rPr>
              <a:t>Accounting provides yardsticks or standards for measuring efficiency. This is to help </a:t>
            </a:r>
            <a:r>
              <a:rPr lang="en-IN" sz="2200" dirty="0" smtClean="0">
                <a:latin typeface="Times New Roman" panose="02020603050405020304" pitchFamily="18" charset="0"/>
                <a:ea typeface="Calibri" panose="020F0502020204030204"/>
                <a:cs typeface="Times New Roman" panose="02020603050405020304" pitchFamily="18" charset="0"/>
              </a:rPr>
              <a:t>management locate </a:t>
            </a:r>
            <a:r>
              <a:rPr lang="en-IN" sz="2200" dirty="0">
                <a:latin typeface="Times New Roman" panose="02020603050405020304" pitchFamily="18" charset="0"/>
                <a:ea typeface="Calibri" panose="020F0502020204030204"/>
                <a:cs typeface="Times New Roman" panose="02020603050405020304" pitchFamily="18" charset="0"/>
              </a:rPr>
              <a:t>inefficiencies or weaknesses and to take appropriate corrective measures</a:t>
            </a:r>
            <a:r>
              <a:rPr lang="en-IN" sz="2200" dirty="0" smtClean="0">
                <a:latin typeface="Times New Roman" panose="02020603050405020304" pitchFamily="18" charset="0"/>
                <a:ea typeface="Calibri" panose="020F0502020204030204"/>
                <a:cs typeface="Times New Roman" panose="02020603050405020304" pitchFamily="18" charset="0"/>
              </a:rPr>
              <a:t>.</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200" b="1" dirty="0" smtClean="0">
                <a:latin typeface="Times New Roman" panose="02020603050405020304" pitchFamily="18" charset="0"/>
                <a:ea typeface="Calibri" panose="020F0502020204030204"/>
                <a:cs typeface="Times New Roman" panose="02020603050405020304" pitchFamily="18" charset="0"/>
              </a:rPr>
              <a:t>5</a:t>
            </a:r>
            <a:r>
              <a:rPr lang="en-IN" sz="2200" b="1" dirty="0">
                <a:latin typeface="Times New Roman" panose="02020603050405020304" pitchFamily="18" charset="0"/>
                <a:ea typeface="Calibri" panose="020F0502020204030204"/>
                <a:cs typeface="Times New Roman" panose="02020603050405020304" pitchFamily="18" charset="0"/>
              </a:rPr>
              <a:t>. Emphasis on Relevance</a:t>
            </a:r>
            <a:endParaRPr lang="en-IN" sz="2200" b="1" dirty="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200" dirty="0" smtClean="0">
                <a:latin typeface="Times New Roman" panose="02020603050405020304" pitchFamily="18" charset="0"/>
                <a:ea typeface="Calibri" panose="020F0502020204030204"/>
                <a:cs typeface="Times New Roman" panose="02020603050405020304" pitchFamily="18" charset="0"/>
              </a:rPr>
              <a:t>	In </a:t>
            </a:r>
            <a:r>
              <a:rPr lang="en-IN" sz="2200" dirty="0">
                <a:latin typeface="Times New Roman" panose="02020603050405020304" pitchFamily="18" charset="0"/>
                <a:ea typeface="Calibri" panose="020F0502020204030204"/>
                <a:cs typeface="Times New Roman" panose="02020603050405020304" pitchFamily="18" charset="0"/>
              </a:rPr>
              <a:t>Management Accounting, emphasis is given to relevance of data for managerial purposes rather than its objectivity. Management uses subjective evidences and rational judgements in decision-making. </a:t>
            </a:r>
            <a:endParaRPr lang="en-IN" sz="2200" dirty="0">
              <a:latin typeface="Times New Roman" panose="02020603050405020304" pitchFamily="18" charset="0"/>
              <a:ea typeface="Calibri" panose="020F0502020204030204"/>
              <a:cs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Autofit/>
          </a:bodyPr>
          <a:lstStyle/>
          <a:p>
            <a:pPr marL="0" indent="0">
              <a:lnSpc>
                <a:spcPct val="115000"/>
              </a:lnSpc>
              <a:spcAft>
                <a:spcPts val="1000"/>
              </a:spcAft>
              <a:buNone/>
            </a:pPr>
            <a:r>
              <a:rPr lang="en-IN" sz="2200" b="1" dirty="0" smtClean="0">
                <a:latin typeface="Times New Roman" panose="02020603050405020304" pitchFamily="18" charset="0"/>
                <a:ea typeface="Calibri" panose="020F0502020204030204"/>
                <a:cs typeface="Times New Roman" panose="02020603050405020304" pitchFamily="18" charset="0"/>
              </a:rPr>
              <a:t>6</a:t>
            </a:r>
            <a:r>
              <a:rPr lang="en-IN" sz="2200" b="1" dirty="0">
                <a:latin typeface="Times New Roman" panose="02020603050405020304" pitchFamily="18" charset="0"/>
                <a:ea typeface="Calibri" panose="020F0502020204030204"/>
                <a:cs typeface="Times New Roman" panose="02020603050405020304" pitchFamily="18" charset="0"/>
              </a:rPr>
              <a:t>. No Strict </a:t>
            </a:r>
            <a:r>
              <a:rPr lang="en-IN" sz="2200" b="1" dirty="0" smtClean="0">
                <a:latin typeface="Times New Roman" panose="02020603050405020304" pitchFamily="18" charset="0"/>
                <a:ea typeface="Calibri" panose="020F0502020204030204"/>
                <a:cs typeface="Times New Roman" panose="02020603050405020304" pitchFamily="18" charset="0"/>
              </a:rPr>
              <a:t>Principles:</a:t>
            </a:r>
            <a:endParaRPr lang="en-IN" sz="2200" b="1" dirty="0" smtClean="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200" dirty="0">
                <a:latin typeface="Times New Roman" panose="02020603050405020304" pitchFamily="18" charset="0"/>
                <a:ea typeface="Calibri" panose="020F0502020204030204"/>
                <a:cs typeface="Times New Roman" panose="02020603050405020304" pitchFamily="18" charset="0"/>
              </a:rPr>
              <a:t>	</a:t>
            </a:r>
            <a:r>
              <a:rPr lang="en-IN" sz="2200" dirty="0" smtClean="0">
                <a:latin typeface="Times New Roman" panose="02020603050405020304" pitchFamily="18" charset="0"/>
                <a:ea typeface="Calibri" panose="020F0502020204030204"/>
                <a:cs typeface="Times New Roman" panose="02020603050405020304" pitchFamily="18" charset="0"/>
              </a:rPr>
              <a:t>Management </a:t>
            </a:r>
            <a:r>
              <a:rPr lang="en-IN" sz="2200" dirty="0">
                <a:latin typeface="Times New Roman" panose="02020603050405020304" pitchFamily="18" charset="0"/>
                <a:ea typeface="Calibri" panose="020F0502020204030204"/>
                <a:cs typeface="Times New Roman" panose="02020603050405020304" pitchFamily="18" charset="0"/>
              </a:rPr>
              <a:t>Accounting is not based on any strict accounting principles. This does not mean that there are no principles followed in Management Accounting, Principles like consistency, disclosure and transparency etc. are very much applied in Management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200" b="1" dirty="0" smtClean="0">
                <a:latin typeface="Times New Roman" panose="02020603050405020304" pitchFamily="18" charset="0"/>
                <a:ea typeface="Calibri" panose="020F0502020204030204"/>
                <a:cs typeface="Times New Roman" panose="02020603050405020304" pitchFamily="18" charset="0"/>
              </a:rPr>
              <a:t>7</a:t>
            </a:r>
            <a:r>
              <a:rPr lang="en-IN" sz="2200" b="1" dirty="0">
                <a:latin typeface="Times New Roman" panose="02020603050405020304" pitchFamily="18" charset="0"/>
                <a:ea typeface="Calibri" panose="020F0502020204030204"/>
                <a:cs typeface="Times New Roman" panose="02020603050405020304" pitchFamily="18" charset="0"/>
              </a:rPr>
              <a:t>. Estimates and </a:t>
            </a:r>
            <a:r>
              <a:rPr lang="en-IN" sz="2200" b="1" dirty="0" smtClean="0">
                <a:latin typeface="Times New Roman" panose="02020603050405020304" pitchFamily="18" charset="0"/>
                <a:ea typeface="Calibri" panose="020F0502020204030204"/>
                <a:cs typeface="Times New Roman" panose="02020603050405020304" pitchFamily="18" charset="0"/>
              </a:rPr>
              <a:t>Forecasts:</a:t>
            </a:r>
            <a:endParaRPr lang="en-IN" sz="2200" b="1" dirty="0" smtClean="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200" dirty="0">
                <a:latin typeface="Times New Roman" panose="02020603050405020304" pitchFamily="18" charset="0"/>
                <a:ea typeface="Calibri" panose="020F0502020204030204"/>
                <a:cs typeface="Times New Roman" panose="02020603050405020304" pitchFamily="18" charset="0"/>
              </a:rPr>
              <a:t>	</a:t>
            </a:r>
            <a:r>
              <a:rPr lang="en-IN" sz="2200" dirty="0" smtClean="0">
                <a:latin typeface="Times New Roman" panose="02020603050405020304" pitchFamily="18" charset="0"/>
                <a:ea typeface="Calibri" panose="020F0502020204030204"/>
                <a:cs typeface="Times New Roman" panose="02020603050405020304" pitchFamily="18" charset="0"/>
              </a:rPr>
              <a:t>Management </a:t>
            </a:r>
            <a:r>
              <a:rPr lang="en-IN" sz="2200" dirty="0">
                <a:latin typeface="Times New Roman" panose="02020603050405020304" pitchFamily="18" charset="0"/>
                <a:ea typeface="Calibri" panose="020F0502020204030204"/>
                <a:cs typeface="Times New Roman" panose="02020603050405020304" pitchFamily="18" charset="0"/>
              </a:rPr>
              <a:t>Accounting uses both actual data and estimates. Management needs some estimates and forecasts regarding future course of activities. </a:t>
            </a:r>
            <a:r>
              <a:rPr lang="en-IN" sz="2200" dirty="0" smtClean="0">
                <a:latin typeface="Times New Roman" panose="02020603050405020304" pitchFamily="18" charset="0"/>
                <a:ea typeface="Calibri" panose="020F0502020204030204"/>
                <a:cs typeface="Times New Roman" panose="02020603050405020304" pitchFamily="18" charset="0"/>
              </a:rPr>
              <a:t>Management </a:t>
            </a:r>
            <a:r>
              <a:rPr lang="en-IN" sz="2200" dirty="0">
                <a:latin typeface="Times New Roman" panose="02020603050405020304" pitchFamily="18" charset="0"/>
                <a:ea typeface="Calibri" panose="020F0502020204030204"/>
                <a:cs typeface="Times New Roman" panose="02020603050405020304" pitchFamily="18" charset="0"/>
              </a:rPr>
              <a:t>Accounting provides information to help management in this process of planning and decision-making</a:t>
            </a:r>
            <a:r>
              <a:rPr lang="en-IN" sz="2200" dirty="0" smtClean="0">
                <a:latin typeface="Times New Roman" panose="02020603050405020304" pitchFamily="18" charset="0"/>
                <a:ea typeface="Calibri" panose="020F0502020204030204"/>
                <a:cs typeface="Times New Roman" panose="02020603050405020304" pitchFamily="18" charset="0"/>
              </a:rPr>
              <a:t>.</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xfrm>
            <a:off x="457200" y="1484784"/>
            <a:ext cx="8229600" cy="4641379"/>
          </a:xfrm>
        </p:spPr>
        <p:txBody>
          <a:bodyPr>
            <a:noAutofit/>
          </a:bodyPr>
          <a:lstStyle/>
          <a:p>
            <a:pPr marL="0" indent="0">
              <a:lnSpc>
                <a:spcPct val="115000"/>
              </a:lnSpc>
              <a:spcAft>
                <a:spcPts val="1000"/>
              </a:spcAft>
              <a:buNone/>
            </a:pPr>
            <a:r>
              <a:rPr lang="en-IN" sz="2200" b="1" dirty="0" smtClean="0">
                <a:latin typeface="Times New Roman" panose="02020603050405020304" pitchFamily="18" charset="0"/>
                <a:ea typeface="Calibri" panose="020F0502020204030204"/>
                <a:cs typeface="Times New Roman" panose="02020603050405020304" pitchFamily="18" charset="0"/>
              </a:rPr>
              <a:t>8</a:t>
            </a:r>
            <a:r>
              <a:rPr lang="en-IN" sz="2200" b="1" dirty="0">
                <a:latin typeface="Times New Roman" panose="02020603050405020304" pitchFamily="18" charset="0"/>
                <a:ea typeface="Calibri" panose="020F0502020204030204"/>
                <a:cs typeface="Times New Roman" panose="02020603050405020304" pitchFamily="18" charset="0"/>
              </a:rPr>
              <a:t>. Not </a:t>
            </a:r>
            <a:r>
              <a:rPr lang="en-IN" sz="2200" b="1" dirty="0" smtClean="0">
                <a:latin typeface="Times New Roman" panose="02020603050405020304" pitchFamily="18" charset="0"/>
                <a:ea typeface="Calibri" panose="020F0502020204030204"/>
                <a:cs typeface="Times New Roman" panose="02020603050405020304" pitchFamily="18" charset="0"/>
              </a:rPr>
              <a:t>Statutory:</a:t>
            </a:r>
            <a:endParaRPr lang="en-IN" sz="2200" b="1" dirty="0" smtClean="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200" dirty="0">
                <a:latin typeface="Times New Roman" panose="02020603050405020304" pitchFamily="18" charset="0"/>
                <a:ea typeface="Calibri" panose="020F0502020204030204"/>
                <a:cs typeface="Times New Roman" panose="02020603050405020304" pitchFamily="18" charset="0"/>
              </a:rPr>
              <a:t>	</a:t>
            </a:r>
            <a:r>
              <a:rPr lang="en-IN" sz="2200" dirty="0" smtClean="0">
                <a:latin typeface="Times New Roman" panose="02020603050405020304" pitchFamily="18" charset="0"/>
                <a:ea typeface="Calibri" panose="020F0502020204030204"/>
                <a:cs typeface="Times New Roman" panose="02020603050405020304" pitchFamily="18" charset="0"/>
              </a:rPr>
              <a:t>Management </a:t>
            </a:r>
            <a:r>
              <a:rPr lang="en-IN" sz="2200" dirty="0">
                <a:latin typeface="Times New Roman" panose="02020603050405020304" pitchFamily="18" charset="0"/>
                <a:ea typeface="Calibri" panose="020F0502020204030204"/>
                <a:cs typeface="Times New Roman" panose="02020603050405020304" pitchFamily="18" charset="0"/>
              </a:rPr>
              <a:t>Accounting system is not a legal or statutory requirement. It is only optional.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200" b="1" dirty="0" smtClean="0">
                <a:latin typeface="Times New Roman" panose="02020603050405020304" pitchFamily="18" charset="0"/>
                <a:ea typeface="Calibri" panose="020F0502020204030204"/>
                <a:cs typeface="Times New Roman" panose="02020603050405020304" pitchFamily="18" charset="0"/>
              </a:rPr>
              <a:t>9</a:t>
            </a:r>
            <a:r>
              <a:rPr lang="en-IN" sz="2200" b="1" dirty="0">
                <a:latin typeface="Times New Roman" panose="02020603050405020304" pitchFamily="18" charset="0"/>
                <a:ea typeface="Calibri" panose="020F0502020204030204"/>
                <a:cs typeface="Times New Roman" panose="02020603050405020304" pitchFamily="18" charset="0"/>
              </a:rPr>
              <a:t>. Means of Communication</a:t>
            </a:r>
            <a:endParaRPr lang="en-IN" sz="2200" b="1" dirty="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200" dirty="0" smtClean="0">
                <a:latin typeface="Times New Roman" panose="02020603050405020304" pitchFamily="18" charset="0"/>
                <a:ea typeface="Calibri" panose="020F0502020204030204"/>
                <a:cs typeface="Times New Roman" panose="02020603050405020304" pitchFamily="18" charset="0"/>
              </a:rPr>
              <a:t>	Management </a:t>
            </a:r>
            <a:r>
              <a:rPr lang="en-IN" sz="2200" dirty="0">
                <a:latin typeface="Times New Roman" panose="02020603050405020304" pitchFamily="18" charset="0"/>
                <a:ea typeface="Calibri" panose="020F0502020204030204"/>
                <a:cs typeface="Times New Roman" panose="02020603050405020304" pitchFamily="18" charset="0"/>
              </a:rPr>
              <a:t>Accounting supplies information to managers at different levels according to their needs. It also acts as a means of communication within the organisation and facilitates effective communication of orders, ideas, information or reports</a:t>
            </a:r>
            <a:r>
              <a:rPr lang="en-IN" sz="2200" dirty="0" smtClean="0">
                <a:latin typeface="Times New Roman" panose="02020603050405020304" pitchFamily="18" charset="0"/>
                <a:ea typeface="Calibri" panose="020F0502020204030204"/>
                <a:cs typeface="Times New Roman" panose="02020603050405020304" pitchFamily="18" charset="0"/>
              </a:rPr>
              <a:t>.</a:t>
            </a:r>
            <a:endParaRPr lang="en-IN" sz="2200" dirty="0">
              <a:latin typeface="Times New Roman" panose="02020603050405020304" pitchFamily="18" charset="0"/>
              <a:ea typeface="Calibri" panose="020F0502020204030204"/>
              <a:cs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11064</Words>
  <Application>WPS Presentation</Application>
  <PresentationFormat>On-screen Show (4:3)</PresentationFormat>
  <Paragraphs>142</Paragraphs>
  <Slides>33</Slides>
  <Notes>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33</vt:i4>
      </vt:variant>
    </vt:vector>
  </HeadingPairs>
  <TitlesOfParts>
    <vt:vector size="43" baseType="lpstr">
      <vt:lpstr>Arial</vt:lpstr>
      <vt:lpstr>SimSun</vt:lpstr>
      <vt:lpstr>Wingdings</vt:lpstr>
      <vt:lpstr>Times New Roman</vt:lpstr>
      <vt:lpstr>Calibri</vt:lpstr>
      <vt:lpstr>Times New Roman</vt:lpstr>
      <vt:lpstr>Microsoft YaHei</vt:lpstr>
      <vt:lpstr>Arial Unicode MS</vt:lpstr>
      <vt:lpstr>Calibri</vt:lpstr>
      <vt:lpstr>Office Theme</vt:lpstr>
      <vt:lpstr>Management Accounting</vt:lpstr>
      <vt:lpstr>Meaning of management accounting</vt:lpstr>
      <vt:lpstr>PowerPoint 演示文稿</vt:lpstr>
      <vt:lpstr>PowerPoint 演示文稿</vt:lpstr>
      <vt:lpstr>PowerPoint 演示文稿</vt:lpstr>
      <vt:lpstr>Nature of Management Accounting </vt:lpstr>
      <vt:lpstr>PowerPoint 演示文稿</vt:lpstr>
      <vt:lpstr>PowerPoint 演示文稿</vt:lpstr>
      <vt:lpstr>PowerPoint 演示文稿</vt:lpstr>
      <vt:lpstr>PowerPoint 演示文稿</vt:lpstr>
      <vt:lpstr>Functions of Management accounting</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Scope of Management Accounting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Differences between Cost Accounting and Management Accounting  </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Management Accounting</dc:title>
  <dc:creator>user</dc:creator>
  <cp:lastModifiedBy>user</cp:lastModifiedBy>
  <cp:revision>11</cp:revision>
  <dcterms:created xsi:type="dcterms:W3CDTF">2021-01-15T05:44:00Z</dcterms:created>
  <dcterms:modified xsi:type="dcterms:W3CDTF">2024-08-31T06:03:42Z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E3F9C0AA12E44A27B3BDD71BBF03DC1D_12</vt:lpwstr>
  </property>
  <property fmtid="{D5CDD505-2E9C-101B-9397-08002B2CF9AE}" pid="3" name="KSOProductBuildVer">
    <vt:lpwstr>1033-12.2.0.17562</vt:lpwstr>
  </property>
</Properties>
</file>