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3" r:id="rId4"/>
    <p:sldId id="274" r:id="rId5"/>
    <p:sldId id="275" r:id="rId6"/>
    <p:sldId id="257" r:id="rId7"/>
    <p:sldId id="266" r:id="rId8"/>
    <p:sldId id="269" r:id="rId9"/>
    <p:sldId id="270" r:id="rId10"/>
    <p:sldId id="271" r:id="rId11"/>
    <p:sldId id="261" r:id="rId12"/>
    <p:sldId id="262" r:id="rId13"/>
    <p:sldId id="263" r:id="rId14"/>
    <p:sldId id="264" r:id="rId15"/>
    <p:sldId id="265" r:id="rId16"/>
    <p:sldId id="267" r:id="rId17"/>
    <p:sldId id="277" r:id="rId18"/>
    <p:sldId id="278" r:id="rId19"/>
    <p:sldId id="27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0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292E4B6-0832-4106-8AA5-DC2754C0435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292E4B6-0832-4106-8AA5-DC2754C0435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292E4B6-0832-4106-8AA5-DC2754C0435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292E4B6-0832-4106-8AA5-DC2754C0435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292E4B6-0832-4106-8AA5-DC2754C0435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292E4B6-0832-4106-8AA5-DC2754C0435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292E4B6-0832-4106-8AA5-DC2754C04358}"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292E4B6-0832-4106-8AA5-DC2754C04358}"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2E4B6-0832-4106-8AA5-DC2754C04358}"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292E4B6-0832-4106-8AA5-DC2754C0435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292E4B6-0832-4106-8AA5-DC2754C0435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D9B24-ED0F-4F15-A152-33AE98DD954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2E4B6-0832-4106-8AA5-DC2754C04358}"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D9B24-ED0F-4F15-A152-33AE98DD954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8134672" cy="1971650"/>
          </a:xfrm>
        </p:spPr>
        <p:txBody>
          <a:bodyPr>
            <a:noAutofit/>
          </a:bodyPr>
          <a:lstStyle/>
          <a:p>
            <a:r>
              <a:rPr lang="en-IN" sz="2400" b="1" dirty="0">
                <a:solidFill>
                  <a:srgbClr val="C00000"/>
                </a:solidFill>
                <a:ea typeface="Calibri" panose="020F0502020204030204"/>
                <a:cs typeface="Times New Roman" panose="02020603050405020304"/>
              </a:rPr>
              <a:t>Differences between </a:t>
            </a:r>
            <a:br>
              <a:rPr lang="en-IN" sz="2400" b="1" dirty="0" smtClean="0">
                <a:solidFill>
                  <a:srgbClr val="002060"/>
                </a:solidFill>
                <a:ea typeface="Calibri" panose="020F0502020204030204"/>
                <a:cs typeface="Times New Roman" panose="02020603050405020304"/>
              </a:rPr>
            </a:br>
            <a:r>
              <a:rPr lang="en-IN" sz="2400" b="1" dirty="0" smtClean="0">
                <a:solidFill>
                  <a:srgbClr val="002060"/>
                </a:solidFill>
                <a:ea typeface="Calibri" panose="020F0502020204030204"/>
                <a:cs typeface="Times New Roman" panose="02020603050405020304"/>
              </a:rPr>
              <a:t>Cost accounting and Management accounting</a:t>
            </a:r>
            <a:br>
              <a:rPr lang="en-IN" sz="2400" b="1" dirty="0" smtClean="0">
                <a:solidFill>
                  <a:srgbClr val="002060"/>
                </a:solidFill>
                <a:ea typeface="Calibri" panose="020F0502020204030204"/>
                <a:cs typeface="Times New Roman" panose="02020603050405020304"/>
              </a:rPr>
            </a:br>
            <a:r>
              <a:rPr lang="en-IN" sz="2400" b="1" dirty="0" smtClean="0">
                <a:solidFill>
                  <a:srgbClr val="002060"/>
                </a:solidFill>
                <a:ea typeface="Calibri" panose="020F0502020204030204"/>
                <a:cs typeface="Times New Roman" panose="02020603050405020304"/>
              </a:rPr>
              <a:t>Cost Accounting and Financial Accounting,</a:t>
            </a:r>
            <a:r>
              <a:rPr lang="en-IN" sz="2400" b="1" dirty="0">
                <a:solidFill>
                  <a:srgbClr val="002060"/>
                </a:solidFill>
                <a:ea typeface="Calibri" panose="020F0502020204030204"/>
                <a:cs typeface="Times New Roman" panose="02020603050405020304"/>
              </a:rPr>
              <a:t> </a:t>
            </a:r>
            <a:br>
              <a:rPr lang="en-IN" sz="2400" b="1" dirty="0" smtClean="0">
                <a:solidFill>
                  <a:srgbClr val="002060"/>
                </a:solidFill>
                <a:ea typeface="Calibri" panose="020F0502020204030204"/>
                <a:cs typeface="Times New Roman" panose="02020603050405020304"/>
              </a:rPr>
            </a:br>
            <a:r>
              <a:rPr lang="en-IN" sz="2400" b="1" dirty="0" smtClean="0">
                <a:solidFill>
                  <a:srgbClr val="002060"/>
                </a:solidFill>
                <a:ea typeface="Calibri" panose="020F0502020204030204"/>
                <a:cs typeface="Times New Roman" panose="02020603050405020304"/>
              </a:rPr>
              <a:t>Management </a:t>
            </a:r>
            <a:r>
              <a:rPr lang="en-IN" sz="2400" b="1" dirty="0">
                <a:solidFill>
                  <a:srgbClr val="002060"/>
                </a:solidFill>
                <a:ea typeface="Calibri" panose="020F0502020204030204"/>
                <a:cs typeface="Times New Roman" panose="02020603050405020304"/>
              </a:rPr>
              <a:t>Accounting and </a:t>
            </a:r>
            <a:r>
              <a:rPr lang="en-IN" sz="2400" b="1" dirty="0" smtClean="0">
                <a:solidFill>
                  <a:srgbClr val="002060"/>
                </a:solidFill>
                <a:ea typeface="Calibri" panose="020F0502020204030204"/>
                <a:cs typeface="Times New Roman" panose="02020603050405020304"/>
              </a:rPr>
              <a:t>Financial </a:t>
            </a:r>
            <a:r>
              <a:rPr lang="en-IN" sz="2400" b="1" dirty="0">
                <a:solidFill>
                  <a:srgbClr val="002060"/>
                </a:solidFill>
                <a:ea typeface="Calibri" panose="020F0502020204030204"/>
                <a:cs typeface="Times New Roman" panose="02020603050405020304"/>
              </a:rPr>
              <a:t>Accounting</a:t>
            </a:r>
            <a:br>
              <a:rPr lang="en-IN" sz="2400" b="1" dirty="0">
                <a:solidFill>
                  <a:srgbClr val="002060"/>
                </a:solidFill>
                <a:ea typeface="Calibri" panose="020F0502020204030204"/>
                <a:cs typeface="Times New Roman" panose="02020603050405020304"/>
              </a:rPr>
            </a:br>
            <a:r>
              <a:rPr lang="en-IN" sz="2400" b="1" dirty="0">
                <a:solidFill>
                  <a:srgbClr val="002060"/>
                </a:solidFill>
                <a:ea typeface="Calibri" panose="020F0502020204030204"/>
                <a:cs typeface="Times New Roman" panose="02020603050405020304"/>
              </a:rPr>
              <a:t> </a:t>
            </a:r>
            <a:endParaRPr lang="en-IN" sz="2400" dirty="0">
              <a:solidFill>
                <a:srgbClr val="002060"/>
              </a:solidFill>
            </a:endParaRPr>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a:solidFill>
                  <a:prstClr val="black"/>
                </a:solidFill>
                <a:ea typeface="Calibri" panose="020F0502020204030204"/>
                <a:cs typeface="Times New Roman" panose="02020603050405020304"/>
              </a:rPr>
              <a:t>Differences between </a:t>
            </a:r>
            <a:r>
              <a:rPr lang="en-IN" sz="2700" b="1" dirty="0" smtClean="0">
                <a:solidFill>
                  <a:prstClr val="black"/>
                </a:solidFill>
                <a:ea typeface="Calibri" panose="020F0502020204030204"/>
                <a:cs typeface="Times New Roman" panose="02020603050405020304"/>
              </a:rPr>
              <a:t>Management </a:t>
            </a:r>
            <a:r>
              <a:rPr lang="en-IN" sz="2700" b="1" dirty="0">
                <a:solidFill>
                  <a:prstClr val="black"/>
                </a:solidFill>
                <a:ea typeface="Calibri" panose="020F0502020204030204"/>
                <a:cs typeface="Times New Roman" panose="02020603050405020304"/>
              </a:rPr>
              <a:t>Accounting and Financial</a:t>
            </a:r>
            <a:br>
              <a:rPr lang="en-IN" sz="2700" b="1" dirty="0">
                <a:solidFill>
                  <a:prstClr val="black"/>
                </a:solidFill>
                <a:ea typeface="Calibri" panose="020F0502020204030204"/>
                <a:cs typeface="Times New Roman" panose="02020603050405020304"/>
              </a:rPr>
            </a:br>
            <a:r>
              <a:rPr lang="en-IN" sz="2700" b="1" dirty="0">
                <a:solidFill>
                  <a:prstClr val="black"/>
                </a:solidFill>
                <a:ea typeface="Calibri" panose="020F0502020204030204"/>
                <a:cs typeface="Times New Roman" panose="02020603050405020304"/>
              </a:rPr>
              <a:t> Accounting</a:t>
            </a:r>
            <a:br>
              <a:rPr lang="en-IN" sz="2700" b="1" dirty="0">
                <a:solidFill>
                  <a:prstClr val="black"/>
                </a:solidFill>
                <a:ea typeface="Calibri" panose="020F0502020204030204"/>
                <a:cs typeface="Times New Roman" panose="02020603050405020304"/>
              </a:rPr>
            </a:br>
            <a:r>
              <a:rPr lang="en-IN" sz="2700" b="1" dirty="0">
                <a:solidFill>
                  <a:prstClr val="black"/>
                </a:solidFill>
                <a:ea typeface="Calibri" panose="020F0502020204030204"/>
                <a:cs typeface="Times New Roman" panose="02020603050405020304"/>
              </a:rPr>
              <a:t> </a:t>
            </a:r>
            <a:endParaRPr lang="en-IN" dirty="0"/>
          </a:p>
        </p:txBody>
      </p:sp>
      <p:sp>
        <p:nvSpPr>
          <p:cNvPr id="3" name="Content Placeholder 2"/>
          <p:cNvSpPr>
            <a:spLocks noGrp="1"/>
          </p:cNvSpPr>
          <p:nvPr>
            <p:ph idx="1"/>
          </p:nvPr>
        </p:nvSpPr>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1. Unit of account:</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Financial </a:t>
            </a:r>
            <a:r>
              <a:rPr lang="en-IN" sz="2200" dirty="0">
                <a:latin typeface="Times New Roman" panose="02020603050405020304" pitchFamily="18" charset="0"/>
                <a:cs typeface="Times New Roman" panose="02020603050405020304" pitchFamily="18" charset="0"/>
              </a:rPr>
              <a:t>accounting deals with the business transactions and events for the enterprise as a whole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Management </a:t>
            </a:r>
            <a:r>
              <a:rPr lang="en-IN" sz="2200" dirty="0">
                <a:latin typeface="Times New Roman" panose="02020603050405020304" pitchFamily="18" charset="0"/>
                <a:cs typeface="Times New Roman" panose="02020603050405020304" pitchFamily="18" charset="0"/>
              </a:rPr>
              <a:t>accounting, in addition to the study of events in relation to the enterprise as a </a:t>
            </a:r>
            <a:r>
              <a:rPr lang="en-IN" sz="2200" dirty="0" smtClean="0">
                <a:latin typeface="Times New Roman" panose="02020603050405020304" pitchFamily="18" charset="0"/>
                <a:cs typeface="Times New Roman" panose="02020603050405020304" pitchFamily="18" charset="0"/>
              </a:rPr>
              <a:t>whole takes </a:t>
            </a:r>
            <a:r>
              <a:rPr lang="en-IN" sz="2200" dirty="0">
                <a:latin typeface="Times New Roman" panose="02020603050405020304" pitchFamily="18" charset="0"/>
                <a:cs typeface="Times New Roman" panose="02020603050405020304" pitchFamily="18" charset="0"/>
              </a:rPr>
              <a:t>organisation in its various units and </a:t>
            </a:r>
            <a:r>
              <a:rPr lang="en-IN" sz="2200" dirty="0" smtClean="0">
                <a:latin typeface="Times New Roman" panose="02020603050405020304" pitchFamily="18" charset="0"/>
                <a:cs typeface="Times New Roman" panose="02020603050405020304" pitchFamily="18" charset="0"/>
              </a:rPr>
              <a:t>segments.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dirty="0" smtClean="0">
                <a:latin typeface="Times New Roman" panose="02020603050405020304" pitchFamily="18" charset="0"/>
                <a:cs typeface="Times New Roman" panose="02020603050405020304" pitchFamily="18" charset="0"/>
              </a:rPr>
              <a:t>2.  Use of information:</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accounting is attached more with reporting the results and position of the business </a:t>
            </a:r>
            <a:r>
              <a:rPr lang="en-IN" sz="2200" dirty="0" smtClean="0">
                <a:latin typeface="Times New Roman" panose="02020603050405020304" pitchFamily="18" charset="0"/>
                <a:cs typeface="Times New Roman" panose="02020603050405020304" pitchFamily="18" charset="0"/>
              </a:rPr>
              <a:t>to persons </a:t>
            </a:r>
            <a:r>
              <a:rPr lang="en-IN" sz="2200" dirty="0">
                <a:latin typeface="Times New Roman" panose="02020603050405020304" pitchFamily="18" charset="0"/>
                <a:cs typeface="Times New Roman" panose="02020603050405020304" pitchFamily="18" charset="0"/>
              </a:rPr>
              <a:t>and authorities other than management - Government, creditors, investors, owners, etc. </a:t>
            </a:r>
            <a:r>
              <a:rPr lang="en-IN" sz="2200" dirty="0" smtClean="0">
                <a:latin typeface="Times New Roman" panose="02020603050405020304" pitchFamily="18" charset="0"/>
                <a:cs typeface="Times New Roman" panose="02020603050405020304" pitchFamily="18" charset="0"/>
              </a:rPr>
              <a:t>	Management </a:t>
            </a:r>
            <a:r>
              <a:rPr lang="en-IN" sz="2200" dirty="0">
                <a:latin typeface="Times New Roman" panose="02020603050405020304" pitchFamily="18" charset="0"/>
                <a:cs typeface="Times New Roman" panose="02020603050405020304" pitchFamily="18" charset="0"/>
              </a:rPr>
              <a:t>accounting is concerned more with generating information </a:t>
            </a:r>
            <a:r>
              <a:rPr lang="en-IN" sz="2200" dirty="0" smtClean="0">
                <a:latin typeface="Times New Roman" panose="02020603050405020304" pitchFamily="18" charset="0"/>
                <a:cs typeface="Times New Roman" panose="02020603050405020304" pitchFamily="18" charset="0"/>
              </a:rPr>
              <a:t>for the </a:t>
            </a:r>
            <a:r>
              <a:rPr lang="en-IN" sz="2200" dirty="0">
                <a:latin typeface="Times New Roman" panose="02020603050405020304" pitchFamily="18" charset="0"/>
                <a:cs typeface="Times New Roman" panose="02020603050405020304" pitchFamily="18" charset="0"/>
              </a:rPr>
              <a:t>use of internal </a:t>
            </a:r>
            <a:r>
              <a:rPr lang="en-IN" sz="2200" dirty="0" smtClean="0">
                <a:latin typeface="Times New Roman" panose="02020603050405020304" pitchFamily="18" charset="0"/>
                <a:cs typeface="Times New Roman" panose="02020603050405020304" pitchFamily="18" charset="0"/>
              </a:rPr>
              <a:t>management.</a:t>
            </a:r>
            <a:endParaRPr lang="en-IN" sz="2200" dirty="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3.Tpes of events:</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Financial accounting is necessarily historical. It records and analyses business events long </a:t>
            </a:r>
            <a:r>
              <a:rPr lang="en-IN" sz="2200" dirty="0" smtClean="0">
                <a:latin typeface="Times New Roman" panose="02020603050405020304" pitchFamily="18" charset="0"/>
                <a:cs typeface="Times New Roman" panose="02020603050405020304" pitchFamily="18" charset="0"/>
              </a:rPr>
              <a:t>after they </a:t>
            </a:r>
            <a:r>
              <a:rPr lang="en-IN" sz="2200" dirty="0">
                <a:latin typeface="Times New Roman" panose="02020603050405020304" pitchFamily="18" charset="0"/>
                <a:cs typeface="Times New Roman" panose="02020603050405020304" pitchFamily="18" charset="0"/>
              </a:rPr>
              <a:t>have taken place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Management accounting analyses the events as they take place and </a:t>
            </a:r>
            <a:r>
              <a:rPr lang="en-IN" sz="2200" dirty="0" smtClean="0">
                <a:latin typeface="Times New Roman" panose="02020603050405020304" pitchFamily="18" charset="0"/>
                <a:cs typeface="Times New Roman" panose="02020603050405020304" pitchFamily="18" charset="0"/>
              </a:rPr>
              <a:t>also anticipates </a:t>
            </a:r>
            <a:r>
              <a:rPr lang="en-IN" sz="2200" dirty="0">
                <a:latin typeface="Times New Roman" panose="02020603050405020304" pitchFamily="18" charset="0"/>
                <a:cs typeface="Times New Roman" panose="02020603050405020304" pitchFamily="18" charset="0"/>
              </a:rPr>
              <a:t>such events for the future.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a:latin typeface="Times New Roman" panose="02020603050405020304" pitchFamily="18" charset="0"/>
                <a:cs typeface="Times New Roman" panose="02020603050405020304" pitchFamily="18" charset="0"/>
              </a:rPr>
              <a:t>4</a:t>
            </a:r>
            <a:r>
              <a:rPr lang="en-IN" sz="2200" b="1" dirty="0" smtClean="0">
                <a:latin typeface="Times New Roman" panose="02020603050405020304" pitchFamily="18" charset="0"/>
                <a:cs typeface="Times New Roman" panose="02020603050405020304" pitchFamily="18" charset="0"/>
              </a:rPr>
              <a:t>. Nature of data:</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Since </a:t>
            </a:r>
            <a:r>
              <a:rPr lang="en-IN" sz="2200" dirty="0">
                <a:latin typeface="Times New Roman" panose="02020603050405020304" pitchFamily="18" charset="0"/>
                <a:cs typeface="Times New Roman" panose="02020603050405020304" pitchFamily="18" charset="0"/>
              </a:rPr>
              <a:t>financial accounting data is historical in nature, it is more precise than the </a:t>
            </a:r>
            <a:r>
              <a:rPr lang="en-IN" sz="2200" dirty="0" smtClean="0">
                <a:latin typeface="Times New Roman" panose="02020603050405020304" pitchFamily="18" charset="0"/>
                <a:cs typeface="Times New Roman" panose="02020603050405020304" pitchFamily="18" charset="0"/>
              </a:rPr>
              <a:t>management accounting data.</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5. Periodicity of reports:</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periodicity in reporting financial accounts is much wider than in case of management accounting.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dirty="0">
                <a:latin typeface="Times New Roman" panose="02020603050405020304" pitchFamily="18" charset="0"/>
                <a:cs typeface="Times New Roman" panose="02020603050405020304" pitchFamily="18" charset="0"/>
              </a:rPr>
              <a:t>6</a:t>
            </a:r>
            <a:r>
              <a:rPr lang="en-IN" sz="2200" b="1" dirty="0" smtClean="0">
                <a:latin typeface="Times New Roman" panose="02020603050405020304" pitchFamily="18" charset="0"/>
                <a:cs typeface="Times New Roman" panose="02020603050405020304" pitchFamily="18" charset="0"/>
              </a:rPr>
              <a:t>. Principles:</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accounting has to be governed by the “generally accepted principles”.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has not </a:t>
            </a:r>
            <a:r>
              <a:rPr lang="en-IN" sz="2200" dirty="0" smtClean="0">
                <a:latin typeface="Times New Roman" panose="02020603050405020304" pitchFamily="18" charset="0"/>
                <a:cs typeface="Times New Roman" panose="02020603050405020304" pitchFamily="18" charset="0"/>
              </a:rPr>
              <a:t>to worry </a:t>
            </a:r>
            <a:r>
              <a:rPr lang="en-IN" sz="2200" dirty="0">
                <a:latin typeface="Times New Roman" panose="02020603050405020304" pitchFamily="18" charset="0"/>
                <a:cs typeface="Times New Roman" panose="02020603050405020304" pitchFamily="18" charset="0"/>
              </a:rPr>
              <a:t>about such legal and/or conventional constraints and the “generally accepted principles”. It </a:t>
            </a:r>
            <a:r>
              <a:rPr lang="en-IN" sz="2200" dirty="0" smtClean="0">
                <a:latin typeface="Times New Roman" panose="02020603050405020304" pitchFamily="18" charset="0"/>
                <a:cs typeface="Times New Roman" panose="02020603050405020304" pitchFamily="18" charset="0"/>
              </a:rPr>
              <a:t>is free </a:t>
            </a:r>
            <a:r>
              <a:rPr lang="en-IN" sz="2200" dirty="0">
                <a:latin typeface="Times New Roman" panose="02020603050405020304" pitchFamily="18" charset="0"/>
                <a:cs typeface="Times New Roman" panose="02020603050405020304" pitchFamily="18" charset="0"/>
              </a:rPr>
              <a:t>to formulate its own rules, procedures and forms, because the information it generates is </a:t>
            </a:r>
            <a:r>
              <a:rPr lang="en-IN" sz="2200" dirty="0" smtClean="0">
                <a:latin typeface="Times New Roman" panose="02020603050405020304" pitchFamily="18" charset="0"/>
                <a:cs typeface="Times New Roman" panose="02020603050405020304" pitchFamily="18" charset="0"/>
              </a:rPr>
              <a:t>solely for </a:t>
            </a:r>
            <a:r>
              <a:rPr lang="en-IN" sz="2200" dirty="0">
                <a:latin typeface="Times New Roman" panose="02020603050405020304" pitchFamily="18" charset="0"/>
                <a:cs typeface="Times New Roman" panose="02020603050405020304" pitchFamily="18" charset="0"/>
              </a:rPr>
              <a:t>internal consumption.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dirty="0" smtClean="0">
                <a:latin typeface="Times New Roman" panose="02020603050405020304" pitchFamily="18" charset="0"/>
                <a:cs typeface="Times New Roman" panose="02020603050405020304" pitchFamily="18" charset="0"/>
              </a:rPr>
              <a:t>7. Legal compulsion:</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accounting is a must in case of joint stock companies to meet the statutory provisions </a:t>
            </a:r>
            <a:r>
              <a:rPr lang="en-IN" sz="2200" dirty="0" smtClean="0">
                <a:latin typeface="Times New Roman" panose="02020603050405020304" pitchFamily="18" charset="0"/>
                <a:cs typeface="Times New Roman" panose="02020603050405020304" pitchFamily="18" charset="0"/>
              </a:rPr>
              <a:t>of company </a:t>
            </a:r>
            <a:r>
              <a:rPr lang="en-IN" sz="2200" dirty="0">
                <a:latin typeface="Times New Roman" panose="02020603050405020304" pitchFamily="18" charset="0"/>
                <a:cs typeface="Times New Roman" panose="02020603050405020304" pitchFamily="18" charset="0"/>
              </a:rPr>
              <a:t>law and tax laws. </a:t>
            </a:r>
            <a:r>
              <a:rPr lang="en-IN" sz="2200" dirty="0" smtClean="0">
                <a:latin typeface="Times New Roman" panose="02020603050405020304" pitchFamily="18" charset="0"/>
                <a:cs typeface="Times New Roman" panose="02020603050405020304" pitchFamily="18" charset="0"/>
              </a:rPr>
              <a:t>	Management </a:t>
            </a:r>
            <a:r>
              <a:rPr lang="en-IN" sz="2200" dirty="0">
                <a:latin typeface="Times New Roman" panose="02020603050405020304" pitchFamily="18" charset="0"/>
                <a:cs typeface="Times New Roman" panose="02020603050405020304" pitchFamily="18" charset="0"/>
              </a:rPr>
              <a:t>accounting, on the other </a:t>
            </a:r>
            <a:r>
              <a:rPr lang="en-IN" sz="2200" dirty="0" smtClean="0">
                <a:latin typeface="Times New Roman" panose="02020603050405020304" pitchFamily="18" charset="0"/>
                <a:cs typeface="Times New Roman" panose="02020603050405020304" pitchFamily="18" charset="0"/>
              </a:rPr>
              <a:t>hand, entirely </a:t>
            </a:r>
            <a:r>
              <a:rPr lang="en-IN" sz="2200" dirty="0">
                <a:latin typeface="Times New Roman" panose="02020603050405020304" pitchFamily="18" charset="0"/>
                <a:cs typeface="Times New Roman" panose="02020603050405020304" pitchFamily="18" charset="0"/>
              </a:rPr>
              <a:t>optional and its forms and contents depend upon the outlook of the management.</a:t>
            </a:r>
            <a:endParaRPr lang="en-IN" sz="2200" dirty="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8. Coverage:</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Financial </a:t>
            </a:r>
            <a:r>
              <a:rPr lang="en-IN" sz="2200" dirty="0">
                <a:latin typeface="Times New Roman" panose="02020603050405020304" pitchFamily="18" charset="0"/>
                <a:cs typeface="Times New Roman" panose="02020603050405020304" pitchFamily="18" charset="0"/>
              </a:rPr>
              <a:t>statements prepared under financial accounting consists of monetary information only.</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Management </a:t>
            </a:r>
            <a:r>
              <a:rPr lang="en-IN" sz="2200" dirty="0">
                <a:latin typeface="Times New Roman" panose="02020603050405020304" pitchFamily="18" charset="0"/>
                <a:cs typeface="Times New Roman" panose="02020603050405020304" pitchFamily="18" charset="0"/>
              </a:rPr>
              <a:t>accounting statements in addition to monetary information also consist </a:t>
            </a:r>
            <a:r>
              <a:rPr lang="en-IN" sz="2200" dirty="0" smtClean="0">
                <a:latin typeface="Times New Roman" panose="02020603050405020304" pitchFamily="18" charset="0"/>
                <a:cs typeface="Times New Roman" panose="02020603050405020304" pitchFamily="18" charset="0"/>
              </a:rPr>
              <a:t>non-monetary information.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9</a:t>
            </a:r>
            <a:r>
              <a:rPr lang="en-IN" sz="2200" b="1" dirty="0" smtClean="0">
                <a:solidFill>
                  <a:prstClr val="black"/>
                </a:solidFill>
                <a:latin typeface="Times New Roman" panose="02020603050405020304" pitchFamily="18" charset="0"/>
                <a:cs typeface="Times New Roman" panose="02020603050405020304" pitchFamily="18" charset="0"/>
              </a:rPr>
              <a:t>. Publication and auditing:</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Financial </a:t>
            </a:r>
            <a:r>
              <a:rPr lang="en-IN" sz="2200" dirty="0">
                <a:solidFill>
                  <a:prstClr val="black"/>
                </a:solidFill>
                <a:latin typeface="Times New Roman" panose="02020603050405020304" pitchFamily="18" charset="0"/>
                <a:cs typeface="Times New Roman" panose="02020603050405020304" pitchFamily="18" charset="0"/>
              </a:rPr>
              <a:t>statements are required to be published and audited by statutory auditors.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Management accounting statements are for internal use and thus neither published nor audited.</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latin typeface="Times New Roman" panose="02020603050405020304" pitchFamily="18" charset="0"/>
                <a:cs typeface="Times New Roman" panose="02020603050405020304" pitchFamily="18" charset="0"/>
              </a:rPr>
              <a:t>Limitations of management accounting</a:t>
            </a: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457200" indent="-457200">
              <a:buAutoNum type="arabicPeriod"/>
            </a:pPr>
            <a:r>
              <a:rPr lang="en-IN" sz="2200" b="1" dirty="0" smtClean="0">
                <a:latin typeface="Times New Roman" panose="02020603050405020304" pitchFamily="18" charset="0"/>
                <a:cs typeface="Times New Roman" panose="02020603050405020304" pitchFamily="18" charset="0"/>
              </a:rPr>
              <a:t>Limitations </a:t>
            </a:r>
            <a:r>
              <a:rPr lang="en-IN" sz="2200" b="1" dirty="0">
                <a:latin typeface="Times New Roman" panose="02020603050405020304" pitchFamily="18" charset="0"/>
                <a:cs typeface="Times New Roman" panose="02020603050405020304" pitchFamily="18" charset="0"/>
              </a:rPr>
              <a:t>of basic records: </a:t>
            </a:r>
            <a:endParaRPr lang="en-IN" sz="2200" b="1" dirty="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derives its </a:t>
            </a:r>
            <a:r>
              <a:rPr lang="en-IN" sz="2200" dirty="0" smtClean="0">
                <a:latin typeface="Times New Roman" panose="02020603050405020304" pitchFamily="18" charset="0"/>
                <a:cs typeface="Times New Roman" panose="02020603050405020304" pitchFamily="18" charset="0"/>
              </a:rPr>
              <a:t>information from </a:t>
            </a:r>
            <a:r>
              <a:rPr lang="en-IN" sz="2200" dirty="0">
                <a:latin typeface="Times New Roman" panose="02020603050405020304" pitchFamily="18" charset="0"/>
                <a:cs typeface="Times New Roman" panose="02020603050405020304" pitchFamily="18" charset="0"/>
              </a:rPr>
              <a:t>financial accounting, cost accounting and other records. </a:t>
            </a:r>
            <a:r>
              <a:rPr lang="en-IN" sz="2200" dirty="0" smtClean="0">
                <a:latin typeface="Times New Roman" panose="02020603050405020304" pitchFamily="18" charset="0"/>
                <a:cs typeface="Times New Roman" panose="02020603050405020304" pitchFamily="18" charset="0"/>
              </a:rPr>
              <a:t>Their </a:t>
            </a:r>
            <a:r>
              <a:rPr lang="en-IN" sz="2200" dirty="0">
                <a:latin typeface="Times New Roman" panose="02020603050405020304" pitchFamily="18" charset="0"/>
                <a:cs typeface="Times New Roman" panose="02020603050405020304" pitchFamily="18" charset="0"/>
              </a:rPr>
              <a:t>limitations are </a:t>
            </a:r>
            <a:r>
              <a:rPr lang="en-IN" sz="2200" dirty="0" smtClean="0">
                <a:latin typeface="Times New Roman" panose="02020603050405020304" pitchFamily="18" charset="0"/>
                <a:cs typeface="Times New Roman" panose="02020603050405020304" pitchFamily="18" charset="0"/>
              </a:rPr>
              <a:t>also the </a:t>
            </a:r>
            <a:r>
              <a:rPr lang="en-IN" sz="2200" dirty="0">
                <a:latin typeface="Times New Roman" panose="02020603050405020304" pitchFamily="18" charset="0"/>
                <a:cs typeface="Times New Roman" panose="02020603050405020304" pitchFamily="18" charset="0"/>
              </a:rPr>
              <a:t>limitations of management accounting</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2</a:t>
            </a:r>
            <a:r>
              <a:rPr lang="en-IN" sz="2200" b="1" dirty="0">
                <a:latin typeface="Times New Roman" panose="02020603050405020304" pitchFamily="18" charset="0"/>
                <a:cs typeface="Times New Roman" panose="02020603050405020304" pitchFamily="18" charset="0"/>
              </a:rPr>
              <a:t>. Persistent efforts</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conclusions draws by the management accountant </a:t>
            </a:r>
            <a:r>
              <a:rPr lang="en-IN" sz="2200" dirty="0" smtClean="0">
                <a:latin typeface="Times New Roman" panose="02020603050405020304" pitchFamily="18" charset="0"/>
                <a:cs typeface="Times New Roman" panose="02020603050405020304" pitchFamily="18" charset="0"/>
              </a:rPr>
              <a:t>are not </a:t>
            </a:r>
            <a:r>
              <a:rPr lang="en-IN" sz="2200" dirty="0">
                <a:latin typeface="Times New Roman" panose="02020603050405020304" pitchFamily="18" charset="0"/>
                <a:cs typeface="Times New Roman" panose="02020603050405020304" pitchFamily="18" charset="0"/>
              </a:rPr>
              <a:t>executed automatically. He has to convince people at all levels.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3</a:t>
            </a:r>
            <a:r>
              <a:rPr lang="en-IN" sz="2200" b="1" dirty="0">
                <a:latin typeface="Times New Roman" panose="02020603050405020304" pitchFamily="18" charset="0"/>
                <a:cs typeface="Times New Roman" panose="02020603050405020304" pitchFamily="18" charset="0"/>
              </a:rPr>
              <a:t>. Management accounting is only a tool: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a:t>
            </a:r>
            <a:r>
              <a:rPr lang="en-IN" sz="2200" dirty="0" smtClean="0">
                <a:latin typeface="Times New Roman" panose="02020603050405020304" pitchFamily="18" charset="0"/>
                <a:cs typeface="Times New Roman" panose="02020603050405020304" pitchFamily="18" charset="0"/>
              </a:rPr>
              <a:t>cannot replace </a:t>
            </a:r>
            <a:r>
              <a:rPr lang="en-IN" sz="2200" dirty="0">
                <a:latin typeface="Times New Roman" panose="02020603050405020304" pitchFamily="18" charset="0"/>
                <a:cs typeface="Times New Roman" panose="02020603050405020304" pitchFamily="18" charset="0"/>
              </a:rPr>
              <a:t>the management. Management accountant is only an adviser to </a:t>
            </a:r>
            <a:r>
              <a:rPr lang="en-IN" sz="2200" dirty="0" smtClean="0">
                <a:latin typeface="Times New Roman" panose="02020603050405020304" pitchFamily="18" charset="0"/>
                <a:cs typeface="Times New Roman" panose="02020603050405020304" pitchFamily="18" charset="0"/>
              </a:rPr>
              <a:t>the management</a:t>
            </a: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4</a:t>
            </a:r>
            <a:r>
              <a:rPr lang="en-IN" sz="2200" b="1" dirty="0">
                <a:latin typeface="Times New Roman" panose="02020603050405020304" pitchFamily="18" charset="0"/>
                <a:cs typeface="Times New Roman" panose="02020603050405020304" pitchFamily="18" charset="0"/>
              </a:rPr>
              <a:t>. Wide scope: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has a very wide scope incorporating</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many </a:t>
            </a:r>
            <a:r>
              <a:rPr lang="en-IN" sz="2200" dirty="0">
                <a:latin typeface="Times New Roman" panose="02020603050405020304" pitchFamily="18" charset="0"/>
                <a:cs typeface="Times New Roman" panose="02020603050405020304" pitchFamily="18" charset="0"/>
              </a:rPr>
              <a:t>disciplines. It considers both monetary as well as non-monetary </a:t>
            </a:r>
            <a:r>
              <a:rPr lang="en-IN" sz="2200" dirty="0" smtClean="0">
                <a:latin typeface="Times New Roman" panose="02020603050405020304" pitchFamily="18" charset="0"/>
                <a:cs typeface="Times New Roman" panose="02020603050405020304" pitchFamily="18" charset="0"/>
              </a:rPr>
              <a:t>factors. This </a:t>
            </a:r>
            <a:r>
              <a:rPr lang="en-IN" sz="2200" dirty="0">
                <a:latin typeface="Times New Roman" panose="02020603050405020304" pitchFamily="18" charset="0"/>
                <a:cs typeface="Times New Roman" panose="02020603050405020304" pitchFamily="18" charset="0"/>
              </a:rPr>
              <a:t>all brings inexactness and subjectivity in the conclusions obtained through it</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5. Top-heavy structure: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installation of management accounting </a:t>
            </a:r>
            <a:r>
              <a:rPr lang="en-IN" sz="2200" dirty="0" smtClean="0">
                <a:latin typeface="Times New Roman" panose="02020603050405020304" pitchFamily="18" charset="0"/>
                <a:cs typeface="Times New Roman" panose="02020603050405020304" pitchFamily="18" charset="0"/>
              </a:rPr>
              <a:t>system requires </a:t>
            </a:r>
            <a:r>
              <a:rPr lang="en-IN" sz="2200" dirty="0">
                <a:latin typeface="Times New Roman" panose="02020603050405020304" pitchFamily="18" charset="0"/>
                <a:cs typeface="Times New Roman" panose="02020603050405020304" pitchFamily="18" charset="0"/>
              </a:rPr>
              <a:t>heavy costs on account of an elaborate organization and numerous </a:t>
            </a:r>
            <a:r>
              <a:rPr lang="en-IN" sz="2200" dirty="0" smtClean="0">
                <a:latin typeface="Times New Roman" panose="02020603050405020304" pitchFamily="18" charset="0"/>
                <a:cs typeface="Times New Roman" panose="02020603050405020304" pitchFamily="18" charset="0"/>
              </a:rPr>
              <a:t>rules and </a:t>
            </a:r>
            <a:r>
              <a:rPr lang="en-IN" sz="2200" dirty="0">
                <a:latin typeface="Times New Roman" panose="02020603050405020304" pitchFamily="18" charset="0"/>
                <a:cs typeface="Times New Roman" panose="02020603050405020304" pitchFamily="18" charset="0"/>
              </a:rPr>
              <a:t>regulations. It can, therefore, be adopted only by big concerns</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6</a:t>
            </a:r>
            <a:r>
              <a:rPr lang="en-IN" sz="2200" b="1" dirty="0">
                <a:latin typeface="Times New Roman" panose="02020603050405020304" pitchFamily="18" charset="0"/>
                <a:cs typeface="Times New Roman" panose="02020603050405020304" pitchFamily="18" charset="0"/>
              </a:rPr>
              <a:t>. Opposition to change: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demands a break away from</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traditional accounting practices.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7</a:t>
            </a:r>
            <a:r>
              <a:rPr lang="en-IN" sz="2200" b="1" dirty="0">
                <a:latin typeface="Times New Roman" panose="02020603050405020304" pitchFamily="18" charset="0"/>
                <a:cs typeface="Times New Roman" panose="02020603050405020304" pitchFamily="18" charset="0"/>
              </a:rPr>
              <a:t>. Evolutionary stage: </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accounting is still in its initial stage. </a:t>
            </a:r>
            <a:r>
              <a:rPr lang="en-IN" sz="2200" dirty="0" smtClean="0">
                <a:latin typeface="Times New Roman" panose="02020603050405020304" pitchFamily="18" charset="0"/>
                <a:cs typeface="Times New Roman" panose="02020603050405020304" pitchFamily="18" charset="0"/>
              </a:rPr>
              <a:t>This </a:t>
            </a:r>
            <a:r>
              <a:rPr lang="en-IN" sz="2200" dirty="0">
                <a:latin typeface="Times New Roman" panose="02020603050405020304" pitchFamily="18" charset="0"/>
                <a:cs typeface="Times New Roman" panose="02020603050405020304" pitchFamily="18" charset="0"/>
              </a:rPr>
              <a:t>all creates </a:t>
            </a:r>
            <a:r>
              <a:rPr lang="en-IN" sz="2200" dirty="0" smtClean="0">
                <a:latin typeface="Times New Roman" panose="02020603050405020304" pitchFamily="18" charset="0"/>
                <a:cs typeface="Times New Roman" panose="02020603050405020304" pitchFamily="18" charset="0"/>
              </a:rPr>
              <a:t>doubt about </a:t>
            </a:r>
            <a:r>
              <a:rPr lang="en-IN" sz="2200" dirty="0">
                <a:latin typeface="Times New Roman" panose="02020603050405020304" pitchFamily="18" charset="0"/>
                <a:cs typeface="Times New Roman" panose="02020603050405020304" pitchFamily="18" charset="0"/>
              </a:rPr>
              <a:t>the very utility of management accounting.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3000" b="1" dirty="0">
                <a:ea typeface="Calibri" panose="020F0502020204030204"/>
                <a:cs typeface="Times New Roman" panose="02020603050405020304"/>
              </a:rPr>
              <a:t>Differences between Cost Accounting and Management Accounting</a:t>
            </a:r>
            <a:br>
              <a:rPr lang="en-IN" sz="3000" b="1" dirty="0">
                <a:ea typeface="Calibri" panose="020F0502020204030204"/>
                <a:cs typeface="Times New Roman" panose="02020603050405020304"/>
              </a:rPr>
            </a:br>
            <a:r>
              <a:rPr lang="en-IN" sz="3000" b="1" dirty="0">
                <a:ea typeface="Calibri" panose="020F0502020204030204"/>
                <a:cs typeface="Times New Roman" panose="02020603050405020304"/>
              </a:rPr>
              <a:t> </a:t>
            </a:r>
            <a:endParaRPr lang="en-IN" sz="3000" b="1" dirty="0">
              <a:ea typeface="Calibri" panose="020F0502020204030204"/>
              <a:cs typeface="Times New Roman" panose="02020603050405020304"/>
            </a:endParaRPr>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 Objective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objective of Cost Accounting is to ascertain the cost of production and control of costs. The objective of Management Accounting is to help the management in whatever possible manner to discharge its functions efficiently.</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2</a:t>
            </a:r>
            <a:r>
              <a:rPr lang="en-IN" sz="2200" b="1" dirty="0">
                <a:latin typeface="Times New Roman" panose="02020603050405020304" pitchFamily="18" charset="0"/>
                <a:ea typeface="Calibri" panose="020F0502020204030204"/>
                <a:cs typeface="Times New Roman" panose="02020603050405020304" pitchFamily="18" charset="0"/>
              </a:rPr>
              <a:t>. Nature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uses both actual and estimates for ascertainment of costs, fixation of selling price etc. Management Accounting is more concerned with estimates and projections. It is mainly futuristic in nature.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Scope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mainly deals with costing and cost accounting methods and techniques. Management Accounting has a wider scope and includes Financial Accounting, Cost Accounting, Budgeting, Tax Planning, Management Reporting etc.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Nature of Data Used</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uses only monetary and quantitative information. Management Accounting uses both quantitative and qualitative information.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Stage of Development</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Cost </a:t>
            </a:r>
            <a:r>
              <a:rPr lang="en-IN" sz="2200" dirty="0">
                <a:latin typeface="Times New Roman" panose="02020603050405020304" pitchFamily="18" charset="0"/>
                <a:ea typeface="Calibri" panose="020F0502020204030204"/>
                <a:cs typeface="Times New Roman" panose="02020603050405020304" pitchFamily="18" charset="0"/>
              </a:rPr>
              <a:t>Accounting has an earlier development. It developed during the 18th century after industrial revolution. Management Accounting has a very recent origin. It developed during the latter half of the 20th century only.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1" dirty="0">
                <a:solidFill>
                  <a:prstClr val="black"/>
                </a:solidFill>
                <a:ea typeface="Calibri" panose="020F0502020204030204"/>
                <a:cs typeface="Times New Roman" panose="02020603050405020304"/>
              </a:rPr>
              <a:t>Differences between Cost Accounting and Financial</a:t>
            </a:r>
            <a:br>
              <a:rPr lang="en-IN" sz="2700" b="1" dirty="0">
                <a:solidFill>
                  <a:prstClr val="black"/>
                </a:solidFill>
                <a:ea typeface="Calibri" panose="020F0502020204030204"/>
                <a:cs typeface="Times New Roman" panose="02020603050405020304"/>
              </a:rPr>
            </a:br>
            <a:r>
              <a:rPr lang="en-IN" sz="2700" b="1" dirty="0">
                <a:solidFill>
                  <a:prstClr val="black"/>
                </a:solidFill>
                <a:ea typeface="Calibri" panose="020F0502020204030204"/>
                <a:cs typeface="Times New Roman" panose="02020603050405020304"/>
              </a:rPr>
              <a:t> Accounting</a:t>
            </a:r>
            <a:br>
              <a:rPr lang="en-IN" sz="2700" b="1" dirty="0">
                <a:solidFill>
                  <a:prstClr val="black"/>
                </a:solidFill>
                <a:ea typeface="Calibri" panose="020F0502020204030204"/>
                <a:cs typeface="Times New Roman" panose="02020603050405020304"/>
              </a:rPr>
            </a:br>
            <a:r>
              <a:rPr lang="en-IN" sz="2700" b="1" dirty="0">
                <a:solidFill>
                  <a:prstClr val="black"/>
                </a:solidFill>
                <a:ea typeface="Calibri" panose="020F0502020204030204"/>
                <a:cs typeface="Times New Roman" panose="02020603050405020304"/>
              </a:rPr>
              <a:t> </a:t>
            </a:r>
            <a:endParaRPr lang="en-IN" dirty="0"/>
          </a:p>
        </p:txBody>
      </p:sp>
      <p:sp>
        <p:nvSpPr>
          <p:cNvPr id="3" name="Content Placeholder 2"/>
          <p:cNvSpPr>
            <a:spLocks noGrp="1"/>
          </p:cNvSpPr>
          <p:nvPr>
            <p:ph idx="1"/>
          </p:nvPr>
        </p:nvSpPr>
        <p:spPr/>
        <p:txBody>
          <a:bodyPr>
            <a:no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(1) Aim</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Financial accounting aims at safeguarding the interests of the business and its proprietors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others connected with it. This is done by providing suitable information to various parties.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 Cost accounting on the other hand,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renders information for the guidance of the management for proper planning, operation, control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decision making.</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marL="0" lvl="0" indent="0">
              <a:lnSpc>
                <a:spcPct val="150000"/>
              </a:lnSpc>
              <a:buNone/>
            </a:pPr>
            <a:r>
              <a:rPr lang="en-IN" sz="2200" b="1" dirty="0">
                <a:solidFill>
                  <a:prstClr val="black"/>
                </a:solidFill>
                <a:latin typeface="Times New Roman" panose="02020603050405020304" pitchFamily="18" charset="0"/>
                <a:cs typeface="Times New Roman" panose="02020603050405020304" pitchFamily="18" charset="0"/>
              </a:rPr>
              <a:t>(2) </a:t>
            </a:r>
            <a:r>
              <a:rPr lang="en-IN" sz="2200" b="1" dirty="0" smtClean="0">
                <a:solidFill>
                  <a:prstClr val="black"/>
                </a:solidFill>
                <a:latin typeface="Times New Roman" panose="02020603050405020304" pitchFamily="18" charset="0"/>
                <a:cs typeface="Times New Roman" panose="02020603050405020304" pitchFamily="18" charset="0"/>
              </a:rPr>
              <a:t>Meet the requirement:</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r>
              <a:rPr lang="en-IN" sz="2200" dirty="0" smtClean="0">
                <a:solidFill>
                  <a:prstClr val="black"/>
                </a:solidFill>
                <a:latin typeface="Times New Roman" panose="02020603050405020304" pitchFamily="18" charset="0"/>
                <a:cs typeface="Times New Roman" panose="02020603050405020304" pitchFamily="18" charset="0"/>
              </a:rPr>
              <a:t>Financial </a:t>
            </a:r>
            <a:r>
              <a:rPr lang="en-IN" sz="2200" dirty="0">
                <a:solidFill>
                  <a:prstClr val="black"/>
                </a:solidFill>
                <a:latin typeface="Times New Roman" panose="02020603050405020304" pitchFamily="18" charset="0"/>
                <a:cs typeface="Times New Roman" panose="02020603050405020304" pitchFamily="18" charset="0"/>
              </a:rPr>
              <a:t>accounts are kept in such a way as to meet the requirements of the Companies Act, Income-tax Act and other statues. 	On the other hand cost accounts are generally kept voluntarily to meet the requirements of management</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r>
              <a:rPr lang="en-IN" sz="2200" b="1" dirty="0">
                <a:solidFill>
                  <a:prstClr val="black"/>
                </a:solidFill>
                <a:latin typeface="Times New Roman" panose="02020603050405020304" pitchFamily="18" charset="0"/>
                <a:cs typeface="Times New Roman" panose="02020603050405020304" pitchFamily="18" charset="0"/>
              </a:rPr>
              <a:t>(3</a:t>
            </a:r>
            <a:r>
              <a:rPr lang="en-IN" sz="2200" b="1" dirty="0" smtClean="0">
                <a:solidFill>
                  <a:prstClr val="black"/>
                </a:solidFill>
                <a:latin typeface="Times New Roman" panose="02020603050405020304" pitchFamily="18" charset="0"/>
                <a:cs typeface="Times New Roman" panose="02020603050405020304" pitchFamily="18" charset="0"/>
              </a:rPr>
              <a:t>) Emphasis</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lnSpc>
                <a:spcPct val="150000"/>
              </a:lnSpc>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Financial accounting emphasizes the measurement of profitability, 	while cost accounting aims at ascertainment of costs and accumulates data for this very purpose.</a:t>
            </a:r>
            <a:endParaRPr lang="en-IN" sz="2200" dirty="0">
              <a:solidFill>
                <a:prstClr val="black"/>
              </a:solidFill>
              <a:latin typeface="Times New Roman" panose="02020603050405020304" pitchFamily="18" charset="0"/>
              <a:cs typeface="Times New Roman" panose="02020603050405020304" pitchFamily="18" charset="0"/>
            </a:endParaRPr>
          </a:p>
          <a:p>
            <a:pPr>
              <a:lnSpc>
                <a:spcPct val="150000"/>
              </a:lnSpc>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(4) </a:t>
            </a:r>
            <a:r>
              <a:rPr lang="en-IN" sz="2200" b="1" dirty="0" smtClean="0">
                <a:latin typeface="Times New Roman" panose="02020603050405020304" pitchFamily="18" charset="0"/>
                <a:cs typeface="Times New Roman" panose="02020603050405020304" pitchFamily="18" charset="0"/>
              </a:rPr>
              <a:t>Disclose</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accounts disclose the net profit and loss of the business as a whole, whereas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accounts disclose profit or loss of each product, job or service.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(5) Reports:</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accounting provides operating results and financial position.</a:t>
            </a:r>
            <a:r>
              <a:rPr lang="en-IN" sz="2200" b="0" i="0" u="none" strike="noStrike" dirty="0" smtClean="0">
                <a:latin typeface="Times New Roman" panose="02020603050405020304" pitchFamily="18" charset="0"/>
                <a:cs typeface="Times New Roman" panose="02020603050405020304" pitchFamily="18" charset="0"/>
              </a:rPr>
              <a:t> Cost accounting </a:t>
            </a:r>
            <a:r>
              <a:rPr lang="en-IN" sz="2200" b="0" i="0" u="none" strike="noStrike" baseline="0" dirty="0" smtClean="0">
                <a:latin typeface="Times New Roman" panose="02020603050405020304" pitchFamily="18" charset="0"/>
                <a:cs typeface="Times New Roman" panose="02020603050405020304" pitchFamily="18" charset="0"/>
              </a:rPr>
              <a:t>usually gives information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through cost reports to the management as and when desired.</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(6) Deals with facts</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accounts deal mainly with actual facts and figures, but cost accounts deal partly with facts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figures and partly with estimates.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(7) Stress on:</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In case of financial accounts stress is on the ascertainment and exhibition of profits earned or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losses incurred in the business. In cost accounts the emphasis is more on aspects of planning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control.</a:t>
            </a:r>
            <a:endParaRPr lang="en-IN" sz="2200" b="0" i="0" u="none" strike="noStrike" baseline="0" dirty="0" smtClean="0">
              <a:latin typeface="Times New Roman" panose="02020603050405020304" pitchFamily="18" charset="0"/>
              <a:cs typeface="Times New Roman" panose="02020603050405020304" pitchFamily="18" charset="0"/>
            </a:endParaRPr>
          </a:p>
          <a:p>
            <a:pPr marL="457200" indent="-457200">
              <a:buAutoNum type="arabicParenBoth" startAt="8"/>
            </a:pPr>
            <a:r>
              <a:rPr lang="en-IN" sz="2200" b="1" dirty="0" smtClean="0">
                <a:latin typeface="Times New Roman" panose="02020603050405020304" pitchFamily="18" charset="0"/>
                <a:cs typeface="Times New Roman" panose="02020603050405020304" pitchFamily="18" charset="0"/>
              </a:rPr>
              <a:t>Data or records:</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accounting is concerned with historical records, while cost accounting is concerned with</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historical cost but also with pre-determined cost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(9) Type of Transactions:</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accounts are concerned with external transactions.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While cost accounts are concerned with internal transactions which do not form</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 basis of payment or receipt of cash.</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(10) Reports:</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The costs are reported in aggregate in financial accounts but costs are broken into unit basis in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accounts.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(11) Type of information</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Financial accounts do not provide information on the relative efficiencies of various workers, plants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machinery while cost accounts provide valuable information on the relative efficiencies of</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various plants and machinery.</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(12) Periodicity of reports:</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Financial reports (profit and loss account and balance sheet) are prepared periodically – quarterly,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half yearly or annual basis. But cost reporting is a continuous process and may be daily, weekly,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monthly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7464</Words>
  <Application>WPS Presentation</Application>
  <PresentationFormat>On-screen Show (4:3)</PresentationFormat>
  <Paragraphs>122</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Calibri</vt:lpstr>
      <vt:lpstr>Times New Roman</vt:lpstr>
      <vt:lpstr>Times New Roman</vt:lpstr>
      <vt:lpstr>Microsoft YaHei</vt:lpstr>
      <vt:lpstr>Arial Unicode MS</vt:lpstr>
      <vt:lpstr>Calibri</vt:lpstr>
      <vt:lpstr>Office Theme</vt:lpstr>
      <vt:lpstr>Differences between  Cost accounting and Management accounting Cost Accounting and Financial Accounting,  Management Accounting and Financial Accounting  </vt:lpstr>
      <vt:lpstr>Differences between Cost Accounting and Management Accounting  </vt:lpstr>
      <vt:lpstr>PowerPoint 演示文稿</vt:lpstr>
      <vt:lpstr>PowerPoint 演示文稿</vt:lpstr>
      <vt:lpstr>Differences between Cost Accounting and Financial  Accounting  </vt:lpstr>
      <vt:lpstr>PowerPoint 演示文稿</vt:lpstr>
      <vt:lpstr>PowerPoint 演示文稿</vt:lpstr>
      <vt:lpstr>PowerPoint 演示文稿</vt:lpstr>
      <vt:lpstr>PowerPoint 演示文稿</vt:lpstr>
      <vt:lpstr>Differences between Management Accounting and Financial  Accounting  </vt:lpstr>
      <vt:lpstr>PowerPoint 演示文稿</vt:lpstr>
      <vt:lpstr>PowerPoint 演示文稿</vt:lpstr>
      <vt:lpstr>PowerPoint 演示文稿</vt:lpstr>
      <vt:lpstr>PowerPoint 演示文稿</vt:lpstr>
      <vt:lpstr>PowerPoint 演示文稿</vt:lpstr>
      <vt:lpstr>Limitations of management accounting</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between Cost Accounting and Management Accounting  </dc:title>
  <dc:creator>user</dc:creator>
  <cp:lastModifiedBy>user</cp:lastModifiedBy>
  <cp:revision>16</cp:revision>
  <dcterms:created xsi:type="dcterms:W3CDTF">2021-02-01T16:18:00Z</dcterms:created>
  <dcterms:modified xsi:type="dcterms:W3CDTF">2024-08-31T05:53:46Z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EE2B96F5F54644078614E7980A6EE393_12</vt:lpwstr>
  </property>
  <property fmtid="{D5CDD505-2E9C-101B-9397-08002B2CF9AE}" pid="3" name="KSOProductBuildVer">
    <vt:lpwstr>1033-12.2.0.17562</vt:lpwstr>
  </property>
</Properties>
</file>