
<file path=[Content_Types].xml><?xml version="1.0" encoding="utf-8"?>
<Types xmlns="http://schemas.openxmlformats.org/package/2006/content-types">
  <Default Extension="jpeg" ContentType="image/jpeg"/>
  <Default Extension="JPG" ContentType="image/.jp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3" r:id="rId4"/>
    <p:sldId id="274" r:id="rId5"/>
    <p:sldId id="257" r:id="rId6"/>
    <p:sldId id="260" r:id="rId7"/>
    <p:sldId id="261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82464-B365-41A1-992C-B87E263E3A6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C113-4160-4836-A1DE-3C1F19E5D304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Research methodology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Module 1</a:t>
            </a:r>
            <a:endParaRPr lang="en-US" dirty="0" smtClean="0"/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Scientific Method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 and research go hand in hand.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method refers to the ways in which science employs its procedures, tools and techniques in the attainment of empirical knowledge.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helps us to acquire knowledge about the realities of life.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the following characteristics: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Definiteness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Objectivity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Generality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Helpful in prediction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Objectives of Research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of discovering the unknown and rediscovering the known. Its main objectives are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explore: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 can be carried out with the purpose of gaining familiarity with a particular topic or to gain insight into unexplored areas. Such research is termed as Exploratory research.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domestic company may think of setting up its manufacturing operations abroad.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IN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describe :-</a:t>
            </a:r>
            <a:endParaRPr lang="en-I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research can be carried out with the objective of describing a particular situation, event or an individual. Such research is called descriptive research.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:-a study can be carried out to study the voting pattern in a particular state on the basis of gender, economic status, religion etc.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these studies are about events that have already taken place, so these studies are also called ex-post facto studies.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diagnose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 study is carried out with the objective of finding out how frequently a particular event is associated with another event, it is termed as diagnostic study.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fast food chain has conducted a research to find out the feasibility of setting up an outlet in a multiplex.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To establish causal relationship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research can be done with the objective of finding out causal relationship between the dependent variables with independent variables. Such research are called a Hypothesis testing research.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research is carried out to establish the relationship between polio vaccine (independent variable) and its effectiveness in controlling the occurrence of polio (dependent variable) is hypothesis testing research.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br>
              <a:rPr lang="en-IN" sz="2200" b="1" dirty="0" smtClean="0">
                <a:solidFill>
                  <a:srgbClr val="C10000"/>
                </a:solidFill>
                <a:latin typeface="GillSansMT,Bold"/>
                <a:ea typeface="+mn-ea"/>
                <a:cs typeface="+mn-cs"/>
              </a:rPr>
            </a:br>
            <a:r>
              <a:rPr lang="en-IN" sz="2200" b="1" dirty="0" smtClean="0">
                <a:solidFill>
                  <a:srgbClr val="C10000"/>
                </a:solidFill>
                <a:latin typeface="GillSansMT,Bold"/>
                <a:ea typeface="+mn-ea"/>
                <a:cs typeface="+mn-cs"/>
              </a:rPr>
              <a:t>Why </a:t>
            </a:r>
            <a:r>
              <a:rPr lang="en-IN" sz="2200" b="1" dirty="0">
                <a:solidFill>
                  <a:srgbClr val="C10000"/>
                </a:solidFill>
                <a:latin typeface="GillSansMT,Bold"/>
                <a:ea typeface="+mn-ea"/>
                <a:cs typeface="+mn-cs"/>
              </a:rPr>
              <a:t>Should I Care About Research?</a:t>
            </a:r>
            <a:br>
              <a:rPr lang="en-IN" sz="2200" b="1" dirty="0">
                <a:solidFill>
                  <a:srgbClr val="C10000"/>
                </a:solidFill>
                <a:latin typeface="GillSansMT,Bold"/>
                <a:ea typeface="+mn-ea"/>
                <a:cs typeface="+mn-cs"/>
              </a:rPr>
            </a:br>
            <a:endParaRPr lang="en-IN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547664" y="2290227"/>
            <a:ext cx="712879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200" b="1" dirty="0">
              <a:solidFill>
                <a:srgbClr val="C10000"/>
              </a:solidFill>
              <a:latin typeface="GillSansMT,Bold"/>
            </a:endParaRPr>
          </a:p>
          <a:p>
            <a:r>
              <a:rPr lang="en-IN" sz="2200" dirty="0">
                <a:solidFill>
                  <a:srgbClr val="3892A8"/>
                </a:solidFill>
                <a:latin typeface="Wingdings2"/>
              </a:rPr>
              <a:t> </a:t>
            </a:r>
            <a:r>
              <a:rPr lang="en-IN" sz="2200" b="1" dirty="0">
                <a:solidFill>
                  <a:srgbClr val="000000"/>
                </a:solidFill>
                <a:latin typeface="GillSansMT,Bold"/>
              </a:rPr>
              <a:t>Answering questions and making </a:t>
            </a:r>
            <a:r>
              <a:rPr lang="en-IN" sz="2200" b="1" dirty="0" smtClean="0">
                <a:solidFill>
                  <a:srgbClr val="000000"/>
                </a:solidFill>
                <a:latin typeface="GillSansMT,Bold"/>
              </a:rPr>
              <a:t>decisions</a:t>
            </a:r>
            <a:endParaRPr lang="en-IN" sz="2200" b="1" dirty="0" smtClean="0">
              <a:solidFill>
                <a:srgbClr val="000000"/>
              </a:solidFill>
              <a:latin typeface="GillSansMT,Bold"/>
            </a:endParaRPr>
          </a:p>
          <a:p>
            <a:endParaRPr lang="en-IN" sz="2200" b="1" dirty="0">
              <a:solidFill>
                <a:srgbClr val="000000"/>
              </a:solidFill>
              <a:latin typeface="GillSansMT,Bold"/>
            </a:endParaRPr>
          </a:p>
          <a:p>
            <a:r>
              <a:rPr lang="en-IN" sz="2200" dirty="0">
                <a:solidFill>
                  <a:srgbClr val="3892A8"/>
                </a:solidFill>
                <a:latin typeface="Wingdings2"/>
              </a:rPr>
              <a:t> </a:t>
            </a:r>
            <a:r>
              <a:rPr lang="en-IN" sz="2200" b="1" dirty="0">
                <a:solidFill>
                  <a:srgbClr val="000000"/>
                </a:solidFill>
                <a:latin typeface="GillSansMT,Bold"/>
              </a:rPr>
              <a:t>We encounter research every </a:t>
            </a:r>
            <a:r>
              <a:rPr lang="en-IN" sz="2200" b="1" dirty="0" smtClean="0">
                <a:solidFill>
                  <a:srgbClr val="000000"/>
                </a:solidFill>
                <a:latin typeface="GillSansMT,Bold"/>
              </a:rPr>
              <a:t>day</a:t>
            </a:r>
            <a:endParaRPr lang="en-IN" sz="2200" b="1" dirty="0" smtClean="0">
              <a:solidFill>
                <a:srgbClr val="000000"/>
              </a:solidFill>
              <a:latin typeface="GillSansMT,Bold"/>
            </a:endParaRPr>
          </a:p>
          <a:p>
            <a:endParaRPr lang="en-IN" sz="2200" b="1" dirty="0">
              <a:solidFill>
                <a:srgbClr val="000000"/>
              </a:solidFill>
              <a:latin typeface="GillSansMT,Bold"/>
            </a:endParaRPr>
          </a:p>
          <a:p>
            <a:r>
              <a:rPr lang="en-IN" sz="2200" dirty="0">
                <a:solidFill>
                  <a:srgbClr val="3892A8"/>
                </a:solidFill>
                <a:latin typeface="Wingdings2"/>
              </a:rPr>
              <a:t> </a:t>
            </a:r>
            <a:r>
              <a:rPr lang="en-IN" sz="2200" b="1" dirty="0">
                <a:solidFill>
                  <a:srgbClr val="000000"/>
                </a:solidFill>
                <a:latin typeface="GillSansMT,Bold"/>
              </a:rPr>
              <a:t>Common sense (intuition) is often </a:t>
            </a:r>
            <a:r>
              <a:rPr lang="en-IN" sz="2200" b="1" dirty="0" smtClean="0">
                <a:solidFill>
                  <a:srgbClr val="000000"/>
                </a:solidFill>
                <a:latin typeface="GillSansMT,Bold"/>
              </a:rPr>
              <a:t>wrong</a:t>
            </a:r>
            <a:endParaRPr lang="en-IN" sz="2200" b="1" dirty="0" smtClean="0">
              <a:solidFill>
                <a:srgbClr val="000000"/>
              </a:solidFill>
              <a:latin typeface="GillSansMT,Bold"/>
            </a:endParaRPr>
          </a:p>
          <a:p>
            <a:endParaRPr lang="en-IN" sz="2200" dirty="0">
              <a:solidFill>
                <a:srgbClr val="000000"/>
              </a:solidFill>
              <a:latin typeface="GillSans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424935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Research 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means intensive search for knowledge.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also means search for truth.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can be defined as an organized and systematic study of materials and sources in order to discover new things and establish facts and reach new conclusions.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research involves a well developed plan, a systematic approach to developing new theories or finding solutions to various problems.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Definition of research 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Redman and </a:t>
            </a:r>
            <a:r>
              <a:rPr lang="en-IN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Mory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research is a systematised effort to gain new knowledge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Clifford Woody, research comprises defining and redefining problems,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formulating hypotheses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suggesting solutions; collecting, organising and evaluating data; making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deductions and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reaching conclusions; and at last carefully testing the conclusions to determine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they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 with the formulated hypothesis or not.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concluded that research involves 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A clear definition of the problem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Formulation of hypothesis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Collection and analysis of data and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Relating the findings to existing theories and earlier 		    formulated hypothesis.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Methodology 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6552728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is the systematic, theoretical analysis of the methods applied to a field of study. It comprises the theoretical analysis of the body of methods and principles associated with a branch of knowledge.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Research Methodology 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set of systematic technique used in research.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simply means a guide to research and how it is conducted.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describes and analysis methods, throws more light on their limitations and resources, clarify their pre- suppositions and consequences, relating their potentialities to the twilight zone at the frontiers of knowledge.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Advantages of Research Methodology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Advancement of wealth of human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of tools for carrying out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critical and scientific attitude, disciplined thinking to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observations.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Enrichment of the research process and provision of chance for in-depth study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understanding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inculcate the ability to evaluate and use research results with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reasonable confidence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 decision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making.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Inculcates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learn to read and think critically.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4372</Words>
  <Application>WPS Presentation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SimSun</vt:lpstr>
      <vt:lpstr>Wingdings</vt:lpstr>
      <vt:lpstr>GillSansMT,Bold</vt:lpstr>
      <vt:lpstr>Segoe Print</vt:lpstr>
      <vt:lpstr>Wingdings2</vt:lpstr>
      <vt:lpstr>GillSansMT</vt:lpstr>
      <vt:lpstr>Times New Roman</vt:lpstr>
      <vt:lpstr>Calibri</vt:lpstr>
      <vt:lpstr>Microsoft YaHei</vt:lpstr>
      <vt:lpstr>Arial Unicode MS</vt:lpstr>
      <vt:lpstr>Office Theme</vt:lpstr>
      <vt:lpstr>Research methodology</vt:lpstr>
      <vt:lpstr> Why Should I Care About Research? </vt:lpstr>
      <vt:lpstr>PowerPoint 演示文稿</vt:lpstr>
      <vt:lpstr>Research </vt:lpstr>
      <vt:lpstr>Definition of research </vt:lpstr>
      <vt:lpstr>PowerPoint 演示文稿</vt:lpstr>
      <vt:lpstr>Methodology </vt:lpstr>
      <vt:lpstr>Research Methodology </vt:lpstr>
      <vt:lpstr>Advantages of Research Methodology</vt:lpstr>
      <vt:lpstr>Scientific Method</vt:lpstr>
      <vt:lpstr>Objectives of Research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user</dc:creator>
  <cp:lastModifiedBy>user</cp:lastModifiedBy>
  <cp:revision>17</cp:revision>
  <dcterms:created xsi:type="dcterms:W3CDTF">2020-06-13T16:22:00Z</dcterms:created>
  <dcterms:modified xsi:type="dcterms:W3CDTF">2024-08-31T07:33:56Z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8D1BEA232CC442938D561D9A00C6B7F3_12</vt:lpwstr>
  </property>
  <property fmtid="{D5CDD505-2E9C-101B-9397-08002B2CF9AE}" pid="3" name="KSOProductBuildVer">
    <vt:lpwstr>1033-12.2.0.17562</vt:lpwstr>
  </property>
</Properties>
</file>