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195" y="2315079"/>
            <a:ext cx="535241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10" dirty="0"/>
              <a:t>Other types </a:t>
            </a:r>
            <a:r>
              <a:rPr sz="4300" spc="-5" dirty="0"/>
              <a:t>of</a:t>
            </a:r>
            <a:r>
              <a:rPr sz="4300" spc="30" dirty="0"/>
              <a:t> </a:t>
            </a:r>
            <a:r>
              <a:rPr sz="4300" spc="-30" dirty="0"/>
              <a:t>research</a:t>
            </a:r>
            <a:endParaRPr sz="43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43555" y="91439"/>
            <a:ext cx="5282183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62201" y="220796"/>
            <a:ext cx="464693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Motivation</a:t>
            </a:r>
            <a:r>
              <a:rPr sz="3900" b="1" spc="-20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329812"/>
            <a:ext cx="6753225" cy="3618491"/>
          </a:xfrm>
          <a:prstGeom prst="rect">
            <a:avLst/>
          </a:prstGeom>
        </p:spPr>
        <p:txBody>
          <a:bodyPr vert="horz" wrap="square" lIns="0" tIns="2540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20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deals </a:t>
            </a:r>
            <a:r>
              <a:rPr sz="2200" spc="-5" dirty="0">
                <a:latin typeface="Gill Sans MT"/>
                <a:cs typeface="Gill Sans MT"/>
              </a:rPr>
              <a:t>with </a:t>
            </a:r>
            <a:r>
              <a:rPr sz="2200" dirty="0">
                <a:latin typeface="Gill Sans MT"/>
                <a:cs typeface="Gill Sans MT"/>
              </a:rPr>
              <a:t>such </a:t>
            </a:r>
            <a:r>
              <a:rPr sz="2200" spc="-20" dirty="0">
                <a:latin typeface="Gill Sans MT"/>
                <a:cs typeface="Gill Sans MT"/>
              </a:rPr>
              <a:t>forces </a:t>
            </a:r>
            <a:r>
              <a:rPr sz="2200" dirty="0">
                <a:latin typeface="Gill Sans MT"/>
                <a:cs typeface="Gill Sans MT"/>
              </a:rPr>
              <a:t>that </a:t>
            </a:r>
            <a:r>
              <a:rPr sz="2200" spc="-5" dirty="0">
                <a:latin typeface="Gill Sans MT"/>
                <a:cs typeface="Gill Sans MT"/>
              </a:rPr>
              <a:t>affect</a:t>
            </a:r>
            <a:r>
              <a:rPr sz="2200" spc="-35" dirty="0">
                <a:latin typeface="Gill Sans MT"/>
                <a:cs typeface="Gill Sans MT"/>
              </a:rPr>
              <a:t> </a:t>
            </a:r>
            <a:r>
              <a:rPr sz="2200" spc="-40" dirty="0">
                <a:latin typeface="Gill Sans MT"/>
                <a:cs typeface="Gill Sans MT"/>
              </a:rPr>
              <a:t>behaviour.</a:t>
            </a:r>
            <a:endParaRPr sz="2200" dirty="0">
              <a:latin typeface="Gill Sans MT"/>
              <a:cs typeface="Gill Sans MT"/>
            </a:endParaRPr>
          </a:p>
          <a:p>
            <a:pPr marL="295910" marR="884555" indent="-283845">
              <a:lnSpc>
                <a:spcPct val="140000"/>
              </a:lnSpc>
              <a:spcBef>
                <a:spcPts val="6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identifies </a:t>
            </a:r>
            <a:r>
              <a:rPr sz="2200" dirty="0">
                <a:latin typeface="Gill Sans MT"/>
                <a:cs typeface="Gill Sans MT"/>
              </a:rPr>
              <a:t>the </a:t>
            </a:r>
            <a:r>
              <a:rPr sz="2200" spc="-5" dirty="0">
                <a:latin typeface="Gill Sans MT"/>
                <a:cs typeface="Gill Sans MT"/>
              </a:rPr>
              <a:t>motivational factors </a:t>
            </a:r>
            <a:r>
              <a:rPr sz="2200" dirty="0">
                <a:latin typeface="Gill Sans MT"/>
                <a:cs typeface="Gill Sans MT"/>
              </a:rPr>
              <a:t>that  </a:t>
            </a:r>
            <a:r>
              <a:rPr sz="2200" spc="-5" dirty="0">
                <a:latin typeface="Gill Sans MT"/>
                <a:cs typeface="Gill Sans MT"/>
              </a:rPr>
              <a:t>determine </a:t>
            </a:r>
            <a:r>
              <a:rPr sz="2200" spc="-10" dirty="0">
                <a:latin typeface="Gill Sans MT"/>
                <a:cs typeface="Gill Sans MT"/>
              </a:rPr>
              <a:t>behaviour </a:t>
            </a:r>
            <a:r>
              <a:rPr sz="2200" dirty="0">
                <a:latin typeface="Gill Sans MT"/>
                <a:cs typeface="Gill Sans MT"/>
              </a:rPr>
              <a:t>of</a:t>
            </a:r>
            <a:r>
              <a:rPr sz="2200" spc="-2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individuals.</a:t>
            </a:r>
            <a:endParaRPr sz="2200" dirty="0">
              <a:latin typeface="Gill Sans MT"/>
              <a:cs typeface="Gill Sans MT"/>
            </a:endParaRPr>
          </a:p>
          <a:p>
            <a:pPr marL="295910" marR="803275" indent="-283845">
              <a:lnSpc>
                <a:spcPct val="140000"/>
              </a:lnSpc>
              <a:spcBef>
                <a:spcPts val="605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Eg:-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The factors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influencing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customers</a:t>
            </a:r>
            <a:r>
              <a:rPr sz="2200" spc="-450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to  </a:t>
            </a:r>
            <a:r>
              <a:rPr sz="2200" spc="-10" dirty="0">
                <a:solidFill>
                  <a:srgbClr val="FF0000"/>
                </a:solidFill>
                <a:latin typeface="Gill Sans MT"/>
                <a:cs typeface="Gill Sans MT"/>
              </a:rPr>
              <a:t>purchase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a particular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item in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the</a:t>
            </a:r>
            <a:r>
              <a:rPr sz="2200" spc="-55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spc="-15" dirty="0">
                <a:solidFill>
                  <a:srgbClr val="FF0000"/>
                </a:solidFill>
                <a:latin typeface="Gill Sans MT"/>
                <a:cs typeface="Gill Sans MT"/>
              </a:rPr>
              <a:t>market.</a:t>
            </a:r>
            <a:endParaRPr sz="2200" dirty="0">
              <a:latin typeface="Gill Sans MT"/>
              <a:cs typeface="Gill Sans MT"/>
            </a:endParaRPr>
          </a:p>
          <a:p>
            <a:pPr marL="295910" marR="5080" indent="-283845">
              <a:lnSpc>
                <a:spcPct val="140000"/>
              </a:lnSpc>
              <a:spcBef>
                <a:spcPts val="6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Depth interview and </a:t>
            </a:r>
            <a:r>
              <a:rPr sz="2200" spc="-15" dirty="0">
                <a:latin typeface="Gill Sans MT"/>
                <a:cs typeface="Gill Sans MT"/>
              </a:rPr>
              <a:t>projective </a:t>
            </a:r>
            <a:r>
              <a:rPr sz="2200" dirty="0">
                <a:latin typeface="Gill Sans MT"/>
                <a:cs typeface="Gill Sans MT"/>
              </a:rPr>
              <a:t>techniques</a:t>
            </a:r>
            <a:r>
              <a:rPr sz="2200" spc="-114" dirty="0">
                <a:latin typeface="Gill Sans MT"/>
                <a:cs typeface="Gill Sans MT"/>
              </a:rPr>
              <a:t> </a:t>
            </a:r>
            <a:r>
              <a:rPr sz="2200" spc="-20" dirty="0">
                <a:latin typeface="Gill Sans MT"/>
                <a:cs typeface="Gill Sans MT"/>
              </a:rPr>
              <a:t>are  </a:t>
            </a:r>
            <a:r>
              <a:rPr sz="2200" spc="-5" dirty="0">
                <a:latin typeface="Gill Sans MT"/>
                <a:cs typeface="Gill Sans MT"/>
              </a:rPr>
              <a:t>applied in </a:t>
            </a:r>
            <a:r>
              <a:rPr sz="2200" dirty="0">
                <a:latin typeface="Gill Sans MT"/>
                <a:cs typeface="Gill Sans MT"/>
              </a:rPr>
              <a:t>this</a:t>
            </a:r>
            <a:r>
              <a:rPr sz="2200" spc="-55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research.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89632" y="91439"/>
            <a:ext cx="5588635" cy="1106805"/>
            <a:chOff x="2389632" y="91439"/>
            <a:chExt cx="5588635" cy="1106805"/>
          </a:xfrm>
        </p:grpSpPr>
        <p:sp>
          <p:nvSpPr>
            <p:cNvPr id="3" name="object 3"/>
            <p:cNvSpPr/>
            <p:nvPr/>
          </p:nvSpPr>
          <p:spPr>
            <a:xfrm>
              <a:off x="2389632" y="91439"/>
              <a:ext cx="3467100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7048" y="91439"/>
              <a:ext cx="2641092" cy="11064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08277" y="220796"/>
            <a:ext cx="495300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25" dirty="0">
                <a:latin typeface="Gill Sans MT"/>
                <a:cs typeface="Gill Sans MT"/>
              </a:rPr>
              <a:t>Formulative 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379952"/>
            <a:ext cx="7022465" cy="15535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50000"/>
              </a:lnSpc>
              <a:spcBef>
                <a:spcPts val="1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aims at </a:t>
            </a:r>
            <a:r>
              <a:rPr sz="2200" spc="-5" dirty="0">
                <a:latin typeface="Gill Sans MT"/>
                <a:cs typeface="Gill Sans MT"/>
              </a:rPr>
              <a:t>formulating </a:t>
            </a:r>
            <a:r>
              <a:rPr sz="2200" spc="-10" dirty="0">
                <a:latin typeface="Gill Sans MT"/>
                <a:cs typeface="Gill Sans MT"/>
              </a:rPr>
              <a:t>problems </a:t>
            </a:r>
            <a:r>
              <a:rPr sz="2200" spc="-15" dirty="0">
                <a:latin typeface="Gill Sans MT"/>
                <a:cs typeface="Gill Sans MT"/>
              </a:rPr>
              <a:t>for</a:t>
            </a:r>
            <a:r>
              <a:rPr sz="2200" spc="-160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more  </a:t>
            </a:r>
            <a:r>
              <a:rPr sz="2200" spc="-10" dirty="0">
                <a:latin typeface="Gill Sans MT"/>
                <a:cs typeface="Gill Sans MT"/>
              </a:rPr>
              <a:t>precise investigation </a:t>
            </a:r>
            <a:r>
              <a:rPr sz="2200" dirty="0">
                <a:latin typeface="Gill Sans MT"/>
                <a:cs typeface="Gill Sans MT"/>
              </a:rPr>
              <a:t>or </a:t>
            </a:r>
            <a:r>
              <a:rPr sz="2200" spc="-15" dirty="0">
                <a:latin typeface="Gill Sans MT"/>
                <a:cs typeface="Gill Sans MT"/>
              </a:rPr>
              <a:t>for </a:t>
            </a:r>
            <a:r>
              <a:rPr sz="2200" spc="-10" dirty="0">
                <a:latin typeface="Gill Sans MT"/>
                <a:cs typeface="Gill Sans MT"/>
              </a:rPr>
              <a:t>developing  hypothesis.</a:t>
            </a:r>
            <a:endParaRPr sz="2200" dirty="0">
              <a:latin typeface="Gill Sans MT"/>
              <a:cs typeface="Gill Sans MT"/>
            </a:endParaRPr>
          </a:p>
          <a:p>
            <a:pPr marL="295910" marR="222885" indent="-283845">
              <a:lnSpc>
                <a:spcPct val="150100"/>
              </a:lnSpc>
              <a:spcBef>
                <a:spcPts val="59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emphasizes on discovery of </a:t>
            </a:r>
            <a:r>
              <a:rPr sz="2200" spc="-5" dirty="0">
                <a:latin typeface="Gill Sans MT"/>
                <a:cs typeface="Gill Sans MT"/>
              </a:rPr>
              <a:t>ideas</a:t>
            </a:r>
            <a:r>
              <a:rPr sz="2200" spc="-114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and  insights.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75560" y="91439"/>
            <a:ext cx="5216652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94205" y="220796"/>
            <a:ext cx="458152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Evaluation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379952"/>
            <a:ext cx="7198995" cy="2569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684530" indent="-283845">
              <a:lnSpc>
                <a:spcPct val="150000"/>
              </a:lnSpc>
              <a:spcBef>
                <a:spcPts val="1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made use of </a:t>
            </a:r>
            <a:r>
              <a:rPr sz="2200" spc="-15" dirty="0">
                <a:latin typeface="Gill Sans MT"/>
                <a:cs typeface="Gill Sans MT"/>
              </a:rPr>
              <a:t>for </a:t>
            </a:r>
            <a:r>
              <a:rPr sz="2200" spc="-5" dirty="0">
                <a:latin typeface="Gill Sans MT"/>
                <a:cs typeface="Gill Sans MT"/>
              </a:rPr>
              <a:t>the </a:t>
            </a:r>
            <a:r>
              <a:rPr sz="2200" dirty="0">
                <a:latin typeface="Gill Sans MT"/>
                <a:cs typeface="Gill Sans MT"/>
              </a:rPr>
              <a:t>purpose of  </a:t>
            </a:r>
            <a:r>
              <a:rPr sz="2200" spc="-5" dirty="0">
                <a:latin typeface="Gill Sans MT"/>
                <a:cs typeface="Gill Sans MT"/>
              </a:rPr>
              <a:t>evaluating </a:t>
            </a:r>
            <a:r>
              <a:rPr sz="2200" dirty="0">
                <a:latin typeface="Gill Sans MT"/>
                <a:cs typeface="Gill Sans MT"/>
              </a:rPr>
              <a:t>a </a:t>
            </a:r>
            <a:r>
              <a:rPr sz="2200" spc="-10" dirty="0">
                <a:latin typeface="Gill Sans MT"/>
                <a:cs typeface="Gill Sans MT"/>
              </a:rPr>
              <a:t>project </a:t>
            </a:r>
            <a:r>
              <a:rPr sz="2200" dirty="0">
                <a:latin typeface="Gill Sans MT"/>
                <a:cs typeface="Gill Sans MT"/>
              </a:rPr>
              <a:t>which has </a:t>
            </a:r>
            <a:r>
              <a:rPr sz="2200" spc="-10" dirty="0">
                <a:latin typeface="Gill Sans MT"/>
                <a:cs typeface="Gill Sans MT"/>
              </a:rPr>
              <a:t>already  </a:t>
            </a:r>
            <a:r>
              <a:rPr sz="2200" dirty="0">
                <a:latin typeface="Gill Sans MT"/>
                <a:cs typeface="Gill Sans MT"/>
              </a:rPr>
              <a:t>been </a:t>
            </a:r>
            <a:r>
              <a:rPr sz="2200" spc="-5" dirty="0">
                <a:latin typeface="Gill Sans MT"/>
                <a:cs typeface="Gill Sans MT"/>
              </a:rPr>
              <a:t>implemented </a:t>
            </a:r>
            <a:r>
              <a:rPr sz="2200" dirty="0">
                <a:latin typeface="Gill Sans MT"/>
                <a:cs typeface="Gill Sans MT"/>
              </a:rPr>
              <a:t>or a </a:t>
            </a:r>
            <a:r>
              <a:rPr sz="2200" spc="-15" dirty="0">
                <a:latin typeface="Gill Sans MT"/>
                <a:cs typeface="Gill Sans MT"/>
              </a:rPr>
              <a:t>work </a:t>
            </a:r>
            <a:r>
              <a:rPr sz="2200" spc="-5" dirty="0">
                <a:latin typeface="Gill Sans MT"/>
                <a:cs typeface="Gill Sans MT"/>
              </a:rPr>
              <a:t>that</a:t>
            </a:r>
            <a:r>
              <a:rPr sz="2200" spc="-11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has  </a:t>
            </a:r>
            <a:r>
              <a:rPr sz="2200" spc="-10" dirty="0">
                <a:latin typeface="Gill Sans MT"/>
                <a:cs typeface="Gill Sans MT"/>
              </a:rPr>
              <a:t>already </a:t>
            </a:r>
            <a:r>
              <a:rPr sz="2200" dirty="0">
                <a:latin typeface="Gill Sans MT"/>
                <a:cs typeface="Gill Sans MT"/>
              </a:rPr>
              <a:t>been </a:t>
            </a:r>
            <a:r>
              <a:rPr sz="2200" spc="-5" dirty="0">
                <a:latin typeface="Gill Sans MT"/>
                <a:cs typeface="Gill Sans MT"/>
              </a:rPr>
              <a:t>carried</a:t>
            </a:r>
            <a:r>
              <a:rPr sz="2200" spc="-7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out.</a:t>
            </a:r>
          </a:p>
          <a:p>
            <a:pPr marL="295910" marR="5080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spc="10" dirty="0">
                <a:latin typeface="Gill Sans MT"/>
                <a:cs typeface="Gill Sans MT"/>
              </a:rPr>
              <a:t>very </a:t>
            </a:r>
            <a:r>
              <a:rPr sz="2200" dirty="0">
                <a:latin typeface="Gill Sans MT"/>
                <a:cs typeface="Gill Sans MT"/>
              </a:rPr>
              <a:t>useful method </a:t>
            </a:r>
            <a:r>
              <a:rPr sz="2200" spc="-10" dirty="0">
                <a:latin typeface="Gill Sans MT"/>
                <a:cs typeface="Gill Sans MT"/>
              </a:rPr>
              <a:t>for </a:t>
            </a:r>
            <a:r>
              <a:rPr sz="2200" spc="-5" dirty="0">
                <a:latin typeface="Gill Sans MT"/>
                <a:cs typeface="Gill Sans MT"/>
              </a:rPr>
              <a:t>the</a:t>
            </a:r>
            <a:r>
              <a:rPr sz="2200" spc="-12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evaluation  </a:t>
            </a:r>
            <a:r>
              <a:rPr sz="2200" dirty="0">
                <a:latin typeface="Gill Sans MT"/>
                <a:cs typeface="Gill Sans MT"/>
              </a:rPr>
              <a:t>of actual operational</a:t>
            </a:r>
            <a:r>
              <a:rPr sz="2200" spc="-95" dirty="0">
                <a:latin typeface="Gill Sans MT"/>
                <a:cs typeface="Gill Sans MT"/>
              </a:rPr>
              <a:t> </a:t>
            </a:r>
            <a:r>
              <a:rPr sz="2200" spc="-25" dirty="0">
                <a:latin typeface="Gill Sans MT"/>
                <a:cs typeface="Gill Sans MT"/>
              </a:rPr>
              <a:t>efficiency.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4596765" cy="1106805"/>
            <a:chOff x="1196339" y="91439"/>
            <a:chExt cx="4596765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4436364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71287" y="91439"/>
              <a:ext cx="821436" cy="11064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78360"/>
            <a:ext cx="396112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562213"/>
                </a:solidFill>
              </a:rPr>
              <a:t>It </a:t>
            </a:r>
            <a:r>
              <a:rPr sz="3200" spc="-5" dirty="0">
                <a:solidFill>
                  <a:srgbClr val="562213"/>
                </a:solidFill>
              </a:rPr>
              <a:t>is </a:t>
            </a:r>
            <a:r>
              <a:rPr sz="3200" dirty="0">
                <a:solidFill>
                  <a:srgbClr val="562213"/>
                </a:solidFill>
              </a:rPr>
              <a:t>of </a:t>
            </a:r>
            <a:r>
              <a:rPr sz="3200" spc="-15" dirty="0">
                <a:solidFill>
                  <a:srgbClr val="562213"/>
                </a:solidFill>
              </a:rPr>
              <a:t>three</a:t>
            </a:r>
            <a:r>
              <a:rPr sz="3200" spc="-105" dirty="0">
                <a:solidFill>
                  <a:srgbClr val="562213"/>
                </a:solidFill>
              </a:rPr>
              <a:t> </a:t>
            </a:r>
            <a:r>
              <a:rPr sz="3200" dirty="0">
                <a:solidFill>
                  <a:srgbClr val="562213"/>
                </a:solidFill>
              </a:rPr>
              <a:t>types:-</a:t>
            </a:r>
            <a:endParaRPr sz="3200" dirty="0"/>
          </a:p>
        </p:txBody>
      </p:sp>
      <p:sp>
        <p:nvSpPr>
          <p:cNvPr id="6" name="object 6"/>
          <p:cNvSpPr txBox="1"/>
          <p:nvPr/>
        </p:nvSpPr>
        <p:spPr>
          <a:xfrm>
            <a:off x="1916939" y="1619830"/>
            <a:ext cx="6889115" cy="27206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0190" marR="213360" indent="-238125">
              <a:lnSpc>
                <a:spcPct val="100000"/>
              </a:lnSpc>
              <a:spcBef>
                <a:spcPts val="95"/>
              </a:spcBef>
              <a:buClr>
                <a:srgbClr val="3890A6"/>
              </a:buClr>
              <a:buFont typeface="Verdana"/>
              <a:buChar char="◦"/>
              <a:tabLst>
                <a:tab pos="250825" algn="l"/>
              </a:tabLst>
            </a:pPr>
            <a:r>
              <a:rPr sz="2200" b="1" spc="-15" dirty="0">
                <a:solidFill>
                  <a:srgbClr val="FF0000"/>
                </a:solidFill>
                <a:latin typeface="Gill Sans MT"/>
                <a:cs typeface="Gill Sans MT"/>
              </a:rPr>
              <a:t>Concurrent </a:t>
            </a:r>
            <a:r>
              <a:rPr sz="2200" b="1" spc="-10" dirty="0">
                <a:solidFill>
                  <a:srgbClr val="FF0000"/>
                </a:solidFill>
                <a:latin typeface="Gill Sans MT"/>
                <a:cs typeface="Gill Sans MT"/>
              </a:rPr>
              <a:t>evaluation:- </a:t>
            </a:r>
            <a:r>
              <a:rPr sz="2200" spc="-5" dirty="0">
                <a:latin typeface="Gill Sans MT"/>
                <a:cs typeface="Gill Sans MT"/>
              </a:rPr>
              <a:t>It is a continuing  </a:t>
            </a:r>
            <a:r>
              <a:rPr sz="2200" spc="-15" dirty="0">
                <a:latin typeface="Gill Sans MT"/>
                <a:cs typeface="Gill Sans MT"/>
              </a:rPr>
              <a:t>process </a:t>
            </a:r>
            <a:r>
              <a:rPr sz="2200" spc="-5" dirty="0">
                <a:latin typeface="Gill Sans MT"/>
                <a:cs typeface="Gill Sans MT"/>
              </a:rPr>
              <a:t>of an inspection of the </a:t>
            </a:r>
            <a:r>
              <a:rPr sz="2200" spc="-15" dirty="0">
                <a:latin typeface="Gill Sans MT"/>
                <a:cs typeface="Gill Sans MT"/>
              </a:rPr>
              <a:t>project </a:t>
            </a:r>
            <a:r>
              <a:rPr sz="2200" spc="-5" dirty="0">
                <a:latin typeface="Gill Sans MT"/>
                <a:cs typeface="Gill Sans MT"/>
              </a:rPr>
              <a:t>that  has </a:t>
            </a:r>
            <a:r>
              <a:rPr sz="2200" dirty="0">
                <a:latin typeface="Gill Sans MT"/>
                <a:cs typeface="Gill Sans MT"/>
              </a:rPr>
              <a:t>been</a:t>
            </a:r>
            <a:r>
              <a:rPr sz="2200" spc="-2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launched.</a:t>
            </a:r>
            <a:endParaRPr sz="22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890A6"/>
              </a:buClr>
              <a:buFont typeface="Verdana"/>
              <a:buChar char="◦"/>
            </a:pPr>
            <a:endParaRPr sz="2200" dirty="0">
              <a:latin typeface="Gill Sans MT"/>
              <a:cs typeface="Gill Sans MT"/>
            </a:endParaRPr>
          </a:p>
          <a:p>
            <a:pPr marL="250190" marR="909955" indent="-238125">
              <a:lnSpc>
                <a:spcPct val="100000"/>
              </a:lnSpc>
              <a:buClr>
                <a:srgbClr val="3890A6"/>
              </a:buClr>
              <a:buFont typeface="Verdana"/>
              <a:buChar char="◦"/>
              <a:tabLst>
                <a:tab pos="250825" algn="l"/>
              </a:tabLst>
            </a:pPr>
            <a:r>
              <a:rPr sz="2200" b="1" spc="-30" dirty="0">
                <a:solidFill>
                  <a:srgbClr val="FF0000"/>
                </a:solidFill>
                <a:latin typeface="Gill Sans MT"/>
                <a:cs typeface="Gill Sans MT"/>
              </a:rPr>
              <a:t>Periodic </a:t>
            </a:r>
            <a:r>
              <a:rPr sz="2200" b="1" spc="-10" dirty="0">
                <a:solidFill>
                  <a:srgbClr val="FF0000"/>
                </a:solidFill>
                <a:latin typeface="Gill Sans MT"/>
                <a:cs typeface="Gill Sans MT"/>
              </a:rPr>
              <a:t>evaluation:- </a:t>
            </a:r>
            <a:r>
              <a:rPr sz="2200" spc="-5" dirty="0">
                <a:latin typeface="Gill Sans MT"/>
                <a:cs typeface="Gill Sans MT"/>
              </a:rPr>
              <a:t>It </a:t>
            </a:r>
            <a:r>
              <a:rPr sz="2200" spc="-20" dirty="0">
                <a:latin typeface="Gill Sans MT"/>
                <a:cs typeface="Gill Sans MT"/>
              </a:rPr>
              <a:t>takes </a:t>
            </a:r>
            <a:r>
              <a:rPr sz="2200" spc="-5" dirty="0">
                <a:latin typeface="Gill Sans MT"/>
                <a:cs typeface="Gill Sans MT"/>
              </a:rPr>
              <a:t>place at  </a:t>
            </a:r>
            <a:r>
              <a:rPr sz="2200" spc="-15" dirty="0">
                <a:latin typeface="Gill Sans MT"/>
                <a:cs typeface="Gill Sans MT"/>
              </a:rPr>
              <a:t>different </a:t>
            </a:r>
            <a:r>
              <a:rPr sz="2200" spc="-5" dirty="0">
                <a:latin typeface="Gill Sans MT"/>
                <a:cs typeface="Gill Sans MT"/>
              </a:rPr>
              <a:t>stages of performances </a:t>
            </a:r>
            <a:r>
              <a:rPr sz="2200" dirty="0">
                <a:latin typeface="Gill Sans MT"/>
                <a:cs typeface="Gill Sans MT"/>
              </a:rPr>
              <a:t>of </a:t>
            </a:r>
            <a:r>
              <a:rPr sz="2200" spc="-5" dirty="0">
                <a:latin typeface="Gill Sans MT"/>
                <a:cs typeface="Gill Sans MT"/>
              </a:rPr>
              <a:t>the  </a:t>
            </a:r>
            <a:r>
              <a:rPr sz="2200" spc="-10" dirty="0">
                <a:latin typeface="Gill Sans MT"/>
                <a:cs typeface="Gill Sans MT"/>
              </a:rPr>
              <a:t>project.</a:t>
            </a:r>
            <a:endParaRPr sz="22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890A6"/>
              </a:buClr>
              <a:buFont typeface="Verdana"/>
              <a:buChar char="◦"/>
            </a:pPr>
            <a:endParaRPr sz="2200" dirty="0">
              <a:latin typeface="Gill Sans MT"/>
              <a:cs typeface="Gill Sans MT"/>
            </a:endParaRPr>
          </a:p>
          <a:p>
            <a:pPr marL="250190" marR="5080" indent="-238125">
              <a:lnSpc>
                <a:spcPct val="100000"/>
              </a:lnSpc>
              <a:buClr>
                <a:srgbClr val="3890A6"/>
              </a:buClr>
              <a:buFont typeface="Verdana"/>
              <a:buChar char="◦"/>
              <a:tabLst>
                <a:tab pos="250825" algn="l"/>
              </a:tabLst>
            </a:pPr>
            <a:r>
              <a:rPr sz="2200" b="1" spc="-60" dirty="0">
                <a:solidFill>
                  <a:srgbClr val="FF0000"/>
                </a:solidFill>
                <a:latin typeface="Gill Sans MT"/>
                <a:cs typeface="Gill Sans MT"/>
              </a:rPr>
              <a:t>Terminal </a:t>
            </a:r>
            <a:r>
              <a:rPr sz="2200" b="1" spc="-10" dirty="0">
                <a:solidFill>
                  <a:srgbClr val="FF0000"/>
                </a:solidFill>
                <a:latin typeface="Gill Sans MT"/>
                <a:cs typeface="Gill Sans MT"/>
              </a:rPr>
              <a:t>evaluation:- </a:t>
            </a:r>
            <a:r>
              <a:rPr sz="2200" spc="-5" dirty="0">
                <a:latin typeface="Gill Sans MT"/>
                <a:cs typeface="Gill Sans MT"/>
              </a:rPr>
              <a:t>It is the </a:t>
            </a:r>
            <a:r>
              <a:rPr sz="2200" spc="-10" dirty="0">
                <a:latin typeface="Gill Sans MT"/>
                <a:cs typeface="Gill Sans MT"/>
              </a:rPr>
              <a:t>evaluation </a:t>
            </a:r>
            <a:r>
              <a:rPr sz="2200" spc="-5" dirty="0">
                <a:latin typeface="Gill Sans MT"/>
                <a:cs typeface="Gill Sans MT"/>
              </a:rPr>
              <a:t>of  the final stage of the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-10" dirty="0">
                <a:latin typeface="Gill Sans MT"/>
                <a:cs typeface="Gill Sans MT"/>
              </a:rPr>
              <a:t>project.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75332" y="91439"/>
            <a:ext cx="4483608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3977" y="220796"/>
            <a:ext cx="3846829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10" dirty="0">
                <a:latin typeface="Gill Sans MT"/>
                <a:cs typeface="Gill Sans MT"/>
              </a:rPr>
              <a:t>Library</a:t>
            </a:r>
            <a:r>
              <a:rPr sz="3900" b="1" spc="-35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386962"/>
            <a:ext cx="7127240" cy="27674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283210" indent="-283845">
              <a:lnSpc>
                <a:spcPct val="150000"/>
              </a:lnSpc>
              <a:spcBef>
                <a:spcPts val="100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is based on the data, </a:t>
            </a:r>
            <a:r>
              <a:rPr sz="2200" spc="-5" dirty="0">
                <a:latin typeface="Gill Sans MT"/>
                <a:cs typeface="Gill Sans MT"/>
              </a:rPr>
              <a:t>documentation</a:t>
            </a:r>
            <a:r>
              <a:rPr sz="2200" spc="-37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and  material that </a:t>
            </a:r>
            <a:r>
              <a:rPr sz="2200" spc="-20" dirty="0">
                <a:latin typeface="Gill Sans MT"/>
                <a:cs typeface="Gill Sans MT"/>
              </a:rPr>
              <a:t>are </a:t>
            </a:r>
            <a:r>
              <a:rPr sz="2200" spc="-15" dirty="0">
                <a:latin typeface="Gill Sans MT"/>
                <a:cs typeface="Gill Sans MT"/>
              </a:rPr>
              <a:t>available </a:t>
            </a:r>
            <a:r>
              <a:rPr sz="2200" spc="-5" dirty="0">
                <a:latin typeface="Gill Sans MT"/>
                <a:cs typeface="Gill Sans MT"/>
              </a:rPr>
              <a:t>in </a:t>
            </a:r>
            <a:r>
              <a:rPr sz="2200" dirty="0">
                <a:latin typeface="Gill Sans MT"/>
                <a:cs typeface="Gill Sans MT"/>
              </a:rPr>
              <a:t>the</a:t>
            </a:r>
            <a:r>
              <a:rPr sz="2200" spc="-10" dirty="0">
                <a:latin typeface="Gill Sans MT"/>
                <a:cs typeface="Gill Sans MT"/>
              </a:rPr>
              <a:t> </a:t>
            </a:r>
            <a:r>
              <a:rPr sz="2200" spc="-25" dirty="0">
                <a:latin typeface="Gill Sans MT"/>
                <a:cs typeface="Gill Sans MT"/>
              </a:rPr>
              <a:t>library.</a:t>
            </a:r>
            <a:endParaRPr sz="2200" dirty="0">
              <a:latin typeface="Gill Sans MT"/>
              <a:cs typeface="Gill Sans MT"/>
            </a:endParaRPr>
          </a:p>
          <a:p>
            <a:pPr marL="295910" marR="5080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The </a:t>
            </a:r>
            <a:r>
              <a:rPr sz="2200" spc="-15" dirty="0">
                <a:latin typeface="Gill Sans MT"/>
                <a:cs typeface="Gill Sans MT"/>
              </a:rPr>
              <a:t>researcher </a:t>
            </a:r>
            <a:r>
              <a:rPr sz="2200" spc="-10" dirty="0">
                <a:latin typeface="Gill Sans MT"/>
                <a:cs typeface="Gill Sans MT"/>
              </a:rPr>
              <a:t>only </a:t>
            </a:r>
            <a:r>
              <a:rPr sz="2200" dirty="0">
                <a:latin typeface="Gill Sans MT"/>
                <a:cs typeface="Gill Sans MT"/>
              </a:rPr>
              <a:t>depends on the  material </a:t>
            </a:r>
            <a:r>
              <a:rPr sz="2200" spc="-5" dirty="0">
                <a:latin typeface="Gill Sans MT"/>
                <a:cs typeface="Gill Sans MT"/>
              </a:rPr>
              <a:t>which </a:t>
            </a:r>
            <a:r>
              <a:rPr sz="2200" dirty="0">
                <a:latin typeface="Gill Sans MT"/>
                <a:cs typeface="Gill Sans MT"/>
              </a:rPr>
              <a:t>can be collected </a:t>
            </a:r>
            <a:r>
              <a:rPr sz="2200" spc="-20" dirty="0">
                <a:latin typeface="Gill Sans MT"/>
                <a:cs typeface="Gill Sans MT"/>
              </a:rPr>
              <a:t>from </a:t>
            </a:r>
            <a:r>
              <a:rPr sz="2200" spc="5" dirty="0">
                <a:latin typeface="Gill Sans MT"/>
                <a:cs typeface="Gill Sans MT"/>
              </a:rPr>
              <a:t>library  </a:t>
            </a:r>
            <a:r>
              <a:rPr sz="2200" spc="-10" dirty="0">
                <a:latin typeface="Gill Sans MT"/>
                <a:cs typeface="Gill Sans MT"/>
              </a:rPr>
              <a:t>sources.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2400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Eg:- </a:t>
            </a:r>
            <a:r>
              <a:rPr sz="2200" spc="-15" dirty="0">
                <a:solidFill>
                  <a:srgbClr val="FF0000"/>
                </a:solidFill>
                <a:latin typeface="Gill Sans MT"/>
                <a:cs typeface="Gill Sans MT"/>
              </a:rPr>
              <a:t>Many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social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science </a:t>
            </a:r>
            <a:r>
              <a:rPr sz="2200" spc="-20" dirty="0">
                <a:solidFill>
                  <a:srgbClr val="FF0000"/>
                </a:solidFill>
                <a:latin typeface="Gill Sans MT"/>
                <a:cs typeface="Gill Sans MT"/>
              </a:rPr>
              <a:t>research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23516" y="91439"/>
            <a:ext cx="5922264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1780" y="220796"/>
            <a:ext cx="528701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Experimental</a:t>
            </a:r>
            <a:r>
              <a:rPr sz="3900" b="1" spc="-25" dirty="0">
                <a:latin typeface="Gill Sans MT"/>
                <a:cs typeface="Gill Sans MT"/>
              </a:rPr>
              <a:t> 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601465"/>
            <a:ext cx="6777355" cy="37182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1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basis of </a:t>
            </a:r>
            <a:r>
              <a:rPr sz="2200" spc="-5" dirty="0">
                <a:latin typeface="Gill Sans MT"/>
                <a:cs typeface="Gill Sans MT"/>
              </a:rPr>
              <a:t>scientific</a:t>
            </a:r>
            <a:r>
              <a:rPr sz="2200" spc="-60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research.</a:t>
            </a:r>
            <a:endParaRPr sz="2200" dirty="0">
              <a:latin typeface="Gill Sans MT"/>
              <a:cs typeface="Gill Sans MT"/>
            </a:endParaRPr>
          </a:p>
          <a:p>
            <a:pPr marL="295910" marR="73660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In natural </a:t>
            </a:r>
            <a:r>
              <a:rPr sz="2200" spc="5" dirty="0">
                <a:latin typeface="Gill Sans MT"/>
                <a:cs typeface="Gill Sans MT"/>
              </a:rPr>
              <a:t>science, </a:t>
            </a:r>
            <a:r>
              <a:rPr sz="2200" dirty="0">
                <a:latin typeface="Gill Sans MT"/>
                <a:cs typeface="Gill Sans MT"/>
              </a:rPr>
              <a:t>everything </a:t>
            </a:r>
            <a:r>
              <a:rPr sz="2200" spc="-5" dirty="0">
                <a:latin typeface="Gill Sans MT"/>
                <a:cs typeface="Gill Sans MT"/>
              </a:rPr>
              <a:t>is studied </a:t>
            </a:r>
            <a:r>
              <a:rPr sz="2200" dirty="0">
                <a:latin typeface="Gill Sans MT"/>
                <a:cs typeface="Gill Sans MT"/>
              </a:rPr>
              <a:t>on</a:t>
            </a:r>
            <a:r>
              <a:rPr sz="2200" spc="-45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the  basis of</a:t>
            </a:r>
            <a:r>
              <a:rPr sz="2200" spc="-4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experiments.</a:t>
            </a:r>
          </a:p>
          <a:p>
            <a:pPr marL="295910" indent="-283845">
              <a:lnSpc>
                <a:spcPct val="100000"/>
              </a:lnSpc>
              <a:spcBef>
                <a:spcPts val="2225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also </a:t>
            </a:r>
            <a:r>
              <a:rPr sz="2200" spc="-5" dirty="0">
                <a:latin typeface="Gill Sans MT"/>
                <a:cs typeface="Gill Sans MT"/>
              </a:rPr>
              <a:t>applied in </a:t>
            </a:r>
            <a:r>
              <a:rPr sz="2200" dirty="0">
                <a:latin typeface="Gill Sans MT"/>
                <a:cs typeface="Gill Sans MT"/>
              </a:rPr>
              <a:t>social </a:t>
            </a:r>
            <a:r>
              <a:rPr sz="2200" spc="-5" dirty="0">
                <a:latin typeface="Gill Sans MT"/>
                <a:cs typeface="Gill Sans MT"/>
              </a:rPr>
              <a:t>science</a:t>
            </a:r>
            <a:r>
              <a:rPr sz="2200" spc="-114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research.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222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spc="-10" dirty="0">
                <a:latin typeface="Gill Sans MT"/>
                <a:cs typeface="Gill Sans MT"/>
              </a:rPr>
              <a:t>primarily </a:t>
            </a:r>
            <a:r>
              <a:rPr sz="2200" dirty="0">
                <a:latin typeface="Gill Sans MT"/>
                <a:cs typeface="Gill Sans MT"/>
              </a:rPr>
              <a:t>concerned </a:t>
            </a:r>
            <a:r>
              <a:rPr sz="2200" spc="-5" dirty="0">
                <a:latin typeface="Gill Sans MT"/>
                <a:cs typeface="Gill Sans MT"/>
              </a:rPr>
              <a:t>with </a:t>
            </a:r>
            <a:r>
              <a:rPr sz="2200" dirty="0">
                <a:latin typeface="Gill Sans MT"/>
                <a:cs typeface="Gill Sans MT"/>
              </a:rPr>
              <a:t>cause and</a:t>
            </a:r>
            <a:r>
              <a:rPr sz="2200" spc="-6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effect.</a:t>
            </a:r>
            <a:endParaRPr sz="2200" dirty="0">
              <a:latin typeface="Gill Sans MT"/>
              <a:cs typeface="Gill Sans MT"/>
            </a:endParaRPr>
          </a:p>
          <a:p>
            <a:pPr marL="295910" marR="154305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These </a:t>
            </a:r>
            <a:r>
              <a:rPr sz="2200" spc="-20" dirty="0">
                <a:latin typeface="Gill Sans MT"/>
                <a:cs typeface="Gill Sans MT"/>
              </a:rPr>
              <a:t>are </a:t>
            </a:r>
            <a:r>
              <a:rPr sz="2200" dirty="0">
                <a:latin typeface="Gill Sans MT"/>
                <a:cs typeface="Gill Sans MT"/>
              </a:rPr>
              <a:t>based on </a:t>
            </a:r>
            <a:r>
              <a:rPr sz="2200" spc="-10" dirty="0">
                <a:latin typeface="Gill Sans MT"/>
                <a:cs typeface="Gill Sans MT"/>
              </a:rPr>
              <a:t>hypothesis </a:t>
            </a:r>
            <a:r>
              <a:rPr sz="2200" dirty="0">
                <a:latin typeface="Gill Sans MT"/>
                <a:cs typeface="Gill Sans MT"/>
              </a:rPr>
              <a:t>and study the  </a:t>
            </a:r>
            <a:r>
              <a:rPr sz="2200" spc="-5" dirty="0">
                <a:latin typeface="Gill Sans MT"/>
                <a:cs typeface="Gill Sans MT"/>
              </a:rPr>
              <a:t>effects </a:t>
            </a:r>
            <a:r>
              <a:rPr sz="2200" dirty="0">
                <a:latin typeface="Gill Sans MT"/>
                <a:cs typeface="Gill Sans MT"/>
              </a:rPr>
              <a:t>of changes of one </a:t>
            </a:r>
            <a:r>
              <a:rPr sz="2200" spc="5" dirty="0">
                <a:latin typeface="Gill Sans MT"/>
                <a:cs typeface="Gill Sans MT"/>
              </a:rPr>
              <a:t>variable, </a:t>
            </a:r>
            <a:r>
              <a:rPr sz="2200" dirty="0">
                <a:latin typeface="Gill Sans MT"/>
                <a:cs typeface="Gill Sans MT"/>
              </a:rPr>
              <a:t>on</a:t>
            </a:r>
            <a:r>
              <a:rPr sz="2200" spc="-425" dirty="0">
                <a:latin typeface="Gill Sans MT"/>
                <a:cs typeface="Gill Sans MT"/>
              </a:rPr>
              <a:t> </a:t>
            </a:r>
            <a:r>
              <a:rPr sz="2200" spc="-35" dirty="0">
                <a:latin typeface="Gill Sans MT"/>
                <a:cs typeface="Gill Sans MT"/>
              </a:rPr>
              <a:t>another.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52016" y="91439"/>
            <a:ext cx="7065263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70279" y="220796"/>
            <a:ext cx="643001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Hypothesis </a:t>
            </a:r>
            <a:r>
              <a:rPr sz="3900" b="1" dirty="0">
                <a:latin typeface="Gill Sans MT"/>
                <a:cs typeface="Gill Sans MT"/>
              </a:rPr>
              <a:t>testing</a:t>
            </a:r>
            <a:r>
              <a:rPr sz="3900" b="1" spc="-15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396868"/>
            <a:ext cx="7122159" cy="32198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40000"/>
              </a:lnSpc>
              <a:spcBef>
                <a:spcPts val="100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is </a:t>
            </a:r>
            <a:r>
              <a:rPr sz="2200" spc="-5" dirty="0">
                <a:latin typeface="Gill Sans MT"/>
                <a:cs typeface="Gill Sans MT"/>
              </a:rPr>
              <a:t>carried </a:t>
            </a:r>
            <a:r>
              <a:rPr sz="2200" dirty="0">
                <a:latin typeface="Gill Sans MT"/>
                <a:cs typeface="Gill Sans MT"/>
              </a:rPr>
              <a:t>out </a:t>
            </a:r>
            <a:r>
              <a:rPr sz="2200" spc="-5" dirty="0">
                <a:latin typeface="Gill Sans MT"/>
                <a:cs typeface="Gill Sans MT"/>
              </a:rPr>
              <a:t>with </a:t>
            </a:r>
            <a:r>
              <a:rPr sz="2200" spc="-10" dirty="0">
                <a:latin typeface="Gill Sans MT"/>
                <a:cs typeface="Gill Sans MT"/>
              </a:rPr>
              <a:t>objective </a:t>
            </a:r>
            <a:r>
              <a:rPr sz="2200" dirty="0">
                <a:latin typeface="Gill Sans MT"/>
                <a:cs typeface="Gill Sans MT"/>
              </a:rPr>
              <a:t>of finding out  the casual </a:t>
            </a:r>
            <a:r>
              <a:rPr sz="2200" spc="-5" dirty="0">
                <a:latin typeface="Gill Sans MT"/>
                <a:cs typeface="Gill Sans MT"/>
              </a:rPr>
              <a:t>relationship </a:t>
            </a:r>
            <a:r>
              <a:rPr sz="2200" spc="-10" dirty="0">
                <a:latin typeface="Gill Sans MT"/>
                <a:cs typeface="Gill Sans MT"/>
              </a:rPr>
              <a:t>between </a:t>
            </a:r>
            <a:r>
              <a:rPr sz="2200" dirty="0">
                <a:latin typeface="Gill Sans MT"/>
                <a:cs typeface="Gill Sans MT"/>
              </a:rPr>
              <a:t>the  dependent variable and </a:t>
            </a:r>
            <a:r>
              <a:rPr sz="2200" spc="-5" dirty="0">
                <a:latin typeface="Gill Sans MT"/>
                <a:cs typeface="Gill Sans MT"/>
              </a:rPr>
              <a:t>independent  </a:t>
            </a:r>
            <a:r>
              <a:rPr sz="2200" spc="5" dirty="0">
                <a:latin typeface="Gill Sans MT"/>
                <a:cs typeface="Gill Sans MT"/>
              </a:rPr>
              <a:t>variable.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2039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Eg:-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Effect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of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inoculation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on</a:t>
            </a:r>
            <a:r>
              <a:rPr sz="2200" spc="-25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spc="-10" dirty="0">
                <a:solidFill>
                  <a:srgbClr val="FF0000"/>
                </a:solidFill>
                <a:latin typeface="Gill Sans MT"/>
                <a:cs typeface="Gill Sans MT"/>
              </a:rPr>
              <a:t>tuberculosis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2045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spc="-45" dirty="0">
                <a:solidFill>
                  <a:srgbClr val="FF0000"/>
                </a:solidFill>
                <a:latin typeface="Gill Sans MT"/>
                <a:cs typeface="Gill Sans MT"/>
              </a:rPr>
              <a:t>Tuberculosis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- dependent</a:t>
            </a:r>
            <a:r>
              <a:rPr sz="2200" spc="-10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variable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2039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  <a:tab pos="2324735" algn="l"/>
              </a:tabLst>
            </a:pP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Inoculation</a:t>
            </a:r>
            <a:r>
              <a:rPr sz="22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-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independent</a:t>
            </a:r>
            <a:r>
              <a:rPr sz="2200" spc="-95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variable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02279" y="91439"/>
            <a:ext cx="4364735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20925" y="220796"/>
            <a:ext cx="372872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Survey</a:t>
            </a:r>
            <a:r>
              <a:rPr sz="3900" b="1" spc="-70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801" y="1436833"/>
            <a:ext cx="7772399" cy="4352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 algn="just">
              <a:lnSpc>
                <a:spcPct val="110000"/>
              </a:lnSpc>
              <a:spcBef>
                <a:spcPts val="1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It is </a:t>
            </a:r>
            <a:r>
              <a:rPr sz="2200" spc="5" dirty="0">
                <a:latin typeface="Gill Sans MT"/>
                <a:cs typeface="Gill Sans MT"/>
              </a:rPr>
              <a:t>very </a:t>
            </a:r>
            <a:r>
              <a:rPr sz="2200" dirty="0">
                <a:latin typeface="Gill Sans MT"/>
                <a:cs typeface="Gill Sans MT"/>
              </a:rPr>
              <a:t>popular </a:t>
            </a:r>
            <a:r>
              <a:rPr sz="2200" spc="-10" dirty="0">
                <a:latin typeface="Gill Sans MT"/>
                <a:cs typeface="Gill Sans MT"/>
              </a:rPr>
              <a:t>for discovering </a:t>
            </a:r>
            <a:r>
              <a:rPr sz="2200" spc="-15" dirty="0">
                <a:latin typeface="Gill Sans MT"/>
                <a:cs typeface="Gill Sans MT"/>
              </a:rPr>
              <a:t>relevant </a:t>
            </a:r>
            <a:r>
              <a:rPr sz="2200" spc="-5" dirty="0">
                <a:latin typeface="Gill Sans MT"/>
                <a:cs typeface="Gill Sans MT"/>
              </a:rPr>
              <a:t>impact  </a:t>
            </a:r>
            <a:r>
              <a:rPr sz="2200" dirty="0">
                <a:latin typeface="Gill Sans MT"/>
                <a:cs typeface="Gill Sans MT"/>
              </a:rPr>
              <a:t>and </a:t>
            </a:r>
            <a:r>
              <a:rPr sz="2200" spc="-5" dirty="0">
                <a:latin typeface="Gill Sans MT"/>
                <a:cs typeface="Gill Sans MT"/>
              </a:rPr>
              <a:t>inter </a:t>
            </a:r>
            <a:r>
              <a:rPr sz="2200" spc="-10" dirty="0">
                <a:latin typeface="Gill Sans MT"/>
                <a:cs typeface="Gill Sans MT"/>
              </a:rPr>
              <a:t>relationships </a:t>
            </a:r>
            <a:r>
              <a:rPr sz="2200" spc="-5" dirty="0">
                <a:latin typeface="Gill Sans MT"/>
                <a:cs typeface="Gill Sans MT"/>
              </a:rPr>
              <a:t>of </a:t>
            </a:r>
            <a:r>
              <a:rPr sz="2200" dirty="0">
                <a:latin typeface="Gill Sans MT"/>
                <a:cs typeface="Gill Sans MT"/>
              </a:rPr>
              <a:t>social and </a:t>
            </a:r>
            <a:r>
              <a:rPr sz="2200" spc="-5" dirty="0">
                <a:latin typeface="Gill Sans MT"/>
                <a:cs typeface="Gill Sans MT"/>
              </a:rPr>
              <a:t>psychological  </a:t>
            </a:r>
            <a:r>
              <a:rPr sz="2200" dirty="0">
                <a:latin typeface="Gill Sans MT"/>
                <a:cs typeface="Gill Sans MT"/>
              </a:rPr>
              <a:t>variables </a:t>
            </a:r>
            <a:r>
              <a:rPr sz="2200" spc="-20" dirty="0">
                <a:latin typeface="Gill Sans MT"/>
                <a:cs typeface="Gill Sans MT"/>
              </a:rPr>
              <a:t>from </a:t>
            </a:r>
            <a:r>
              <a:rPr sz="2200" spc="-10" dirty="0">
                <a:latin typeface="Gill Sans MT"/>
                <a:cs typeface="Gill Sans MT"/>
              </a:rPr>
              <a:t>given</a:t>
            </a:r>
            <a:r>
              <a:rPr sz="2200" spc="-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population</a:t>
            </a:r>
            <a:r>
              <a:rPr sz="2200" dirty="0" smtClean="0">
                <a:latin typeface="Gill Sans MT"/>
                <a:cs typeface="Gill Sans MT"/>
              </a:rPr>
              <a:t>.</a:t>
            </a:r>
            <a:endParaRPr lang="en-US" sz="2200" dirty="0" smtClean="0">
              <a:latin typeface="Gill Sans MT"/>
              <a:cs typeface="Gill Sans MT"/>
            </a:endParaRPr>
          </a:p>
          <a:p>
            <a:pPr marL="295910" marR="5080" indent="-283845" algn="just">
              <a:lnSpc>
                <a:spcPct val="110000"/>
              </a:lnSpc>
              <a:spcBef>
                <a:spcPts val="1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6545" algn="l"/>
              </a:tabLst>
            </a:pPr>
            <a:endParaRPr sz="2200" dirty="0">
              <a:latin typeface="Gill Sans MT"/>
              <a:cs typeface="Gill Sans MT"/>
            </a:endParaRPr>
          </a:p>
          <a:p>
            <a:pPr marL="295910" marR="5080" indent="-283845" algn="just">
              <a:lnSpc>
                <a:spcPct val="110000"/>
              </a:lnSpc>
              <a:spcBef>
                <a:spcPts val="6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It studies large </a:t>
            </a:r>
            <a:r>
              <a:rPr sz="2200" dirty="0">
                <a:latin typeface="Gill Sans MT"/>
                <a:cs typeface="Gill Sans MT"/>
              </a:rPr>
              <a:t>and </a:t>
            </a:r>
            <a:r>
              <a:rPr sz="2200" spc="-5" dirty="0">
                <a:latin typeface="Gill Sans MT"/>
                <a:cs typeface="Gill Sans MT"/>
              </a:rPr>
              <a:t>small populations </a:t>
            </a:r>
            <a:r>
              <a:rPr sz="2200" spc="-10" dirty="0">
                <a:latin typeface="Gill Sans MT"/>
                <a:cs typeface="Gill Sans MT"/>
              </a:rPr>
              <a:t>by </a:t>
            </a:r>
            <a:r>
              <a:rPr sz="2200" spc="-5" dirty="0">
                <a:latin typeface="Gill Sans MT"/>
                <a:cs typeface="Gill Sans MT"/>
              </a:rPr>
              <a:t>selecting  </a:t>
            </a:r>
            <a:r>
              <a:rPr sz="2200" dirty="0">
                <a:latin typeface="Gill Sans MT"/>
                <a:cs typeface="Gill Sans MT"/>
              </a:rPr>
              <a:t>and studying </a:t>
            </a:r>
            <a:r>
              <a:rPr sz="2200" spc="-5" dirty="0">
                <a:latin typeface="Gill Sans MT"/>
                <a:cs typeface="Gill Sans MT"/>
              </a:rPr>
              <a:t>samples chosen </a:t>
            </a:r>
            <a:r>
              <a:rPr sz="2200" spc="-20" dirty="0">
                <a:latin typeface="Gill Sans MT"/>
                <a:cs typeface="Gill Sans MT"/>
              </a:rPr>
              <a:t>from </a:t>
            </a:r>
            <a:r>
              <a:rPr sz="2200" dirty="0">
                <a:latin typeface="Gill Sans MT"/>
                <a:cs typeface="Gill Sans MT"/>
              </a:rPr>
              <a:t>the </a:t>
            </a:r>
            <a:r>
              <a:rPr sz="2200" spc="-5" dirty="0">
                <a:latin typeface="Gill Sans MT"/>
                <a:cs typeface="Gill Sans MT"/>
              </a:rPr>
              <a:t>population  </a:t>
            </a:r>
            <a:r>
              <a:rPr sz="2200" dirty="0">
                <a:latin typeface="Gill Sans MT"/>
                <a:cs typeface="Gill Sans MT"/>
              </a:rPr>
              <a:t>to </a:t>
            </a:r>
            <a:r>
              <a:rPr sz="2200" spc="-15" dirty="0">
                <a:latin typeface="Gill Sans MT"/>
                <a:cs typeface="Gill Sans MT"/>
              </a:rPr>
              <a:t>discover </a:t>
            </a:r>
            <a:r>
              <a:rPr sz="2200" dirty="0">
                <a:latin typeface="Gill Sans MT"/>
                <a:cs typeface="Gill Sans MT"/>
              </a:rPr>
              <a:t>the </a:t>
            </a:r>
            <a:r>
              <a:rPr sz="2200" spc="-5" dirty="0">
                <a:latin typeface="Gill Sans MT"/>
                <a:cs typeface="Gill Sans MT"/>
              </a:rPr>
              <a:t>inter </a:t>
            </a:r>
            <a:r>
              <a:rPr sz="2200" spc="-10" dirty="0">
                <a:latin typeface="Gill Sans MT"/>
                <a:cs typeface="Gill Sans MT"/>
              </a:rPr>
              <a:t>relation of </a:t>
            </a:r>
            <a:r>
              <a:rPr sz="2200" spc="-5" dirty="0">
                <a:latin typeface="Gill Sans MT"/>
                <a:cs typeface="Gill Sans MT"/>
              </a:rPr>
              <a:t>sociological and  </a:t>
            </a:r>
            <a:r>
              <a:rPr sz="2200" dirty="0">
                <a:latin typeface="Gill Sans MT"/>
                <a:cs typeface="Gill Sans MT"/>
              </a:rPr>
              <a:t>psychological</a:t>
            </a:r>
            <a:r>
              <a:rPr sz="2200" spc="-3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variables</a:t>
            </a:r>
            <a:r>
              <a:rPr sz="2200" dirty="0" smtClean="0">
                <a:latin typeface="Gill Sans MT"/>
                <a:cs typeface="Gill Sans MT"/>
              </a:rPr>
              <a:t>.</a:t>
            </a:r>
            <a:endParaRPr lang="en-US" sz="2200" dirty="0" smtClean="0">
              <a:latin typeface="Gill Sans MT"/>
              <a:cs typeface="Gill Sans MT"/>
            </a:endParaRPr>
          </a:p>
          <a:p>
            <a:pPr marL="295910" marR="5080" indent="-283845" algn="just">
              <a:lnSpc>
                <a:spcPct val="110000"/>
              </a:lnSpc>
              <a:spcBef>
                <a:spcPts val="6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6545" algn="l"/>
              </a:tabLst>
            </a:pPr>
            <a:endParaRPr sz="2200" dirty="0">
              <a:latin typeface="Gill Sans MT"/>
              <a:cs typeface="Gill Sans MT"/>
            </a:endParaRPr>
          </a:p>
          <a:p>
            <a:pPr marL="295910" marR="6350" indent="-283845" algn="just">
              <a:lnSpc>
                <a:spcPct val="110000"/>
              </a:lnSpc>
              <a:spcBef>
                <a:spcPts val="600"/>
              </a:spcBef>
              <a:buClr>
                <a:srgbClr val="3890A6"/>
              </a:buClr>
              <a:buSzPct val="79629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It is </a:t>
            </a:r>
            <a:r>
              <a:rPr sz="2200" spc="-15" dirty="0">
                <a:latin typeface="Gill Sans MT"/>
                <a:cs typeface="Gill Sans MT"/>
              </a:rPr>
              <a:t>approached </a:t>
            </a:r>
            <a:r>
              <a:rPr sz="2200" spc="-10" dirty="0">
                <a:latin typeface="Gill Sans MT"/>
                <a:cs typeface="Gill Sans MT"/>
              </a:rPr>
              <a:t>through </a:t>
            </a:r>
            <a:r>
              <a:rPr sz="2200" spc="-5" dirty="0">
                <a:latin typeface="Gill Sans MT"/>
                <a:cs typeface="Gill Sans MT"/>
              </a:rPr>
              <a:t>the methods of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personal  interviews, mailed </a:t>
            </a:r>
            <a:r>
              <a:rPr sz="2200" spc="-10" dirty="0">
                <a:solidFill>
                  <a:srgbClr val="FF0000"/>
                </a:solidFill>
                <a:latin typeface="Gill Sans MT"/>
                <a:cs typeface="Gill Sans MT"/>
              </a:rPr>
              <a:t>questionnaires,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personal 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discussion and </a:t>
            </a:r>
            <a:r>
              <a:rPr sz="2200" spc="-10" dirty="0">
                <a:solidFill>
                  <a:srgbClr val="FF0000"/>
                </a:solidFill>
                <a:latin typeface="Gill Sans MT"/>
                <a:cs typeface="Gill Sans MT"/>
              </a:rPr>
              <a:t>indirect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oral</a:t>
            </a:r>
            <a:r>
              <a:rPr sz="2200" spc="-65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spc="-10" dirty="0">
                <a:solidFill>
                  <a:srgbClr val="FF0000"/>
                </a:solidFill>
                <a:latin typeface="Gill Sans MT"/>
                <a:cs typeface="Gill Sans MT"/>
              </a:rPr>
              <a:t>investigations</a:t>
            </a:r>
            <a:r>
              <a:rPr sz="2200" spc="-10" dirty="0">
                <a:latin typeface="Gill Sans MT"/>
                <a:cs typeface="Gill Sans MT"/>
              </a:rPr>
              <a:t>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84120" y="91439"/>
            <a:ext cx="5401056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02765" y="220796"/>
            <a:ext cx="476377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5" dirty="0">
                <a:latin typeface="Gill Sans MT"/>
                <a:cs typeface="Gill Sans MT"/>
              </a:rPr>
              <a:t>Laboratory</a:t>
            </a:r>
            <a:r>
              <a:rPr sz="3900" b="1" spc="-40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464305"/>
            <a:ext cx="6955790" cy="1521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651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based on experiments conducted</a:t>
            </a:r>
            <a:r>
              <a:rPr sz="2200" spc="-12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in  </a:t>
            </a:r>
            <a:r>
              <a:rPr sz="2200" spc="-20" dirty="0">
                <a:latin typeface="Gill Sans MT"/>
                <a:cs typeface="Gill Sans MT"/>
              </a:rPr>
              <a:t>laboratory.</a:t>
            </a:r>
            <a:endParaRPr sz="2200" dirty="0">
              <a:latin typeface="Gill Sans MT"/>
              <a:cs typeface="Gill Sans MT"/>
            </a:endParaRPr>
          </a:p>
          <a:p>
            <a:pPr marL="295910" marR="45339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spc="-15" dirty="0">
                <a:latin typeface="Gill Sans MT"/>
                <a:cs typeface="Gill Sans MT"/>
              </a:rPr>
              <a:t>Here </a:t>
            </a:r>
            <a:r>
              <a:rPr sz="2200" spc="-5" dirty="0">
                <a:latin typeface="Gill Sans MT"/>
                <a:cs typeface="Gill Sans MT"/>
              </a:rPr>
              <a:t>the </a:t>
            </a:r>
            <a:r>
              <a:rPr sz="2200" spc="-15" dirty="0">
                <a:latin typeface="Gill Sans MT"/>
                <a:cs typeface="Gill Sans MT"/>
              </a:rPr>
              <a:t>researcher </a:t>
            </a:r>
            <a:r>
              <a:rPr sz="2200" dirty="0">
                <a:latin typeface="Gill Sans MT"/>
                <a:cs typeface="Gill Sans MT"/>
              </a:rPr>
              <a:t>can </a:t>
            </a:r>
            <a:r>
              <a:rPr sz="2200" spc="-10" dirty="0">
                <a:latin typeface="Gill Sans MT"/>
                <a:cs typeface="Gill Sans MT"/>
              </a:rPr>
              <a:t>control</a:t>
            </a:r>
            <a:r>
              <a:rPr sz="2200" spc="-100" dirty="0">
                <a:latin typeface="Gill Sans MT"/>
                <a:cs typeface="Gill Sans MT"/>
              </a:rPr>
              <a:t> </a:t>
            </a:r>
            <a:r>
              <a:rPr sz="2200" spc="-30" dirty="0">
                <a:latin typeface="Gill Sans MT"/>
                <a:cs typeface="Gill Sans MT"/>
              </a:rPr>
              <a:t>over  </a:t>
            </a:r>
            <a:r>
              <a:rPr sz="2200" dirty="0">
                <a:latin typeface="Gill Sans MT"/>
                <a:cs typeface="Gill Sans MT"/>
              </a:rPr>
              <a:t>independent</a:t>
            </a:r>
            <a:r>
              <a:rPr sz="2200" spc="-3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variables.</a:t>
            </a: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Eg:- </a:t>
            </a:r>
            <a:r>
              <a:rPr sz="2200" spc="-10" dirty="0">
                <a:solidFill>
                  <a:srgbClr val="FF0000"/>
                </a:solidFill>
                <a:latin typeface="Gill Sans MT"/>
                <a:cs typeface="Gill Sans MT"/>
              </a:rPr>
              <a:t>Research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in </a:t>
            </a:r>
            <a:r>
              <a:rPr sz="2200" spc="-15" dirty="0">
                <a:solidFill>
                  <a:srgbClr val="FF0000"/>
                </a:solidFill>
                <a:latin typeface="Gill Sans MT"/>
                <a:cs typeface="Gill Sans MT"/>
              </a:rPr>
              <a:t>physics,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it is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also</a:t>
            </a:r>
            <a:r>
              <a:rPr sz="2200" spc="-380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applied  in</a:t>
            </a:r>
            <a:r>
              <a:rPr sz="2200" spc="-15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management</a:t>
            </a:r>
            <a:r>
              <a:rPr sz="2200" dirty="0">
                <a:latin typeface="Gill Sans MT"/>
                <a:cs typeface="Gill Sans MT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99260" y="91439"/>
            <a:ext cx="6970776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7523" y="220796"/>
            <a:ext cx="633603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Field </a:t>
            </a:r>
            <a:r>
              <a:rPr sz="3900" b="1" spc="-15" dirty="0">
                <a:latin typeface="Gill Sans MT"/>
                <a:cs typeface="Gill Sans MT"/>
              </a:rPr>
              <a:t>investigation</a:t>
            </a:r>
            <a:r>
              <a:rPr sz="3900" b="1" spc="-30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464305"/>
            <a:ext cx="7256145" cy="261417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7175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a </a:t>
            </a:r>
            <a:r>
              <a:rPr sz="2200" spc="-20" dirty="0">
                <a:latin typeface="Gill Sans MT"/>
                <a:cs typeface="Gill Sans MT"/>
              </a:rPr>
              <a:t>research </a:t>
            </a:r>
            <a:r>
              <a:rPr sz="2200" spc="-5" dirty="0">
                <a:latin typeface="Gill Sans MT"/>
                <a:cs typeface="Gill Sans MT"/>
              </a:rPr>
              <a:t>in </a:t>
            </a:r>
            <a:r>
              <a:rPr sz="2200" spc="-15" dirty="0">
                <a:latin typeface="Gill Sans MT"/>
                <a:cs typeface="Gill Sans MT"/>
              </a:rPr>
              <a:t>real </a:t>
            </a:r>
            <a:r>
              <a:rPr sz="2200" spc="-10" dirty="0">
                <a:latin typeface="Gill Sans MT"/>
                <a:cs typeface="Gill Sans MT"/>
              </a:rPr>
              <a:t>life </a:t>
            </a:r>
            <a:r>
              <a:rPr sz="2200" dirty="0">
                <a:latin typeface="Gill Sans MT"/>
                <a:cs typeface="Gill Sans MT"/>
              </a:rPr>
              <a:t>situation </a:t>
            </a:r>
            <a:r>
              <a:rPr sz="2200" spc="-5" dirty="0">
                <a:latin typeface="Gill Sans MT"/>
                <a:cs typeface="Gill Sans MT"/>
              </a:rPr>
              <a:t>in  </a:t>
            </a:r>
            <a:r>
              <a:rPr sz="2200" dirty="0">
                <a:latin typeface="Gill Sans MT"/>
                <a:cs typeface="Gill Sans MT"/>
              </a:rPr>
              <a:t>which one or </a:t>
            </a:r>
            <a:r>
              <a:rPr sz="2200" spc="-15" dirty="0">
                <a:latin typeface="Gill Sans MT"/>
                <a:cs typeface="Gill Sans MT"/>
              </a:rPr>
              <a:t>more </a:t>
            </a:r>
            <a:r>
              <a:rPr sz="2200" dirty="0">
                <a:latin typeface="Gill Sans MT"/>
                <a:cs typeface="Gill Sans MT"/>
              </a:rPr>
              <a:t>independent</a:t>
            </a:r>
            <a:r>
              <a:rPr sz="2200" spc="-12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variables  </a:t>
            </a:r>
            <a:r>
              <a:rPr sz="2200" spc="-20" dirty="0">
                <a:latin typeface="Gill Sans MT"/>
                <a:cs typeface="Gill Sans MT"/>
              </a:rPr>
              <a:t>are </a:t>
            </a:r>
            <a:r>
              <a:rPr sz="2200" spc="-5" dirty="0">
                <a:latin typeface="Gill Sans MT"/>
                <a:cs typeface="Gill Sans MT"/>
              </a:rPr>
              <a:t>manipulated </a:t>
            </a:r>
            <a:r>
              <a:rPr sz="2200" spc="-15" dirty="0">
                <a:latin typeface="Gill Sans MT"/>
                <a:cs typeface="Gill Sans MT"/>
              </a:rPr>
              <a:t>by </a:t>
            </a:r>
            <a:r>
              <a:rPr sz="2200" spc="-5" dirty="0">
                <a:latin typeface="Gill Sans MT"/>
                <a:cs typeface="Gill Sans MT"/>
              </a:rPr>
              <a:t>the experimenter  </a:t>
            </a:r>
            <a:r>
              <a:rPr sz="2200" dirty="0">
                <a:latin typeface="Gill Sans MT"/>
                <a:cs typeface="Gill Sans MT"/>
              </a:rPr>
              <a:t>under </a:t>
            </a:r>
            <a:r>
              <a:rPr sz="2200" spc="-10" dirty="0">
                <a:latin typeface="Gill Sans MT"/>
                <a:cs typeface="Gill Sans MT"/>
              </a:rPr>
              <a:t>carefully controlled</a:t>
            </a:r>
            <a:r>
              <a:rPr sz="2200" spc="-10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conditions.</a:t>
            </a: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spc="-15" dirty="0">
                <a:latin typeface="Gill Sans MT"/>
                <a:cs typeface="Gill Sans MT"/>
              </a:rPr>
              <a:t>Here </a:t>
            </a:r>
            <a:r>
              <a:rPr sz="2200" spc="-5" dirty="0">
                <a:latin typeface="Gill Sans MT"/>
                <a:cs typeface="Gill Sans MT"/>
              </a:rPr>
              <a:t>the </a:t>
            </a:r>
            <a:r>
              <a:rPr sz="2200" spc="-10" dirty="0">
                <a:latin typeface="Gill Sans MT"/>
                <a:cs typeface="Gill Sans MT"/>
              </a:rPr>
              <a:t>results </a:t>
            </a:r>
            <a:r>
              <a:rPr sz="2200" dirty="0">
                <a:latin typeface="Gill Sans MT"/>
                <a:cs typeface="Gill Sans MT"/>
              </a:rPr>
              <a:t>will be </a:t>
            </a:r>
            <a:r>
              <a:rPr sz="2200" spc="-20" dirty="0">
                <a:latin typeface="Gill Sans MT"/>
                <a:cs typeface="Gill Sans MT"/>
              </a:rPr>
              <a:t>more</a:t>
            </a:r>
            <a:r>
              <a:rPr sz="2200" spc="-8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realistic.</a:t>
            </a:r>
          </a:p>
          <a:p>
            <a:pPr marL="295910" marR="26924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used not </a:t>
            </a:r>
            <a:r>
              <a:rPr sz="2200" spc="-10" dirty="0">
                <a:latin typeface="Gill Sans MT"/>
                <a:cs typeface="Gill Sans MT"/>
              </a:rPr>
              <a:t>only </a:t>
            </a:r>
            <a:r>
              <a:rPr sz="2200" spc="-5" dirty="0">
                <a:latin typeface="Gill Sans MT"/>
                <a:cs typeface="Gill Sans MT"/>
              </a:rPr>
              <a:t>in </a:t>
            </a:r>
            <a:r>
              <a:rPr sz="2200" dirty="0">
                <a:latin typeface="Gill Sans MT"/>
                <a:cs typeface="Gill Sans MT"/>
              </a:rPr>
              <a:t>social science  </a:t>
            </a:r>
            <a:r>
              <a:rPr sz="2200" spc="-20" dirty="0">
                <a:latin typeface="Gill Sans MT"/>
                <a:cs typeface="Gill Sans MT"/>
              </a:rPr>
              <a:t>research </a:t>
            </a:r>
            <a:r>
              <a:rPr sz="2200" dirty="0">
                <a:latin typeface="Gill Sans MT"/>
                <a:cs typeface="Gill Sans MT"/>
              </a:rPr>
              <a:t>but also </a:t>
            </a:r>
            <a:r>
              <a:rPr sz="2200" spc="-5" dirty="0">
                <a:latin typeface="Gill Sans MT"/>
                <a:cs typeface="Gill Sans MT"/>
              </a:rPr>
              <a:t>in </a:t>
            </a:r>
            <a:r>
              <a:rPr sz="2200" dirty="0">
                <a:latin typeface="Gill Sans MT"/>
                <a:cs typeface="Gill Sans MT"/>
              </a:rPr>
              <a:t>managerial</a:t>
            </a:r>
            <a:r>
              <a:rPr sz="2200" spc="-100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research.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an </a:t>
            </a:r>
            <a:r>
              <a:rPr sz="2200" spc="5" dirty="0">
                <a:latin typeface="Gill Sans MT"/>
                <a:cs typeface="Gill Sans MT"/>
              </a:rPr>
              <a:t>important </a:t>
            </a:r>
            <a:r>
              <a:rPr sz="2200" spc="15" dirty="0">
                <a:latin typeface="Gill Sans MT"/>
                <a:cs typeface="Gill Sans MT"/>
              </a:rPr>
              <a:t>part </a:t>
            </a:r>
            <a:r>
              <a:rPr sz="2200" dirty="0">
                <a:latin typeface="Gill Sans MT"/>
                <a:cs typeface="Gill Sans MT"/>
              </a:rPr>
              <a:t>of </a:t>
            </a:r>
            <a:r>
              <a:rPr sz="2200" spc="-5" dirty="0">
                <a:latin typeface="Gill Sans MT"/>
                <a:cs typeface="Gill Sans MT"/>
              </a:rPr>
              <a:t>applied</a:t>
            </a:r>
            <a:r>
              <a:rPr sz="2200" spc="-195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research.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70532" y="220979"/>
            <a:ext cx="5443855" cy="1106805"/>
            <a:chOff x="1970532" y="220979"/>
            <a:chExt cx="5443855" cy="1106805"/>
          </a:xfrm>
        </p:grpSpPr>
        <p:sp>
          <p:nvSpPr>
            <p:cNvPr id="3" name="object 3"/>
            <p:cNvSpPr/>
            <p:nvPr/>
          </p:nvSpPr>
          <p:spPr>
            <a:xfrm>
              <a:off x="1970532" y="220979"/>
              <a:ext cx="3320796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773167" y="220979"/>
              <a:ext cx="2641091" cy="11064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8795" y="350260"/>
            <a:ext cx="480885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Conceptual</a:t>
            </a:r>
            <a:r>
              <a:rPr sz="3900" b="1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601" y="1379952"/>
            <a:ext cx="7455408" cy="16132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356870" indent="-283845">
              <a:lnSpc>
                <a:spcPct val="150000"/>
              </a:lnSpc>
              <a:spcBef>
                <a:spcPts val="1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related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abstract </a:t>
            </a:r>
            <a:r>
              <a:rPr sz="22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ideas</a:t>
            </a:r>
            <a:r>
              <a:rPr sz="2200" spc="-9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  </a:t>
            </a:r>
            <a:r>
              <a:rPr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theories.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marR="5080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is generally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philosophers or 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thinkers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develop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concepts or</a:t>
            </a:r>
            <a:r>
              <a:rPr sz="22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reinterpret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existing</a:t>
            </a:r>
            <a:r>
              <a:rPr sz="22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ones.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2092" y="91439"/>
            <a:ext cx="4323588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0737" y="220796"/>
            <a:ext cx="3688079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Causal</a:t>
            </a:r>
            <a:r>
              <a:rPr sz="3900" b="1" spc="-30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374389"/>
            <a:ext cx="7212330" cy="344863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95910" marR="5080" indent="-283845">
              <a:lnSpc>
                <a:spcPct val="80000"/>
              </a:lnSpc>
              <a:spcBef>
                <a:spcPts val="819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is defined as a </a:t>
            </a:r>
            <a:r>
              <a:rPr sz="2200" spc="-20" dirty="0">
                <a:latin typeface="Gill Sans MT"/>
                <a:cs typeface="Gill Sans MT"/>
              </a:rPr>
              <a:t>research </a:t>
            </a:r>
            <a:r>
              <a:rPr sz="2200" dirty="0">
                <a:latin typeface="Gill Sans MT"/>
                <a:cs typeface="Gill Sans MT"/>
              </a:rPr>
              <a:t>design </a:t>
            </a:r>
            <a:r>
              <a:rPr sz="2200" spc="-20" dirty="0">
                <a:latin typeface="Gill Sans MT"/>
                <a:cs typeface="Gill Sans MT"/>
              </a:rPr>
              <a:t>where </a:t>
            </a:r>
            <a:r>
              <a:rPr sz="2200" dirty="0">
                <a:latin typeface="Gill Sans MT"/>
                <a:cs typeface="Gill Sans MT"/>
              </a:rPr>
              <a:t>the  main emphasis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on determining a </a:t>
            </a:r>
            <a:r>
              <a:rPr sz="2200" spc="-5" dirty="0">
                <a:latin typeface="Gill Sans MT"/>
                <a:cs typeface="Gill Sans MT"/>
              </a:rPr>
              <a:t>cause</a:t>
            </a:r>
            <a:r>
              <a:rPr sz="2200" spc="-7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and  </a:t>
            </a:r>
            <a:r>
              <a:rPr sz="2200" spc="-5" dirty="0">
                <a:latin typeface="Gill Sans MT"/>
                <a:cs typeface="Gill Sans MT"/>
              </a:rPr>
              <a:t>effect</a:t>
            </a:r>
            <a:r>
              <a:rPr sz="2200" spc="-15" dirty="0">
                <a:latin typeface="Gill Sans MT"/>
                <a:cs typeface="Gill Sans MT"/>
              </a:rPr>
              <a:t> relationship.</a:t>
            </a:r>
            <a:endParaRPr sz="2200" dirty="0">
              <a:latin typeface="Gill Sans MT"/>
              <a:cs typeface="Gill Sans MT"/>
            </a:endParaRPr>
          </a:p>
          <a:p>
            <a:pPr marL="295910" marR="1000760" indent="-283845">
              <a:lnSpc>
                <a:spcPts val="2880"/>
              </a:lnSpc>
              <a:spcBef>
                <a:spcPts val="575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determines which </a:t>
            </a:r>
            <a:r>
              <a:rPr sz="2200" dirty="0">
                <a:latin typeface="Gill Sans MT"/>
                <a:cs typeface="Gill Sans MT"/>
              </a:rPr>
              <a:t>variable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causing  </a:t>
            </a:r>
            <a:r>
              <a:rPr sz="2200" spc="5" dirty="0">
                <a:latin typeface="Gill Sans MT"/>
                <a:cs typeface="Gill Sans MT"/>
              </a:rPr>
              <a:t>certain</a:t>
            </a:r>
            <a:r>
              <a:rPr sz="2200" spc="10" dirty="0">
                <a:latin typeface="Gill Sans MT"/>
                <a:cs typeface="Gill Sans MT"/>
              </a:rPr>
              <a:t> </a:t>
            </a:r>
            <a:r>
              <a:rPr sz="2200" spc="-45" dirty="0">
                <a:latin typeface="Gill Sans MT"/>
                <a:cs typeface="Gill Sans MT"/>
              </a:rPr>
              <a:t>behaviour.</a:t>
            </a:r>
            <a:endParaRPr sz="2200" dirty="0">
              <a:latin typeface="Gill Sans MT"/>
              <a:cs typeface="Gill Sans MT"/>
            </a:endParaRPr>
          </a:p>
          <a:p>
            <a:pPr marL="295910" marR="309880" indent="-283845">
              <a:lnSpc>
                <a:spcPts val="288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can be used to test the </a:t>
            </a:r>
            <a:r>
              <a:rPr sz="2200" spc="-15" dirty="0">
                <a:latin typeface="Gill Sans MT"/>
                <a:cs typeface="Gill Sans MT"/>
              </a:rPr>
              <a:t>hypothesis</a:t>
            </a:r>
            <a:r>
              <a:rPr sz="2200" spc="-9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about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 cause and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effect </a:t>
            </a:r>
            <a:r>
              <a:rPr sz="2200" spc="-5" dirty="0">
                <a:latin typeface="Gill Sans MT"/>
                <a:cs typeface="Gill Sans MT"/>
              </a:rPr>
              <a:t>relationship </a:t>
            </a:r>
            <a:r>
              <a:rPr sz="2200" dirty="0">
                <a:latin typeface="Gill Sans MT"/>
                <a:cs typeface="Gill Sans MT"/>
              </a:rPr>
              <a:t>o</a:t>
            </a:r>
            <a:r>
              <a:rPr sz="2200" spc="-8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variables.</a:t>
            </a:r>
          </a:p>
          <a:p>
            <a:pPr marL="295910" marR="59690" indent="-283845">
              <a:lnSpc>
                <a:spcPct val="80000"/>
              </a:lnSpc>
              <a:spcBef>
                <a:spcPts val="625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Generally it is </a:t>
            </a:r>
            <a:r>
              <a:rPr sz="2200" spc="5" dirty="0">
                <a:latin typeface="Gill Sans MT"/>
                <a:cs typeface="Gill Sans MT"/>
              </a:rPr>
              <a:t>very </a:t>
            </a:r>
            <a:r>
              <a:rPr sz="2200" spc="-5" dirty="0">
                <a:latin typeface="Gill Sans MT"/>
                <a:cs typeface="Gill Sans MT"/>
              </a:rPr>
              <a:t>difficult </a:t>
            </a:r>
            <a:r>
              <a:rPr sz="2200" dirty="0">
                <a:latin typeface="Gill Sans MT"/>
                <a:cs typeface="Gill Sans MT"/>
              </a:rPr>
              <a:t>to </a:t>
            </a:r>
            <a:r>
              <a:rPr sz="2200" spc="5" dirty="0">
                <a:latin typeface="Gill Sans MT"/>
                <a:cs typeface="Gill Sans MT"/>
              </a:rPr>
              <a:t>ascertain </a:t>
            </a:r>
            <a:r>
              <a:rPr sz="2200" dirty="0">
                <a:latin typeface="Gill Sans MT"/>
                <a:cs typeface="Gill Sans MT"/>
              </a:rPr>
              <a:t>the  </a:t>
            </a:r>
            <a:r>
              <a:rPr sz="2200" spc="-5" dirty="0">
                <a:latin typeface="Gill Sans MT"/>
                <a:cs typeface="Gill Sans MT"/>
              </a:rPr>
              <a:t>causal relationship </a:t>
            </a:r>
            <a:r>
              <a:rPr sz="2200" spc="-10" dirty="0">
                <a:latin typeface="Gill Sans MT"/>
                <a:cs typeface="Gill Sans MT"/>
              </a:rPr>
              <a:t>between </a:t>
            </a:r>
            <a:r>
              <a:rPr sz="2200" dirty="0">
                <a:latin typeface="Gill Sans MT"/>
                <a:cs typeface="Gill Sans MT"/>
              </a:rPr>
              <a:t>the observed  variables and </a:t>
            </a:r>
            <a:r>
              <a:rPr sz="2200" spc="-5" dirty="0">
                <a:latin typeface="Gill Sans MT"/>
                <a:cs typeface="Gill Sans MT"/>
              </a:rPr>
              <a:t>the </a:t>
            </a:r>
            <a:r>
              <a:rPr sz="2200" dirty="0">
                <a:latin typeface="Gill Sans MT"/>
                <a:cs typeface="Gill Sans MT"/>
              </a:rPr>
              <a:t>variable of </a:t>
            </a:r>
            <a:r>
              <a:rPr sz="2200" spc="-10" dirty="0">
                <a:latin typeface="Gill Sans MT"/>
                <a:cs typeface="Gill Sans MT"/>
              </a:rPr>
              <a:t>interest,  </a:t>
            </a:r>
            <a:r>
              <a:rPr sz="2200" dirty="0">
                <a:latin typeface="Gill Sans MT"/>
                <a:cs typeface="Gill Sans MT"/>
              </a:rPr>
              <a:t>because </a:t>
            </a:r>
            <a:r>
              <a:rPr sz="2200" spc="-5" dirty="0">
                <a:latin typeface="Gill Sans MT"/>
                <a:cs typeface="Gill Sans MT"/>
              </a:rPr>
              <a:t>the </a:t>
            </a:r>
            <a:r>
              <a:rPr sz="2200" dirty="0">
                <a:latin typeface="Gill Sans MT"/>
                <a:cs typeface="Gill Sans MT"/>
              </a:rPr>
              <a:t>causal </a:t>
            </a:r>
            <a:r>
              <a:rPr sz="2200" spc="-5" dirty="0">
                <a:latin typeface="Gill Sans MT"/>
                <a:cs typeface="Gill Sans MT"/>
              </a:rPr>
              <a:t>relationship </a:t>
            </a:r>
            <a:r>
              <a:rPr sz="2200" dirty="0">
                <a:latin typeface="Gill Sans MT"/>
                <a:cs typeface="Gill Sans MT"/>
              </a:rPr>
              <a:t>could be</a:t>
            </a:r>
            <a:r>
              <a:rPr sz="2200" spc="-11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due  to other</a:t>
            </a:r>
            <a:r>
              <a:rPr sz="2200" spc="-2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factors.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26564" y="91439"/>
            <a:ext cx="5916168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5208" y="220796"/>
            <a:ext cx="528066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60" dirty="0">
                <a:latin typeface="Gill Sans MT"/>
                <a:cs typeface="Gill Sans MT"/>
              </a:rPr>
              <a:t>Technological</a:t>
            </a:r>
            <a:r>
              <a:rPr sz="3900" b="1" spc="-5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464305"/>
            <a:ext cx="7225030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consists,</a:t>
            </a:r>
            <a:r>
              <a:rPr sz="2200" spc="-720" dirty="0">
                <a:latin typeface="Gill Sans MT"/>
                <a:cs typeface="Gill Sans MT"/>
              </a:rPr>
              <a:t> </a:t>
            </a:r>
            <a:r>
              <a:rPr sz="2200" spc="-40" dirty="0">
                <a:latin typeface="Gill Sans MT"/>
                <a:cs typeface="Gill Sans MT"/>
              </a:rPr>
              <a:t>largely, </a:t>
            </a:r>
            <a:r>
              <a:rPr sz="2200" dirty="0">
                <a:latin typeface="Gill Sans MT"/>
                <a:cs typeface="Gill Sans MT"/>
              </a:rPr>
              <a:t>of </a:t>
            </a:r>
            <a:r>
              <a:rPr sz="2200" spc="-5" dirty="0">
                <a:latin typeface="Gill Sans MT"/>
                <a:cs typeface="Gill Sans MT"/>
              </a:rPr>
              <a:t>the application </a:t>
            </a:r>
            <a:r>
              <a:rPr sz="2200" dirty="0">
                <a:latin typeface="Gill Sans MT"/>
                <a:cs typeface="Gill Sans MT"/>
              </a:rPr>
              <a:t>of </a:t>
            </a:r>
            <a:r>
              <a:rPr sz="2200" spc="-5" dirty="0">
                <a:latin typeface="Gill Sans MT"/>
                <a:cs typeface="Gill Sans MT"/>
              </a:rPr>
              <a:t>the  </a:t>
            </a:r>
            <a:r>
              <a:rPr sz="2200" spc="-15" dirty="0">
                <a:latin typeface="Gill Sans MT"/>
                <a:cs typeface="Gill Sans MT"/>
              </a:rPr>
              <a:t>previously </a:t>
            </a:r>
            <a:r>
              <a:rPr sz="2200" dirty="0">
                <a:latin typeface="Gill Sans MT"/>
                <a:cs typeface="Gill Sans MT"/>
              </a:rPr>
              <a:t>listed kinds of </a:t>
            </a:r>
            <a:r>
              <a:rPr sz="2200" spc="-20" dirty="0">
                <a:latin typeface="Gill Sans MT"/>
                <a:cs typeface="Gill Sans MT"/>
              </a:rPr>
              <a:t>research </a:t>
            </a:r>
            <a:r>
              <a:rPr sz="2200" spc="-5" dirty="0">
                <a:latin typeface="Gill Sans MT"/>
                <a:cs typeface="Gill Sans MT"/>
              </a:rPr>
              <a:t>to the  </a:t>
            </a:r>
            <a:r>
              <a:rPr sz="2200" dirty="0">
                <a:latin typeface="Gill Sans MT"/>
                <a:cs typeface="Gill Sans MT"/>
              </a:rPr>
              <a:t>immediate needs of business and</a:t>
            </a:r>
            <a:r>
              <a:rPr sz="2200" spc="-75" dirty="0">
                <a:latin typeface="Gill Sans MT"/>
                <a:cs typeface="Gill Sans MT"/>
              </a:rPr>
              <a:t> </a:t>
            </a:r>
            <a:r>
              <a:rPr sz="2200" spc="-20" dirty="0">
                <a:latin typeface="Gill Sans MT"/>
                <a:cs typeface="Gill Sans MT"/>
              </a:rPr>
              <a:t>industry.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18104" y="91439"/>
            <a:ext cx="4131563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36749" y="220796"/>
            <a:ext cx="349504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5" dirty="0">
                <a:latin typeface="Gill Sans MT"/>
                <a:cs typeface="Gill Sans MT"/>
              </a:rPr>
              <a:t>Policy</a:t>
            </a:r>
            <a:r>
              <a:rPr sz="3900" b="1" spc="-45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464305"/>
            <a:ext cx="7193280" cy="1521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114681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5" dirty="0">
                <a:latin typeface="Gill Sans MT"/>
                <a:cs typeface="Gill Sans MT"/>
              </a:rPr>
              <a:t>is basically </a:t>
            </a:r>
            <a:r>
              <a:rPr sz="2200" dirty="0">
                <a:latin typeface="Gill Sans MT"/>
                <a:cs typeface="Gill Sans MT"/>
              </a:rPr>
              <a:t>a </a:t>
            </a:r>
            <a:r>
              <a:rPr sz="2200" spc="-20" dirty="0">
                <a:latin typeface="Gill Sans MT"/>
                <a:cs typeface="Gill Sans MT"/>
              </a:rPr>
              <a:t>research </a:t>
            </a:r>
            <a:r>
              <a:rPr sz="2200" spc="-5" dirty="0">
                <a:latin typeface="Gill Sans MT"/>
                <a:cs typeface="Gill Sans MT"/>
              </a:rPr>
              <a:t>with</a:t>
            </a:r>
            <a:r>
              <a:rPr sz="2200" spc="-7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policy  </a:t>
            </a:r>
            <a:r>
              <a:rPr sz="2200" spc="-5" dirty="0">
                <a:latin typeface="Gill Sans MT"/>
                <a:cs typeface="Gill Sans MT"/>
              </a:rPr>
              <a:t>implications.</a:t>
            </a:r>
            <a:endParaRPr sz="2200" dirty="0">
              <a:latin typeface="Gill Sans MT"/>
              <a:cs typeface="Gill Sans MT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Such </a:t>
            </a:r>
            <a:r>
              <a:rPr sz="2200" dirty="0">
                <a:latin typeface="Gill Sans MT"/>
                <a:cs typeface="Gill Sans MT"/>
              </a:rPr>
              <a:t>studies </a:t>
            </a:r>
            <a:r>
              <a:rPr sz="2200" spc="-20" dirty="0">
                <a:latin typeface="Gill Sans MT"/>
                <a:cs typeface="Gill Sans MT"/>
              </a:rPr>
              <a:t>are </a:t>
            </a:r>
            <a:r>
              <a:rPr sz="2200" dirty="0">
                <a:latin typeface="Gill Sans MT"/>
                <a:cs typeface="Gill Sans MT"/>
              </a:rPr>
              <a:t>used as indices </a:t>
            </a:r>
            <a:r>
              <a:rPr sz="2200" spc="-15" dirty="0">
                <a:latin typeface="Gill Sans MT"/>
                <a:cs typeface="Gill Sans MT"/>
              </a:rPr>
              <a:t>for </a:t>
            </a:r>
            <a:r>
              <a:rPr sz="2200" dirty="0">
                <a:latin typeface="Gill Sans MT"/>
                <a:cs typeface="Gill Sans MT"/>
              </a:rPr>
              <a:t>policy  </a:t>
            </a:r>
            <a:r>
              <a:rPr sz="2200" spc="-10" dirty="0">
                <a:latin typeface="Gill Sans MT"/>
                <a:cs typeface="Gill Sans MT"/>
              </a:rPr>
              <a:t>formulations </a:t>
            </a:r>
            <a:r>
              <a:rPr sz="2200" dirty="0">
                <a:latin typeface="Gill Sans MT"/>
                <a:cs typeface="Gill Sans MT"/>
              </a:rPr>
              <a:t>and</a:t>
            </a:r>
            <a:r>
              <a:rPr sz="2200" spc="-50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implications.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Eg:- Management</a:t>
            </a:r>
            <a:r>
              <a:rPr sz="2200" spc="-75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researches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45079" y="91439"/>
            <a:ext cx="5277612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63725" y="220796"/>
            <a:ext cx="464248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10" dirty="0">
                <a:latin typeface="Gill Sans MT"/>
                <a:cs typeface="Gill Sans MT"/>
              </a:rPr>
              <a:t>Conclusive</a:t>
            </a:r>
            <a:r>
              <a:rPr sz="3900" b="1" spc="-40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464305"/>
            <a:ext cx="664337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Descriptive </a:t>
            </a:r>
            <a:r>
              <a:rPr sz="2200" dirty="0">
                <a:latin typeface="Gill Sans MT"/>
                <a:cs typeface="Gill Sans MT"/>
              </a:rPr>
              <a:t>and causal </a:t>
            </a:r>
            <a:r>
              <a:rPr sz="2200" spc="-15" dirty="0">
                <a:latin typeface="Gill Sans MT"/>
                <a:cs typeface="Gill Sans MT"/>
              </a:rPr>
              <a:t>researchers</a:t>
            </a:r>
            <a:r>
              <a:rPr sz="2200" spc="-114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the  conclusive</a:t>
            </a:r>
            <a:r>
              <a:rPr sz="2200" spc="-45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researches.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33700" y="91439"/>
            <a:ext cx="4501896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52345" y="220796"/>
            <a:ext cx="3865879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Clinical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464305"/>
            <a:ext cx="716660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10" dirty="0">
                <a:latin typeface="Gill Sans MT"/>
                <a:cs typeface="Gill Sans MT"/>
              </a:rPr>
              <a:t>follows </a:t>
            </a:r>
            <a:r>
              <a:rPr sz="2200" dirty="0">
                <a:latin typeface="Gill Sans MT"/>
                <a:cs typeface="Gill Sans MT"/>
              </a:rPr>
              <a:t>case study methods or</a:t>
            </a:r>
            <a:r>
              <a:rPr sz="2200" spc="-95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in-depth  </a:t>
            </a:r>
            <a:r>
              <a:rPr sz="2200" spc="-10" dirty="0">
                <a:latin typeface="Gill Sans MT"/>
                <a:cs typeface="Gill Sans MT"/>
              </a:rPr>
              <a:t>approaches </a:t>
            </a:r>
            <a:r>
              <a:rPr sz="2200" spc="-5" dirty="0">
                <a:latin typeface="Gill Sans MT"/>
                <a:cs typeface="Gill Sans MT"/>
              </a:rPr>
              <a:t>to </a:t>
            </a:r>
            <a:r>
              <a:rPr sz="2200" spc="-15" dirty="0">
                <a:latin typeface="Gill Sans MT"/>
                <a:cs typeface="Gill Sans MT"/>
              </a:rPr>
              <a:t>reach </a:t>
            </a:r>
            <a:r>
              <a:rPr sz="2200" spc="-5" dirty="0">
                <a:latin typeface="Gill Sans MT"/>
                <a:cs typeface="Gill Sans MT"/>
              </a:rPr>
              <a:t>the </a:t>
            </a:r>
            <a:r>
              <a:rPr sz="2200" dirty="0">
                <a:latin typeface="Gill Sans MT"/>
                <a:cs typeface="Gill Sans MT"/>
              </a:rPr>
              <a:t>basic causal  </a:t>
            </a:r>
            <a:r>
              <a:rPr sz="2200" spc="-5" dirty="0">
                <a:latin typeface="Gill Sans MT"/>
                <a:cs typeface="Gill Sans MT"/>
              </a:rPr>
              <a:t>relations.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94788" y="207263"/>
            <a:ext cx="4823460" cy="1137285"/>
            <a:chOff x="2494788" y="207263"/>
            <a:chExt cx="4823460" cy="1137285"/>
          </a:xfrm>
        </p:grpSpPr>
        <p:sp>
          <p:nvSpPr>
            <p:cNvPr id="3" name="object 3"/>
            <p:cNvSpPr/>
            <p:nvPr/>
          </p:nvSpPr>
          <p:spPr>
            <a:xfrm>
              <a:off x="2494788" y="207263"/>
              <a:ext cx="2709671" cy="11369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74108" y="224027"/>
              <a:ext cx="2644140" cy="11094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22577" y="342640"/>
            <a:ext cx="41776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25" dirty="0">
                <a:latin typeface="Gill Sans MT"/>
                <a:cs typeface="Gill Sans MT"/>
              </a:rPr>
              <a:t>Creative</a:t>
            </a:r>
            <a:r>
              <a:rPr sz="4000" b="1" spc="-55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001" y="1379952"/>
            <a:ext cx="7851014" cy="3665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50000"/>
              </a:lnSpc>
              <a:spcBef>
                <a:spcPts val="1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It includes </a:t>
            </a:r>
            <a:r>
              <a:rPr sz="2200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spc="-1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sz="2200" spc="-10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theories,  </a:t>
            </a:r>
            <a:r>
              <a:rPr sz="2200" spc="-1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</a:t>
            </a:r>
            <a:r>
              <a:rPr sz="2200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procedure, </a:t>
            </a:r>
            <a:r>
              <a:rPr sz="2200" spc="-1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</a:t>
            </a:r>
            <a:r>
              <a:rPr sz="2200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inventions</a:t>
            </a:r>
            <a:r>
              <a:rPr sz="2200" spc="-39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1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etc.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indent="-283845">
              <a:lnSpc>
                <a:spcPct val="100000"/>
              </a:lnSpc>
              <a:spcBef>
                <a:spcPts val="252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useful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almost all</a:t>
            </a:r>
            <a:r>
              <a:rPr sz="22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fields.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indent="-283845">
              <a:lnSpc>
                <a:spcPct val="100000"/>
              </a:lnSpc>
              <a:spcBef>
                <a:spcPts val="252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It includes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two</a:t>
            </a:r>
            <a:r>
              <a:rPr sz="22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research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indent="-283845">
              <a:lnSpc>
                <a:spcPct val="100000"/>
              </a:lnSpc>
              <a:spcBef>
                <a:spcPts val="252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Practical :- design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sz="22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things</a:t>
            </a:r>
          </a:p>
          <a:p>
            <a:pPr marL="295910" indent="-283845">
              <a:lnSpc>
                <a:spcPct val="100000"/>
              </a:lnSpc>
              <a:spcBef>
                <a:spcPts val="251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Theoretical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:-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creation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new</a:t>
            </a:r>
            <a:r>
              <a:rPr sz="22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models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27732" y="91439"/>
            <a:ext cx="5036820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6377" y="220796"/>
            <a:ext cx="440055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Historical</a:t>
            </a:r>
            <a:r>
              <a:rPr sz="3900" b="1" spc="-45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1" y="1464305"/>
            <a:ext cx="7525258" cy="31194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makes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use of </a:t>
            </a:r>
            <a:r>
              <a:rPr sz="2200" spc="5" dirty="0">
                <a:latin typeface="Times New Roman" pitchFamily="18" charset="0"/>
                <a:cs typeface="Times New Roman" pitchFamily="18" charset="0"/>
              </a:rPr>
              <a:t>observations</a:t>
            </a:r>
            <a:r>
              <a:rPr sz="22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on past</a:t>
            </a:r>
            <a:r>
              <a:rPr sz="2200" spc="-2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1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events</a:t>
            </a:r>
            <a:r>
              <a:rPr sz="2200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spc="-15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marR="635635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It seeks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sz="2200">
                <a:latin typeface="Times New Roman" pitchFamily="18" charset="0"/>
                <a:cs typeface="Times New Roman" pitchFamily="18" charset="0"/>
              </a:rPr>
              <a:t>out </a:t>
            </a:r>
            <a:r>
              <a:rPr sz="2200" smtClean="0">
                <a:latin typeface="Times New Roman" pitchFamily="18" charset="0"/>
                <a:cs typeface="Times New Roman" pitchFamily="18" charset="0"/>
              </a:rPr>
              <a:t>explanations</a:t>
            </a:r>
            <a:r>
              <a:rPr sz="2200" spc="-13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for 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questions of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current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interest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an 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intensive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2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past</a:t>
            </a:r>
            <a:r>
              <a:rPr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95910" marR="635635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marR="31242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spc="5" dirty="0">
                <a:latin typeface="Times New Roman" pitchFamily="18" charset="0"/>
                <a:cs typeface="Times New Roman" pitchFamily="18" charset="0"/>
              </a:rPr>
              <a:t>Every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sz="22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or 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less historical</a:t>
            </a:r>
            <a:r>
              <a:rPr sz="22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sz="2200" spc="-1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spc="-15" dirty="0" smtClean="0">
              <a:latin typeface="Times New Roman" pitchFamily="18" charset="0"/>
              <a:cs typeface="Times New Roman" pitchFamily="18" charset="0"/>
            </a:endParaRPr>
          </a:p>
          <a:p>
            <a:pPr marL="295910" marR="31242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marR="90805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So it utilizes the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past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events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arrive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at  conclusion of</a:t>
            </a:r>
            <a:r>
              <a:rPr sz="22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present.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6732" y="91439"/>
            <a:ext cx="5280660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4995" y="220796"/>
            <a:ext cx="464693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5" dirty="0">
                <a:latin typeface="Gill Sans MT"/>
                <a:cs typeface="Gill Sans MT"/>
              </a:rPr>
              <a:t>Expository</a:t>
            </a:r>
            <a:r>
              <a:rPr sz="3900" b="1" spc="-50" dirty="0">
                <a:latin typeface="Gill Sans MT"/>
                <a:cs typeface="Gill Sans MT"/>
              </a:rPr>
              <a:t> </a:t>
            </a:r>
            <a:r>
              <a:rPr sz="3900" b="1" spc="-20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623182"/>
            <a:ext cx="7098665" cy="13838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purely </a:t>
            </a:r>
            <a:r>
              <a:rPr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 existing</a:t>
            </a:r>
            <a:r>
              <a:rPr sz="2200" spc="-9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marR="150495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spc="-10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sz="2200" spc="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analysis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2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works 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of a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prominent </a:t>
            </a:r>
            <a:r>
              <a:rPr sz="2200" spc="-45" dirty="0">
                <a:latin typeface="Times New Roman" pitchFamily="18" charset="0"/>
                <a:cs typeface="Times New Roman" pitchFamily="18" charset="0"/>
              </a:rPr>
              <a:t>author,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one can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develop  new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insights.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94332" y="91439"/>
            <a:ext cx="5655945" cy="1106805"/>
            <a:chOff x="1894332" y="91439"/>
            <a:chExt cx="5655945" cy="1106805"/>
          </a:xfrm>
        </p:grpSpPr>
        <p:sp>
          <p:nvSpPr>
            <p:cNvPr id="3" name="object 3"/>
            <p:cNvSpPr/>
            <p:nvPr/>
          </p:nvSpPr>
          <p:spPr>
            <a:xfrm>
              <a:off x="1894332" y="91439"/>
              <a:ext cx="224332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3614927" y="91439"/>
              <a:ext cx="3934968" cy="11064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12595" y="220796"/>
            <a:ext cx="502094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Times New Roman" pitchFamily="18" charset="0"/>
                <a:cs typeface="Times New Roman" pitchFamily="18" charset="0"/>
              </a:rPr>
              <a:t>Expost </a:t>
            </a:r>
            <a:r>
              <a:rPr sz="3900" b="1" dirty="0">
                <a:latin typeface="Times New Roman" pitchFamily="18" charset="0"/>
                <a:cs typeface="Times New Roman" pitchFamily="18" charset="0"/>
              </a:rPr>
              <a:t>facto</a:t>
            </a:r>
            <a:r>
              <a:rPr sz="3900"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900" b="1" spc="-25" dirty="0">
                <a:latin typeface="Times New Roman" pitchFamily="18" charset="0"/>
                <a:cs typeface="Times New Roman" pitchFamily="18" charset="0"/>
              </a:rPr>
              <a:t>research</a:t>
            </a:r>
            <a:endParaRPr sz="39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9546" y="943630"/>
            <a:ext cx="7826375" cy="25681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50100"/>
              </a:lnSpc>
              <a:spcBef>
                <a:spcPts val="100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2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based </a:t>
            </a:r>
            <a:r>
              <a:rPr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2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analytical and scientific examinations of the  </a:t>
            </a:r>
            <a:r>
              <a:rPr sz="2200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relationship between </a:t>
            </a:r>
            <a:r>
              <a:rPr sz="22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independent and dependent</a:t>
            </a:r>
            <a:r>
              <a:rPr sz="2200" spc="15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sz="2200" spc="5" dirty="0">
                <a:latin typeface="Times New Roman" pitchFamily="18" charset="0"/>
                <a:cs typeface="Times New Roman" pitchFamily="18" charset="0"/>
              </a:rPr>
              <a:t>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295910" marR="43815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Under this, the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researcher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does not </a:t>
            </a:r>
            <a:r>
              <a:rPr sz="2200" spc="-40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sz="2200" spc="-20" dirty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control </a:t>
            </a:r>
            <a:r>
              <a:rPr sz="2200" spc="-25" dirty="0">
                <a:latin typeface="Times New Roman" pitchFamily="18" charset="0"/>
                <a:cs typeface="Times New Roman" pitchFamily="18" charset="0"/>
              </a:rPr>
              <a:t>over 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independent variables because these variables exist 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already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2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manifested.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9546" y="4208142"/>
            <a:ext cx="167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3890A6"/>
                </a:solidFill>
                <a:latin typeface="Times New Roman" pitchFamily="18" charset="0"/>
                <a:cs typeface="Times New Roman" pitchFamily="18" charset="0"/>
              </a:rPr>
              <a:t></a:t>
            </a:r>
            <a:endParaRPr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2955" y="3954656"/>
            <a:ext cx="7313930" cy="967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88365">
              <a:lnSpc>
                <a:spcPct val="150100"/>
              </a:lnSpc>
              <a:spcBef>
                <a:spcPts val="95"/>
              </a:spcBef>
              <a:tabLst>
                <a:tab pos="1870075" algn="l"/>
              </a:tabLst>
            </a:pPr>
            <a:r>
              <a:rPr sz="22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Eg:-	Advertising </a:t>
            </a:r>
            <a:r>
              <a:rPr sz="2200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expenditure </a:t>
            </a:r>
            <a:r>
              <a:rPr sz="22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an independent  variable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9546" y="5174253"/>
            <a:ext cx="7658100" cy="967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50100"/>
              </a:lnSpc>
              <a:spcBef>
                <a:spcPts val="95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741045" algn="l"/>
                <a:tab pos="741680" algn="l"/>
              </a:tabLst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Sales value </a:t>
            </a:r>
            <a:r>
              <a:rPr sz="2200" spc="-40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treated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as a dependent variable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on 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advertising</a:t>
            </a:r>
            <a:r>
              <a:rPr sz="22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expenditure.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7520" y="182879"/>
            <a:ext cx="4332732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6165" y="312160"/>
            <a:ext cx="369824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latin typeface="Gill Sans MT"/>
                <a:cs typeface="Gill Sans MT"/>
              </a:rPr>
              <a:t>Action</a:t>
            </a:r>
            <a:r>
              <a:rPr sz="3900" b="1" spc="-65" dirty="0">
                <a:latin typeface="Gill Sans MT"/>
                <a:cs typeface="Gill Sans MT"/>
              </a:rPr>
              <a:t> </a:t>
            </a:r>
            <a:r>
              <a:rPr sz="3900" b="1" spc="-25" dirty="0">
                <a:latin typeface="Gill Sans MT"/>
                <a:cs typeface="Gill Sans MT"/>
              </a:rPr>
              <a:t>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291" y="1544422"/>
            <a:ext cx="7299959" cy="33887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147320" indent="-283845">
              <a:lnSpc>
                <a:spcPct val="150000"/>
              </a:lnSpc>
              <a:spcBef>
                <a:spcPts val="105"/>
              </a:spcBef>
              <a:buClr>
                <a:srgbClr val="3890A6"/>
              </a:buClr>
              <a:buSzPct val="80357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It is the </a:t>
            </a:r>
            <a:r>
              <a:rPr sz="2200" spc="-20" dirty="0">
                <a:latin typeface="Gill Sans MT"/>
                <a:cs typeface="Gill Sans MT"/>
              </a:rPr>
              <a:t>research </a:t>
            </a:r>
            <a:r>
              <a:rPr sz="2200" spc="-5" dirty="0">
                <a:latin typeface="Gill Sans MT"/>
                <a:cs typeface="Gill Sans MT"/>
              </a:rPr>
              <a:t>a person conducts in </a:t>
            </a:r>
            <a:r>
              <a:rPr sz="2200" spc="-15" dirty="0">
                <a:latin typeface="Gill Sans MT"/>
                <a:cs typeface="Gill Sans MT"/>
              </a:rPr>
              <a:t>order </a:t>
            </a:r>
            <a:r>
              <a:rPr sz="2200" spc="-5" dirty="0">
                <a:latin typeface="Gill Sans MT"/>
                <a:cs typeface="Gill Sans MT"/>
              </a:rPr>
              <a:t>to  enable him to </a:t>
            </a:r>
            <a:r>
              <a:rPr sz="2200" spc="-20" dirty="0">
                <a:latin typeface="Gill Sans MT"/>
                <a:cs typeface="Gill Sans MT"/>
              </a:rPr>
              <a:t>achieve </a:t>
            </a:r>
            <a:r>
              <a:rPr sz="2200" dirty="0">
                <a:latin typeface="Gill Sans MT"/>
                <a:cs typeface="Gill Sans MT"/>
              </a:rPr>
              <a:t>his </a:t>
            </a:r>
            <a:r>
              <a:rPr sz="2200" spc="-5" dirty="0">
                <a:latin typeface="Gill Sans MT"/>
                <a:cs typeface="Gill Sans MT"/>
              </a:rPr>
              <a:t>purpose </a:t>
            </a:r>
            <a:r>
              <a:rPr sz="2200" spc="-20" dirty="0">
                <a:latin typeface="Gill Sans MT"/>
                <a:cs typeface="Gill Sans MT"/>
              </a:rPr>
              <a:t>more  </a:t>
            </a:r>
            <a:r>
              <a:rPr sz="2200" spc="-35" dirty="0">
                <a:latin typeface="Gill Sans MT"/>
                <a:cs typeface="Gill Sans MT"/>
              </a:rPr>
              <a:t>effectively.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2280"/>
              </a:spcBef>
              <a:buClr>
                <a:srgbClr val="3890A6"/>
              </a:buClr>
              <a:buSzPct val="80357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It is conducted </a:t>
            </a:r>
            <a:r>
              <a:rPr sz="2200" spc="-15" dirty="0">
                <a:latin typeface="Gill Sans MT"/>
                <a:cs typeface="Gill Sans MT"/>
              </a:rPr>
              <a:t>through direct</a:t>
            </a:r>
            <a:r>
              <a:rPr sz="2200" spc="2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action.</a:t>
            </a:r>
            <a:endParaRPr sz="2200" dirty="0">
              <a:latin typeface="Gill Sans MT"/>
              <a:cs typeface="Gill Sans MT"/>
            </a:endParaRPr>
          </a:p>
          <a:p>
            <a:pPr marL="295910" marR="5080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80357"/>
              <a:buFont typeface="Wingdings 2"/>
              <a:buChar char=""/>
              <a:tabLst>
                <a:tab pos="296545" algn="l"/>
              </a:tabLst>
            </a:pPr>
            <a:r>
              <a:rPr sz="2200" spc="-5" dirty="0">
                <a:latin typeface="Gill Sans MT"/>
                <a:cs typeface="Gill Sans MT"/>
              </a:rPr>
              <a:t>It </a:t>
            </a:r>
            <a:r>
              <a:rPr sz="2200" dirty="0">
                <a:latin typeface="Gill Sans MT"/>
                <a:cs typeface="Gill Sans MT"/>
              </a:rPr>
              <a:t>helps </a:t>
            </a:r>
            <a:r>
              <a:rPr sz="2200" spc="-5" dirty="0">
                <a:latin typeface="Gill Sans MT"/>
                <a:cs typeface="Gill Sans MT"/>
              </a:rPr>
              <a:t>a </a:t>
            </a:r>
            <a:r>
              <a:rPr sz="2200" spc="-20" dirty="0">
                <a:latin typeface="Gill Sans MT"/>
                <a:cs typeface="Gill Sans MT"/>
              </a:rPr>
              <a:t>researcher </a:t>
            </a:r>
            <a:r>
              <a:rPr sz="2200" spc="-5" dirty="0">
                <a:latin typeface="Gill Sans MT"/>
                <a:cs typeface="Gill Sans MT"/>
              </a:rPr>
              <a:t>to </a:t>
            </a:r>
            <a:r>
              <a:rPr sz="2200" spc="-10" dirty="0">
                <a:latin typeface="Gill Sans MT"/>
                <a:cs typeface="Gill Sans MT"/>
              </a:rPr>
              <a:t>learn how </a:t>
            </a:r>
            <a:r>
              <a:rPr sz="2200" spc="-5" dirty="0">
                <a:latin typeface="Gill Sans MT"/>
                <a:cs typeface="Gill Sans MT"/>
              </a:rPr>
              <a:t>to </a:t>
            </a:r>
            <a:r>
              <a:rPr sz="2200" spc="-15" dirty="0">
                <a:latin typeface="Gill Sans MT"/>
                <a:cs typeface="Gill Sans MT"/>
              </a:rPr>
              <a:t>solve </a:t>
            </a:r>
            <a:r>
              <a:rPr sz="2200" spc="-5" dirty="0">
                <a:latin typeface="Gill Sans MT"/>
                <a:cs typeface="Gill Sans MT"/>
              </a:rPr>
              <a:t>a  </a:t>
            </a:r>
            <a:r>
              <a:rPr sz="2200" spc="-15" dirty="0">
                <a:latin typeface="Gill Sans MT"/>
                <a:cs typeface="Gill Sans MT"/>
              </a:rPr>
              <a:t>problem objectively </a:t>
            </a:r>
            <a:r>
              <a:rPr sz="2200" spc="-5" dirty="0">
                <a:latin typeface="Gill Sans MT"/>
                <a:cs typeface="Gill Sans MT"/>
              </a:rPr>
              <a:t>and </a:t>
            </a:r>
            <a:r>
              <a:rPr sz="2200" dirty="0">
                <a:latin typeface="Gill Sans MT"/>
                <a:cs typeface="Gill Sans MT"/>
              </a:rPr>
              <a:t>to </a:t>
            </a:r>
            <a:r>
              <a:rPr sz="2200" spc="-5" dirty="0">
                <a:latin typeface="Gill Sans MT"/>
                <a:cs typeface="Gill Sans MT"/>
              </a:rPr>
              <a:t>study its</a:t>
            </a:r>
            <a:r>
              <a:rPr sz="2200" spc="55" dirty="0">
                <a:latin typeface="Gill Sans MT"/>
                <a:cs typeface="Gill Sans MT"/>
              </a:rPr>
              <a:t> </a:t>
            </a:r>
            <a:r>
              <a:rPr sz="2200" spc="-15" dirty="0">
                <a:latin typeface="Gill Sans MT"/>
                <a:cs typeface="Gill Sans MT"/>
              </a:rPr>
              <a:t>relationship.</a:t>
            </a:r>
            <a:endParaRPr sz="2200" dirty="0">
              <a:latin typeface="Gill Sans MT"/>
              <a:cs typeface="Gill Sans MT"/>
            </a:endParaRPr>
          </a:p>
          <a:p>
            <a:pPr marL="295910" indent="-283845">
              <a:lnSpc>
                <a:spcPct val="100000"/>
              </a:lnSpc>
              <a:spcBef>
                <a:spcPts val="2285"/>
              </a:spcBef>
              <a:buClr>
                <a:srgbClr val="3890A6"/>
              </a:buClr>
              <a:buSzPct val="80357"/>
              <a:buFont typeface="Wingdings 2"/>
              <a:buChar char=""/>
              <a:tabLst>
                <a:tab pos="296545" algn="l"/>
              </a:tabLst>
            </a:pPr>
            <a:r>
              <a:rPr sz="2200" spc="-215" dirty="0">
                <a:latin typeface="Gill Sans MT"/>
                <a:cs typeface="Gill Sans MT"/>
              </a:rPr>
              <a:t>To </a:t>
            </a:r>
            <a:r>
              <a:rPr sz="2200" spc="-10" dirty="0">
                <a:latin typeface="Gill Sans MT"/>
                <a:cs typeface="Gill Sans MT"/>
              </a:rPr>
              <a:t>learn </a:t>
            </a:r>
            <a:r>
              <a:rPr sz="2200" spc="-5" dirty="0">
                <a:latin typeface="Gill Sans MT"/>
                <a:cs typeface="Gill Sans MT"/>
              </a:rPr>
              <a:t>to </a:t>
            </a:r>
            <a:r>
              <a:rPr sz="2200" spc="-15" dirty="0">
                <a:latin typeface="Gill Sans MT"/>
                <a:cs typeface="Gill Sans MT"/>
              </a:rPr>
              <a:t>apply </a:t>
            </a:r>
            <a:r>
              <a:rPr sz="2200" spc="-5" dirty="0">
                <a:latin typeface="Gill Sans MT"/>
                <a:cs typeface="Gill Sans MT"/>
              </a:rPr>
              <a:t>its </a:t>
            </a:r>
            <a:r>
              <a:rPr sz="2200" dirty="0">
                <a:latin typeface="Gill Sans MT"/>
                <a:cs typeface="Gill Sans MT"/>
              </a:rPr>
              <a:t>solution </a:t>
            </a:r>
            <a:r>
              <a:rPr sz="2200" spc="-5" dirty="0">
                <a:latin typeface="Gill Sans MT"/>
                <a:cs typeface="Gill Sans MT"/>
              </a:rPr>
              <a:t>in practical</a:t>
            </a:r>
            <a:r>
              <a:rPr sz="2200" spc="-310" dirty="0">
                <a:latin typeface="Gill Sans MT"/>
                <a:cs typeface="Gill Sans MT"/>
              </a:rPr>
              <a:t> </a:t>
            </a:r>
            <a:r>
              <a:rPr sz="2200" dirty="0">
                <a:latin typeface="Gill Sans MT"/>
                <a:cs typeface="Gill Sans MT"/>
              </a:rPr>
              <a:t>life.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6539" y="341375"/>
            <a:ext cx="4774692" cy="121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48713" y="485973"/>
            <a:ext cx="407289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b="1" spc="-5" dirty="0">
                <a:latin typeface="Gill Sans MT"/>
                <a:cs typeface="Gill Sans MT"/>
              </a:rPr>
              <a:t>Action</a:t>
            </a:r>
            <a:r>
              <a:rPr sz="4300" b="1" spc="-35" dirty="0">
                <a:latin typeface="Gill Sans MT"/>
                <a:cs typeface="Gill Sans MT"/>
              </a:rPr>
              <a:t> </a:t>
            </a:r>
            <a:r>
              <a:rPr sz="4300" b="1" spc="-30" dirty="0">
                <a:latin typeface="Gill Sans MT"/>
                <a:cs typeface="Gill Sans MT"/>
              </a:rPr>
              <a:t>research</a:t>
            </a:r>
            <a:endParaRPr sz="43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464305"/>
            <a:ext cx="6561455" cy="19850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50000"/>
              </a:lnSpc>
              <a:spcBef>
                <a:spcPts val="105"/>
              </a:spcBef>
              <a:buClr>
                <a:srgbClr val="3890A6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Eg:- It helps teachers , principals and  examiners of education institutions</a:t>
            </a:r>
            <a:r>
              <a:rPr sz="2200" spc="-145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to  </a:t>
            </a:r>
            <a:r>
              <a:rPr sz="2200" spc="-30" dirty="0">
                <a:solidFill>
                  <a:srgbClr val="FF0000"/>
                </a:solidFill>
                <a:latin typeface="Gill Sans MT"/>
                <a:cs typeface="Gill Sans MT"/>
              </a:rPr>
              <a:t>improve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their </a:t>
            </a:r>
            <a:r>
              <a:rPr sz="2200" spc="-15" dirty="0">
                <a:solidFill>
                  <a:srgbClr val="FF0000"/>
                </a:solidFill>
                <a:latin typeface="Gill Sans MT"/>
                <a:cs typeface="Gill Sans MT"/>
              </a:rPr>
              <a:t>own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methods and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to  </a:t>
            </a:r>
            <a:r>
              <a:rPr sz="2200" spc="-30" dirty="0">
                <a:solidFill>
                  <a:srgbClr val="FF0000"/>
                </a:solidFill>
                <a:latin typeface="Gill Sans MT"/>
                <a:cs typeface="Gill Sans MT"/>
              </a:rPr>
              <a:t>remove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their </a:t>
            </a:r>
            <a:r>
              <a:rPr sz="2200" spc="-5" dirty="0">
                <a:solidFill>
                  <a:srgbClr val="FF0000"/>
                </a:solidFill>
                <a:latin typeface="Gill Sans MT"/>
                <a:cs typeface="Gill Sans MT"/>
              </a:rPr>
              <a:t>defects </a:t>
            </a:r>
            <a:r>
              <a:rPr sz="2200" dirty="0">
                <a:solidFill>
                  <a:srgbClr val="FF0000"/>
                </a:solidFill>
                <a:latin typeface="Gill Sans MT"/>
                <a:cs typeface="Gill Sans MT"/>
              </a:rPr>
              <a:t>on the basis of  changes taking place</a:t>
            </a:r>
            <a:r>
              <a:rPr sz="2200" spc="-95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2200" spc="-45" dirty="0">
                <a:solidFill>
                  <a:srgbClr val="FF0000"/>
                </a:solidFill>
                <a:latin typeface="Gill Sans MT"/>
                <a:cs typeface="Gill Sans MT"/>
              </a:rPr>
              <a:t>daily.</a:t>
            </a:r>
            <a:endParaRPr sz="22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33472" y="91439"/>
            <a:ext cx="5102352" cy="1106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2117" y="220796"/>
            <a:ext cx="446659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/>
                <a:cs typeface="Gill Sans MT"/>
              </a:rPr>
              <a:t>Education</a:t>
            </a:r>
            <a:r>
              <a:rPr sz="3900" b="1" spc="-25" dirty="0">
                <a:latin typeface="Gill Sans MT"/>
                <a:cs typeface="Gill Sans MT"/>
              </a:rPr>
              <a:t> research</a:t>
            </a:r>
            <a:endParaRPr sz="3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396868"/>
            <a:ext cx="7102475" cy="24084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40000"/>
              </a:lnSpc>
              <a:spcBef>
                <a:spcPts val="100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It </a:t>
            </a:r>
            <a:r>
              <a:rPr sz="2200" spc="-15" dirty="0">
                <a:latin typeface="Gill Sans MT"/>
                <a:cs typeface="Gill Sans MT"/>
              </a:rPr>
              <a:t>refers </a:t>
            </a:r>
            <a:r>
              <a:rPr sz="2200" dirty="0">
                <a:latin typeface="Gill Sans MT"/>
                <a:cs typeface="Gill Sans MT"/>
              </a:rPr>
              <a:t>to all </a:t>
            </a:r>
            <a:r>
              <a:rPr sz="2200" spc="-20" dirty="0">
                <a:latin typeface="Gill Sans MT"/>
                <a:cs typeface="Gill Sans MT"/>
              </a:rPr>
              <a:t>research </a:t>
            </a:r>
            <a:r>
              <a:rPr sz="2200" spc="-15" dirty="0">
                <a:latin typeface="Gill Sans MT"/>
                <a:cs typeface="Gill Sans MT"/>
              </a:rPr>
              <a:t>work </a:t>
            </a:r>
            <a:r>
              <a:rPr sz="2200" spc="-10" dirty="0">
                <a:latin typeface="Gill Sans MT"/>
                <a:cs typeface="Gill Sans MT"/>
              </a:rPr>
              <a:t>for </a:t>
            </a:r>
            <a:r>
              <a:rPr sz="2200" dirty="0">
                <a:latin typeface="Gill Sans MT"/>
                <a:cs typeface="Gill Sans MT"/>
              </a:rPr>
              <a:t>the  </a:t>
            </a:r>
            <a:r>
              <a:rPr sz="2200" spc="-15" dirty="0">
                <a:latin typeface="Gill Sans MT"/>
                <a:cs typeface="Gill Sans MT"/>
              </a:rPr>
              <a:t>development </a:t>
            </a:r>
            <a:r>
              <a:rPr sz="2200" dirty="0">
                <a:latin typeface="Gill Sans MT"/>
                <a:cs typeface="Gill Sans MT"/>
              </a:rPr>
              <a:t>of the sciences of </a:t>
            </a:r>
            <a:r>
              <a:rPr sz="2200" spc="-15" dirty="0">
                <a:latin typeface="Gill Sans MT"/>
                <a:cs typeface="Gill Sans MT"/>
              </a:rPr>
              <a:t>behaviour </a:t>
            </a:r>
            <a:r>
              <a:rPr sz="2200" spc="-5" dirty="0">
                <a:latin typeface="Gill Sans MT"/>
                <a:cs typeface="Gill Sans MT"/>
              </a:rPr>
              <a:t>in  educational</a:t>
            </a:r>
            <a:r>
              <a:rPr sz="2200" spc="5" dirty="0">
                <a:latin typeface="Gill Sans MT"/>
                <a:cs typeface="Gill Sans MT"/>
              </a:rPr>
              <a:t> </a:t>
            </a:r>
            <a:r>
              <a:rPr sz="2200" spc="-5" dirty="0">
                <a:latin typeface="Gill Sans MT"/>
                <a:cs typeface="Gill Sans MT"/>
              </a:rPr>
              <a:t>institutions.</a:t>
            </a:r>
            <a:endParaRPr sz="2200" dirty="0">
              <a:latin typeface="Gill Sans MT"/>
              <a:cs typeface="Gill Sans MT"/>
            </a:endParaRPr>
          </a:p>
          <a:p>
            <a:pPr marL="295910" marR="121285" indent="-283845">
              <a:lnSpc>
                <a:spcPct val="14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2200" dirty="0">
                <a:latin typeface="Gill Sans MT"/>
                <a:cs typeface="Gill Sans MT"/>
              </a:rPr>
              <a:t>The aim of this </a:t>
            </a:r>
            <a:r>
              <a:rPr sz="2200" spc="-20" dirty="0">
                <a:latin typeface="Gill Sans MT"/>
                <a:cs typeface="Gill Sans MT"/>
              </a:rPr>
              <a:t>research </a:t>
            </a:r>
            <a:r>
              <a:rPr sz="2200" spc="-5" dirty="0">
                <a:latin typeface="Gill Sans MT"/>
                <a:cs typeface="Gill Sans MT"/>
              </a:rPr>
              <a:t>is </a:t>
            </a:r>
            <a:r>
              <a:rPr sz="2200" dirty="0">
                <a:latin typeface="Gill Sans MT"/>
                <a:cs typeface="Gill Sans MT"/>
              </a:rPr>
              <a:t>to </a:t>
            </a:r>
            <a:r>
              <a:rPr sz="2200" spc="-15" dirty="0">
                <a:latin typeface="Gill Sans MT"/>
                <a:cs typeface="Gill Sans MT"/>
              </a:rPr>
              <a:t>provide  </a:t>
            </a:r>
            <a:r>
              <a:rPr sz="2200" spc="-5" dirty="0">
                <a:latin typeface="Gill Sans MT"/>
                <a:cs typeface="Gill Sans MT"/>
              </a:rPr>
              <a:t>knowledge </a:t>
            </a:r>
            <a:r>
              <a:rPr sz="2200" dirty="0">
                <a:latin typeface="Gill Sans MT"/>
                <a:cs typeface="Gill Sans MT"/>
              </a:rPr>
              <a:t>that </a:t>
            </a:r>
            <a:r>
              <a:rPr sz="2200" spc="-5" dirty="0">
                <a:latin typeface="Gill Sans MT"/>
                <a:cs typeface="Gill Sans MT"/>
              </a:rPr>
              <a:t>will </a:t>
            </a:r>
            <a:r>
              <a:rPr sz="2200" dirty="0">
                <a:latin typeface="Gill Sans MT"/>
                <a:cs typeface="Gill Sans MT"/>
              </a:rPr>
              <a:t>permit the </a:t>
            </a:r>
            <a:r>
              <a:rPr sz="2200" spc="-5" dirty="0">
                <a:latin typeface="Gill Sans MT"/>
                <a:cs typeface="Gill Sans MT"/>
              </a:rPr>
              <a:t>educator to  </a:t>
            </a:r>
            <a:r>
              <a:rPr sz="2200" spc="-20" dirty="0">
                <a:latin typeface="Gill Sans MT"/>
                <a:cs typeface="Gill Sans MT"/>
              </a:rPr>
              <a:t>achieve </a:t>
            </a:r>
            <a:r>
              <a:rPr sz="2200" dirty="0">
                <a:latin typeface="Gill Sans MT"/>
                <a:cs typeface="Gill Sans MT"/>
              </a:rPr>
              <a:t>his </a:t>
            </a:r>
            <a:r>
              <a:rPr sz="2200" spc="-5" dirty="0">
                <a:latin typeface="Gill Sans MT"/>
                <a:cs typeface="Gill Sans MT"/>
              </a:rPr>
              <a:t>goals </a:t>
            </a:r>
            <a:r>
              <a:rPr sz="2200" spc="-15" dirty="0">
                <a:latin typeface="Gill Sans MT"/>
                <a:cs typeface="Gill Sans MT"/>
              </a:rPr>
              <a:t>by </a:t>
            </a:r>
            <a:r>
              <a:rPr sz="2200" dirty="0">
                <a:latin typeface="Gill Sans MT"/>
                <a:cs typeface="Gill Sans MT"/>
              </a:rPr>
              <a:t>the most </a:t>
            </a:r>
            <a:r>
              <a:rPr sz="2200" spc="-10" dirty="0">
                <a:latin typeface="Gill Sans MT"/>
                <a:cs typeface="Gill Sans MT"/>
              </a:rPr>
              <a:t>effective  </a:t>
            </a:r>
            <a:r>
              <a:rPr sz="2200" dirty="0">
                <a:latin typeface="Gill Sans MT"/>
                <a:cs typeface="Gill Sans MT"/>
              </a:rPr>
              <a:t>methods.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955</Words>
  <Application>Microsoft Office PowerPoint</Application>
  <PresentationFormat>On-screen Show (4:3)</PresentationFormat>
  <Paragraphs>99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Other types of research</vt:lpstr>
      <vt:lpstr>Conceptual research</vt:lpstr>
      <vt:lpstr>Creative research</vt:lpstr>
      <vt:lpstr>Historical research</vt:lpstr>
      <vt:lpstr>Expository research</vt:lpstr>
      <vt:lpstr>Expost facto research</vt:lpstr>
      <vt:lpstr>Action research</vt:lpstr>
      <vt:lpstr>Action research</vt:lpstr>
      <vt:lpstr>Education research</vt:lpstr>
      <vt:lpstr>Motivation research</vt:lpstr>
      <vt:lpstr>Formulative research</vt:lpstr>
      <vt:lpstr>Evaluation research</vt:lpstr>
      <vt:lpstr>It is of three types:-</vt:lpstr>
      <vt:lpstr>Library research</vt:lpstr>
      <vt:lpstr>Experimental research</vt:lpstr>
      <vt:lpstr>Hypothesis testing research</vt:lpstr>
      <vt:lpstr>Survey research</vt:lpstr>
      <vt:lpstr>Laboratory research</vt:lpstr>
      <vt:lpstr>Field investigation research</vt:lpstr>
      <vt:lpstr>Causal research</vt:lpstr>
      <vt:lpstr>Technological research</vt:lpstr>
      <vt:lpstr>Policy research</vt:lpstr>
      <vt:lpstr>Conclusive research</vt:lpstr>
      <vt:lpstr>Clinical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types of research</dc:title>
  <cp:lastModifiedBy>user</cp:lastModifiedBy>
  <cp:revision>5</cp:revision>
  <dcterms:created xsi:type="dcterms:W3CDTF">2020-06-14T07:38:38Z</dcterms:created>
  <dcterms:modified xsi:type="dcterms:W3CDTF">2021-09-21T02:49:47Z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2017-01-11T00:00:00Z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2017-01-11T00:00:00Z</vt:filetime>
  </property>
</Properties>
</file>