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7" r:id="rId3"/>
    <p:sldId id="358" r:id="rId4"/>
    <p:sldId id="342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IN" smtClean="0"/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8339" y="92964"/>
            <a:ext cx="6452616" cy="110642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6603" y="210128"/>
            <a:ext cx="581533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10" dirty="0">
                <a:solidFill>
                  <a:srgbClr val="00AF50"/>
                </a:solidFill>
                <a:latin typeface="Arial Black" panose="020B0A04020102020204"/>
                <a:cs typeface="Arial Black" panose="020B0A04020102020204"/>
              </a:rPr>
              <a:t>RESEARCH</a:t>
            </a:r>
            <a:r>
              <a:rPr sz="3900" spc="-85" dirty="0">
                <a:solidFill>
                  <a:srgbClr val="00AF50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3900" spc="-10" dirty="0">
                <a:solidFill>
                  <a:srgbClr val="00AF50"/>
                </a:solidFill>
                <a:latin typeface="Arial Black" panose="020B0A04020102020204"/>
                <a:cs typeface="Arial Black" panose="020B0A04020102020204"/>
              </a:rPr>
              <a:t>PROCESS</a:t>
            </a:r>
            <a:endParaRPr sz="3900" dirty="0"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1467353"/>
            <a:ext cx="7174230" cy="26457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680720" indent="-283845">
              <a:lnSpc>
                <a:spcPct val="15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/>
                <a:cs typeface="Times New Roman" panose="02020603050405020304"/>
              </a:rPr>
              <a:t>There is no </a:t>
            </a:r>
            <a:r>
              <a:rPr sz="2200" spc="-5" dirty="0">
                <a:latin typeface="Times New Roman" panose="02020603050405020304"/>
                <a:cs typeface="Times New Roman" panose="02020603050405020304"/>
              </a:rPr>
              <a:t>rigid 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sequence of</a:t>
            </a:r>
            <a:r>
              <a:rPr sz="22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research  process</a:t>
            </a:r>
            <a:r>
              <a:rPr sz="2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steps.</a:t>
            </a:r>
            <a:endParaRPr sz="2200" dirty="0">
              <a:latin typeface="Times New Roman" panose="02020603050405020304"/>
              <a:cs typeface="Times New Roman" panose="02020603050405020304"/>
            </a:endParaRPr>
          </a:p>
          <a:p>
            <a:pPr marL="295910" marR="5080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/>
                <a:cs typeface="Times New Roman" panose="02020603050405020304"/>
              </a:rPr>
              <a:t>Depending on each situation, certain</a:t>
            </a:r>
            <a:r>
              <a:rPr sz="2200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steps  can be skipped, can be repeated or  circumvented.</a:t>
            </a:r>
            <a:endParaRPr sz="2200" dirty="0">
              <a:latin typeface="Times New Roman" panose="02020603050405020304"/>
              <a:cs typeface="Times New Roman" panose="02020603050405020304"/>
            </a:endParaRPr>
          </a:p>
          <a:p>
            <a:pPr marL="295910" marR="57785" indent="-283845">
              <a:lnSpc>
                <a:spcPct val="15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/>
                <a:cs typeface="Times New Roman" panose="02020603050405020304"/>
              </a:rPr>
              <a:t>Each of these steps </a:t>
            </a:r>
            <a:r>
              <a:rPr sz="2200" spc="-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the natural</a:t>
            </a:r>
            <a:r>
              <a:rPr sz="22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outcome  of the previous steps, but these steps are  not mutually</a:t>
            </a:r>
            <a:r>
              <a:rPr sz="22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exclusive.</a:t>
            </a:r>
            <a:endParaRPr sz="22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228600"/>
            <a:ext cx="7696200" cy="64008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64305"/>
            <a:ext cx="6914515" cy="2383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200" b="1" i="1" spc="-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b="1" i="1" spc="-10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200" b="1" i="1" spc="20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 </a:t>
            </a:r>
            <a:r>
              <a:rPr sz="2200" b="1" i="1" spc="-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Einstein “the  formulation </a:t>
            </a: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sz="2200" b="1" i="1" spc="-10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is </a:t>
            </a:r>
            <a:r>
              <a:rPr sz="2200" b="1" i="1" spc="-20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 </a:t>
            </a:r>
            <a:r>
              <a:rPr sz="2200" b="1" i="1" spc="-10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 </a:t>
            </a:r>
            <a:r>
              <a:rPr sz="2200" b="1" i="1" spc="-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than </a:t>
            </a: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sz="2200" b="1" i="1" spc="-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solution, </a:t>
            </a: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sz="2200" b="1" i="1" spc="-31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 </a:t>
            </a: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200" b="1" i="1" spc="-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merely </a:t>
            </a: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200" b="1" i="1" spc="-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 </a:t>
            </a: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200" b="1" i="1" spc="-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 </a:t>
            </a: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200" b="1" i="1" spc="-5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</a:t>
            </a:r>
            <a:r>
              <a:rPr sz="2200" b="1" i="1" spc="-20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dirty="0">
                <a:solidFill>
                  <a:srgbClr val="222C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skill”.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499745" indent="-283845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formulated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sz="22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alone  yield fruitful</a:t>
            </a:r>
            <a:r>
              <a:rPr sz="22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80616" y="0"/>
            <a:ext cx="6753225" cy="1624965"/>
            <a:chOff x="1880616" y="0"/>
            <a:chExt cx="6753225" cy="1624965"/>
          </a:xfrm>
        </p:grpSpPr>
        <p:sp>
          <p:nvSpPr>
            <p:cNvPr id="3" name="object 3"/>
            <p:cNvSpPr/>
            <p:nvPr/>
          </p:nvSpPr>
          <p:spPr>
            <a:xfrm>
              <a:off x="1880616" y="0"/>
              <a:ext cx="6752844" cy="103022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686555" y="518159"/>
              <a:ext cx="2831592" cy="11064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856731" y="518159"/>
              <a:ext cx="826007" cy="1106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98879" y="53080"/>
            <a:ext cx="597408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8640" marR="5080" indent="-1806575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4) </a:t>
            </a:r>
            <a:r>
              <a:rPr sz="3900" b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Identifying and labeling  variables:-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9" y="1464305"/>
            <a:ext cx="7242809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83502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to identify</a:t>
            </a:r>
            <a:r>
              <a:rPr sz="22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 under study </a:t>
            </a:r>
            <a:r>
              <a:rPr sz="2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r>
              <a:rPr sz="22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4825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research,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sz="2200" spc="-4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 relation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sz="22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845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400" spc="-3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sz="2400" spc="-1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sz="2400" spc="-3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400" spc="-32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2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</a:t>
            </a:r>
            <a:r>
              <a:rPr sz="2400" spc="-2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2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sz="2400" spc="-2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sz="2400" spc="-2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sz="2400" spc="-2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61595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400" spc="-3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sz="2400" spc="-1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sz="2400" spc="-3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400" spc="-32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affected </a:t>
            </a:r>
            <a:r>
              <a:rPr sz="2400" spc="-29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26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 </a:t>
            </a:r>
            <a:r>
              <a:rPr sz="2400" spc="-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sz="2400" spc="-2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spc="-2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sz="2400" spc="-2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sz="2400" spc="-3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sz="2400" spc="-2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64305"/>
            <a:ext cx="725487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Eg:- </a:t>
            </a:r>
            <a:r>
              <a:rPr sz="220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 </a:t>
            </a:r>
            <a:r>
              <a:rPr sz="2200" spc="-3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200" spc="-2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20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</a:t>
            </a:r>
            <a:r>
              <a:rPr sz="2200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200" spc="-5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>
              <a:lnSpc>
                <a:spcPct val="100000"/>
              </a:lnSpc>
              <a:tabLst>
                <a:tab pos="5192395" algn="l"/>
              </a:tabLst>
            </a:pPr>
            <a:r>
              <a:rPr sz="220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‘achievement’,‘aggression’</a:t>
            </a:r>
            <a:r>
              <a:rPr sz="2200" spc="-3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 err="1" smtClean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or‘anxiety</a:t>
            </a:r>
            <a:r>
              <a:rPr sz="220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6899" y="3080077"/>
            <a:ext cx="620522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mean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sz="2200" spc="-1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sz="22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2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sz="2200" spc="-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areas?</a:t>
            </a:r>
            <a:endParaRPr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82723" y="0"/>
            <a:ext cx="6324600" cy="1624965"/>
            <a:chOff x="1982723" y="0"/>
            <a:chExt cx="6324600" cy="1624965"/>
          </a:xfrm>
        </p:grpSpPr>
        <p:sp>
          <p:nvSpPr>
            <p:cNvPr id="3" name="object 3"/>
            <p:cNvSpPr/>
            <p:nvPr/>
          </p:nvSpPr>
          <p:spPr>
            <a:xfrm>
              <a:off x="1982723" y="0"/>
              <a:ext cx="1207008" cy="103022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528315" y="0"/>
              <a:ext cx="5779007" cy="10302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383279" y="518159"/>
              <a:ext cx="3221735" cy="1106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943600" y="518159"/>
              <a:ext cx="826007" cy="11064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96899" y="53080"/>
            <a:ext cx="6254369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13510" marR="5080" indent="-1401445">
              <a:lnSpc>
                <a:spcPct val="100000"/>
              </a:lnSpc>
              <a:spcBef>
                <a:spcPts val="100"/>
              </a:spcBef>
            </a:pPr>
            <a:r>
              <a:rPr sz="3900" dirty="0">
                <a:solidFill>
                  <a:srgbClr val="C00000"/>
                </a:solidFill>
              </a:rPr>
              <a:t>5) </a:t>
            </a:r>
            <a:r>
              <a:rPr sz="3900" b="1" spc="-2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Developing </a:t>
            </a:r>
            <a:r>
              <a:rPr sz="3900" b="1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a </a:t>
            </a:r>
            <a:r>
              <a:rPr sz="3900" b="1" spc="-1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working  hypothesis:-</a:t>
            </a:r>
            <a:endParaRPr sz="3900" dirty="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6899" y="1464305"/>
            <a:ext cx="7224395" cy="27347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24511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2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tentative 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r>
              <a:rPr sz="22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sz="2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476250" indent="-283845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focal 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the 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will be</a:t>
            </a:r>
            <a:r>
              <a:rPr sz="22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directed.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845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kind of data to be collected,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200" spc="-4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 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influenced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64305"/>
            <a:ext cx="7140575" cy="28757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63690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  <a:tab pos="5629910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Eg:- A study conducted to find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amount</a:t>
            </a:r>
            <a:r>
              <a:rPr sz="2200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r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esea</a:t>
            </a:r>
            <a:r>
              <a:rPr sz="2200" spc="-80" dirty="0">
                <a:latin typeface="Gill Sans MT" panose="020B0502020104020203"/>
                <a:cs typeface="Gill Sans MT" panose="020B0502020104020203"/>
              </a:rPr>
              <a:t>r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ch</a:t>
            </a:r>
            <a:r>
              <a:rPr sz="2200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n</a:t>
            </a:r>
            <a:r>
              <a:rPr sz="2200" spc="-65" dirty="0">
                <a:latin typeface="Gill Sans MT" panose="020B0502020104020203"/>
                <a:cs typeface="Gill Sans MT" panose="020B0502020104020203"/>
              </a:rPr>
              <a:t>v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estment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i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ng 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done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by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companies will </a:t>
            </a:r>
            <a:r>
              <a:rPr sz="2200" spc="-45" dirty="0">
                <a:latin typeface="Gill Sans MT" panose="020B0502020104020203"/>
                <a:cs typeface="Gill Sans MT" panose="020B0502020104020203"/>
              </a:rPr>
              <a:t>have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following</a:t>
            </a:r>
            <a:r>
              <a:rPr sz="2200" spc="-4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hypothesis: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44577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Ho: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Companies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invest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1% of their</a:t>
            </a:r>
            <a:r>
              <a:rPr sz="2200" spc="-4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sales  </a:t>
            </a:r>
            <a:r>
              <a:rPr sz="2200" spc="-30" dirty="0">
                <a:latin typeface="Gill Sans MT" panose="020B0502020104020203"/>
                <a:cs typeface="Gill Sans MT" panose="020B0502020104020203"/>
              </a:rPr>
              <a:t>revenue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activities.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Ha </a:t>
            </a:r>
            <a:r>
              <a:rPr sz="2200" spc="45" dirty="0">
                <a:latin typeface="Gill Sans MT" panose="020B0502020104020203"/>
                <a:cs typeface="Gill Sans MT" panose="020B0502020104020203"/>
              </a:rPr>
              <a:t>:The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companies </a:t>
            </a:r>
            <a:r>
              <a:rPr sz="2200" spc="5" dirty="0">
                <a:latin typeface="Gill Sans MT" panose="020B0502020104020203"/>
                <a:cs typeface="Gill Sans MT" panose="020B0502020104020203"/>
              </a:rPr>
              <a:t>spend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less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than 1%</a:t>
            </a:r>
            <a:r>
              <a:rPr sz="2200" spc="-18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 their sales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revenue.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64305"/>
            <a:ext cx="7108825" cy="24602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The Ho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called as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null hypothesis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which assumes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there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no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difference  between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population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parameter and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sample mean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Ha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called as  </a:t>
            </a:r>
            <a:r>
              <a:rPr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the alternative </a:t>
            </a:r>
            <a:r>
              <a:rPr sz="2200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hypothesis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which</a:t>
            </a:r>
            <a:r>
              <a:rPr sz="2200" spc="-10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presents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alternative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solutions.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439420" indent="-283845">
              <a:lnSpc>
                <a:spcPct val="10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So a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hypothesis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presents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</a:t>
            </a:r>
            <a:r>
              <a:rPr sz="2200" spc="-13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relationship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between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different</a:t>
            </a:r>
            <a:r>
              <a:rPr sz="2200" spc="-4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variables.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19527" y="91439"/>
            <a:ext cx="5728970" cy="1106805"/>
            <a:chOff x="2319527" y="91439"/>
            <a:chExt cx="5728970" cy="1106805"/>
          </a:xfrm>
        </p:grpSpPr>
        <p:sp>
          <p:nvSpPr>
            <p:cNvPr id="3" name="object 3"/>
            <p:cNvSpPr/>
            <p:nvPr/>
          </p:nvSpPr>
          <p:spPr>
            <a:xfrm>
              <a:off x="2319527" y="91439"/>
              <a:ext cx="1207007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865119" y="91439"/>
              <a:ext cx="5018532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222236" y="91439"/>
              <a:ext cx="826007" cy="11064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19200" y="220796"/>
            <a:ext cx="6512943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>
                <a:solidFill>
                  <a:srgbClr val="C00000"/>
                </a:solidFill>
              </a:rPr>
              <a:t>6) </a:t>
            </a:r>
            <a:r>
              <a:rPr sz="3900" b="1" spc="-1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Research</a:t>
            </a:r>
            <a:r>
              <a:rPr sz="3900" b="1" spc="-70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1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proposal:-</a:t>
            </a:r>
            <a:endParaRPr sz="3900" dirty="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9" y="1464305"/>
            <a:ext cx="7157720" cy="2057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79692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brief </a:t>
            </a:r>
            <a:r>
              <a:rPr sz="2200" spc="15" dirty="0">
                <a:latin typeface="Gill Sans MT" panose="020B0502020104020203"/>
                <a:cs typeface="Gill Sans MT" panose="020B0502020104020203"/>
              </a:rPr>
              <a:t>summary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outlining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objectives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study 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modus  operandi of conducting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</a:t>
            </a:r>
            <a:r>
              <a:rPr sz="2200" spc="-114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It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is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like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road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map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researcher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showing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where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he has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spc="10" dirty="0">
                <a:latin typeface="Gill Sans MT" panose="020B0502020104020203"/>
                <a:cs typeface="Gill Sans MT" panose="020B0502020104020203"/>
              </a:rPr>
              <a:t>start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</a:t>
            </a:r>
            <a:r>
              <a:rPr sz="2200" spc="-10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where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go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how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to get</a:t>
            </a:r>
            <a:r>
              <a:rPr sz="2200" spc="-6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there.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385057"/>
            <a:ext cx="7233284" cy="5057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845">
              <a:lnSpc>
                <a:spcPts val="3220"/>
              </a:lnSpc>
              <a:spcBef>
                <a:spcPts val="1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5910" algn="l"/>
                <a:tab pos="296545" algn="l"/>
              </a:tabLst>
            </a:pPr>
            <a:r>
              <a:rPr sz="2200" b="1" dirty="0">
                <a:latin typeface="Gill Sans MT" panose="020B0502020104020203"/>
                <a:cs typeface="Gill Sans MT" panose="020B0502020104020203"/>
              </a:rPr>
              <a:t>In case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of</a:t>
            </a:r>
            <a:r>
              <a:rPr sz="2200" b="1" spc="-2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thesis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ts val="259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These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are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in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form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of a synopsis stating the 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objectives,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proposed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methodology  of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benefits of study along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with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</a:t>
            </a:r>
            <a:r>
              <a:rPr sz="2200" spc="-3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detailed  </a:t>
            </a:r>
            <a:r>
              <a:rPr sz="2200" spc="-30" dirty="0">
                <a:latin typeface="Gill Sans MT" panose="020B0502020104020203"/>
                <a:cs typeface="Gill Sans MT" panose="020B0502020104020203"/>
              </a:rPr>
              <a:t>bibliography.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1522095" indent="-283845">
              <a:lnSpc>
                <a:spcPts val="259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5910" algn="l"/>
                <a:tab pos="296545" algn="l"/>
              </a:tabLst>
            </a:pPr>
            <a:r>
              <a:rPr sz="2200" b="1" dirty="0">
                <a:latin typeface="Gill Sans MT" panose="020B0502020104020203"/>
                <a:cs typeface="Gill Sans MT" panose="020B0502020104020203"/>
              </a:rPr>
              <a:t>In case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of business or </a:t>
            </a:r>
            <a:r>
              <a:rPr sz="2200" b="1" spc="-20" dirty="0">
                <a:latin typeface="Gill Sans MT" panose="020B0502020104020203"/>
                <a:cs typeface="Gill Sans MT" panose="020B0502020104020203"/>
              </a:rPr>
              <a:t>government  </a:t>
            </a:r>
            <a:r>
              <a:rPr sz="2200" b="1" spc="-5" dirty="0">
                <a:latin typeface="Gill Sans MT" panose="020B0502020104020203"/>
                <a:cs typeface="Gill Sans MT" panose="020B0502020104020203"/>
              </a:rPr>
              <a:t>organizations:-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45085" indent="-283845">
              <a:lnSpc>
                <a:spcPct val="80000"/>
              </a:lnSpc>
              <a:spcBef>
                <a:spcPts val="62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5910" algn="l"/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research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proposal, in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addition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to the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above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information will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contain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information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about the  </a:t>
            </a:r>
            <a:r>
              <a:rPr sz="2200" spc="-30" dirty="0">
                <a:latin typeface="Gill Sans MT" panose="020B0502020104020203"/>
                <a:cs typeface="Gill Sans MT" panose="020B0502020104020203"/>
              </a:rPr>
              <a:t>researcher’s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qualification,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time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cost  schedules,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resources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special facilities</a:t>
            </a:r>
            <a:r>
              <a:rPr sz="2200" spc="-37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required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during</a:t>
            </a:r>
            <a:r>
              <a:rPr sz="2200" spc="-2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research</a:t>
            </a:r>
            <a:r>
              <a:rPr sz="2200" spc="-15" dirty="0" smtClean="0">
                <a:latin typeface="Gill Sans MT" panose="020B0502020104020203"/>
                <a:cs typeface="Gill Sans MT" panose="020B0502020104020203"/>
              </a:rPr>
              <a:t>.</a:t>
            </a:r>
            <a:endParaRPr lang="en-US" sz="2200" spc="-15" dirty="0" smtClean="0">
              <a:latin typeface="Gill Sans MT" panose="020B0502020104020203"/>
              <a:cs typeface="Gill Sans MT" panose="020B0502020104020203"/>
            </a:endParaRPr>
          </a:p>
          <a:p>
            <a:pPr marL="295910" marR="45085" indent="-283845">
              <a:lnSpc>
                <a:spcPct val="80000"/>
              </a:lnSpc>
              <a:spcBef>
                <a:spcPts val="62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5910" algn="l"/>
                <a:tab pos="296545" algn="l"/>
              </a:tabLst>
            </a:pPr>
            <a:endParaRPr lang="en-US" sz="2200" spc="-15" dirty="0">
              <a:latin typeface="Gill Sans MT" panose="020B0502020104020203"/>
              <a:cs typeface="Gill Sans MT" panose="020B0502020104020203"/>
            </a:endParaRPr>
          </a:p>
          <a:p>
            <a:pPr marL="295910" marR="45085" indent="-283845">
              <a:lnSpc>
                <a:spcPct val="80000"/>
              </a:lnSpc>
              <a:spcBef>
                <a:spcPts val="62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5910" algn="l"/>
                <a:tab pos="296545" algn="l"/>
              </a:tabLst>
            </a:pPr>
            <a:endParaRPr lang="en-US" sz="2200" spc="-15" dirty="0" smtClean="0">
              <a:latin typeface="Gill Sans MT" panose="020B0502020104020203"/>
              <a:cs typeface="Gill Sans MT" panose="020B0502020104020203"/>
            </a:endParaRPr>
          </a:p>
          <a:p>
            <a:pPr marL="295910" marR="45085" indent="-283845">
              <a:lnSpc>
                <a:spcPct val="80000"/>
              </a:lnSpc>
              <a:spcBef>
                <a:spcPts val="62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5910" algn="l"/>
                <a:tab pos="296545" algn="l"/>
              </a:tabLst>
            </a:pPr>
            <a:endParaRPr lang="en-US" sz="2200" spc="-15" dirty="0">
              <a:latin typeface="Gill Sans MT" panose="020B0502020104020203"/>
              <a:cs typeface="Gill Sans MT" panose="020B0502020104020203"/>
            </a:endParaRPr>
          </a:p>
          <a:p>
            <a:pPr marL="3669665" marR="45085" lvl="8">
              <a:lnSpc>
                <a:spcPct val="80000"/>
              </a:lnSpc>
              <a:spcBef>
                <a:spcPts val="625"/>
              </a:spcBef>
              <a:buClr>
                <a:srgbClr val="3890A6"/>
              </a:buClr>
              <a:buSzPct val="80000"/>
              <a:tabLst>
                <a:tab pos="295910" algn="l"/>
                <a:tab pos="296545" algn="l"/>
              </a:tabLst>
            </a:pPr>
            <a:r>
              <a:rPr lang="en-US" sz="2200" spc="-15" dirty="0" smtClean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		Continue……</a:t>
            </a:r>
            <a:endParaRPr sz="2200" dirty="0">
              <a:solidFill>
                <a:srgbClr val="C00000"/>
              </a:solidFill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354455"/>
          </a:xfrm>
        </p:spPr>
        <p:txBody>
          <a:bodyPr/>
          <a:p>
            <a:pPr algn="ctr"/>
            <a:r>
              <a:rPr lang="en-US"/>
              <a:t>Research Process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pPr algn="ctr"/>
            <a:r>
              <a:rPr lang="en-US" altLang="en-IN" sz="1400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sz="1400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sz="14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400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14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400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14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400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 altLang="en-IN" sz="1400" b="1" dirty="0">
              <a:solidFill>
                <a:srgbClr val="00206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228600"/>
            <a:ext cx="7848600" cy="64008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03732" y="152400"/>
            <a:ext cx="8209915" cy="1701164"/>
            <a:chOff x="903732" y="152400"/>
            <a:chExt cx="8209915" cy="1701164"/>
          </a:xfrm>
        </p:grpSpPr>
        <p:sp>
          <p:nvSpPr>
            <p:cNvPr id="3" name="object 3"/>
            <p:cNvSpPr/>
            <p:nvPr/>
          </p:nvSpPr>
          <p:spPr>
            <a:xfrm>
              <a:off x="903732" y="152400"/>
              <a:ext cx="5077968" cy="110642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200">
                <a:latin typeface="Calibri" panose="020F0502020204030204" pitchFamily="34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5320284" y="152400"/>
              <a:ext cx="821436" cy="11064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200">
                <a:latin typeface="Calibri" panose="020F0502020204030204" pitchFamily="34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903732" y="746759"/>
              <a:ext cx="1069847" cy="1106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200">
                <a:latin typeface="Calibri" panose="020F0502020204030204" pitchFamily="34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1312164" y="746759"/>
              <a:ext cx="7636763" cy="11064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200">
                <a:latin typeface="Calibri" panose="020F0502020204030204" pitchFamily="34" charset="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8287512" y="746759"/>
              <a:ext cx="826007" cy="11064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200">
                <a:latin typeface="Calibri" panose="020F0502020204030204" pitchFamily="34" charset="0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7200" y="347284"/>
            <a:ext cx="8229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AF50"/>
                </a:solidFill>
                <a:latin typeface="Calibri" panose="020F0502020204030204" pitchFamily="34" charset="0"/>
              </a:rPr>
              <a:t>The </a:t>
            </a:r>
            <a:r>
              <a:rPr sz="3200" spc="-5" dirty="0">
                <a:solidFill>
                  <a:srgbClr val="00AF50"/>
                </a:solidFill>
                <a:latin typeface="Calibri" panose="020F0502020204030204" pitchFamily="34" charset="0"/>
              </a:rPr>
              <a:t>various </a:t>
            </a:r>
            <a:r>
              <a:rPr sz="3200" dirty="0">
                <a:solidFill>
                  <a:srgbClr val="00AF50"/>
                </a:solidFill>
                <a:latin typeface="Calibri" panose="020F0502020204030204" pitchFamily="34" charset="0"/>
              </a:rPr>
              <a:t>steps </a:t>
            </a:r>
            <a:r>
              <a:rPr sz="3200" spc="-15" dirty="0">
                <a:solidFill>
                  <a:srgbClr val="00AF50"/>
                </a:solidFill>
                <a:latin typeface="Calibri" panose="020F0502020204030204" pitchFamily="34" charset="0"/>
              </a:rPr>
              <a:t>are:-  </a:t>
            </a:r>
            <a:br>
              <a:rPr lang="en-US" sz="3200" spc="-15" dirty="0" smtClean="0">
                <a:solidFill>
                  <a:srgbClr val="00AF50"/>
                </a:solidFill>
                <a:latin typeface="Calibri" panose="020F0502020204030204" pitchFamily="34" charset="0"/>
              </a:rPr>
            </a:br>
            <a:r>
              <a:rPr sz="3200" spc="-20" dirty="0" smtClean="0">
                <a:solidFill>
                  <a:srgbClr val="C00000"/>
                </a:solidFill>
                <a:latin typeface="Calibri" panose="020F0502020204030204" pitchFamily="34" charset="0"/>
              </a:rPr>
              <a:t>1)</a:t>
            </a:r>
            <a:r>
              <a:rPr sz="3200" b="1" spc="-20" dirty="0" smtClean="0">
                <a:solidFill>
                  <a:srgbClr val="C00000"/>
                </a:solidFill>
                <a:latin typeface="Calibri" panose="020F0502020204030204" pitchFamily="34" charset="0"/>
                <a:cs typeface="Gill Sans MT" panose="020B0502020104020203"/>
              </a:rPr>
              <a:t>Discovering </a:t>
            </a:r>
            <a:r>
              <a:rPr sz="3200" b="1" dirty="0">
                <a:solidFill>
                  <a:srgbClr val="C00000"/>
                </a:solidFill>
                <a:latin typeface="Calibri" panose="020F0502020204030204" pitchFamily="34" charset="0"/>
                <a:cs typeface="Gill Sans MT" panose="020B0502020104020203"/>
              </a:rPr>
              <a:t>the </a:t>
            </a:r>
            <a:r>
              <a:rPr sz="3200" b="1" spc="-25" dirty="0">
                <a:solidFill>
                  <a:srgbClr val="C00000"/>
                </a:solidFill>
                <a:latin typeface="Calibri" panose="020F0502020204030204" pitchFamily="34" charset="0"/>
                <a:cs typeface="Gill Sans MT" panose="020B0502020104020203"/>
              </a:rPr>
              <a:t>problem </a:t>
            </a:r>
            <a:r>
              <a:rPr sz="3200" b="1" spc="-15" dirty="0">
                <a:solidFill>
                  <a:srgbClr val="C00000"/>
                </a:solidFill>
                <a:latin typeface="Calibri" panose="020F0502020204030204" pitchFamily="34" charset="0"/>
                <a:cs typeface="Gill Sans MT" panose="020B0502020104020203"/>
              </a:rPr>
              <a:t>area:-</a:t>
            </a:r>
            <a:endParaRPr sz="3200" dirty="0">
              <a:latin typeface="Calibri" panose="020F0502020204030204" pitchFamily="34" charset="0"/>
              <a:cs typeface="Gill Sans MT" panose="020B0502020104020203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6899" y="2074287"/>
            <a:ext cx="7215505" cy="1783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1147445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" panose="05000000000000000000"/>
              <a:buChar char=""/>
              <a:tabLst>
                <a:tab pos="296545" algn="l"/>
              </a:tabLst>
            </a:pPr>
            <a:r>
              <a:rPr sz="2200" spc="-145" dirty="0">
                <a:latin typeface="Gill Sans MT" panose="020B0502020104020203"/>
                <a:cs typeface="Gill Sans MT" panose="020B0502020104020203"/>
              </a:rPr>
              <a:t>We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first of all need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discover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problem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which demands</a:t>
            </a:r>
            <a:r>
              <a:rPr sz="2200" spc="-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solution.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" panose="05000000000000000000"/>
              <a:buChar char=""/>
              <a:tabLst>
                <a:tab pos="296545" algn="l"/>
              </a:tabLst>
            </a:pPr>
            <a:r>
              <a:rPr sz="2200" dirty="0">
                <a:latin typeface="Gill Sans MT" panose="020B0502020104020203"/>
                <a:cs typeface="Gill Sans MT" panose="020B0502020104020203"/>
              </a:rPr>
              <a:t>The best </a:t>
            </a:r>
            <a:r>
              <a:rPr sz="2200" spc="-45" dirty="0">
                <a:latin typeface="Gill Sans MT" panose="020B0502020104020203"/>
                <a:cs typeface="Gill Sans MT" panose="020B0502020104020203"/>
              </a:rPr>
              <a:t>way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to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identify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problem would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be to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look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for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an </a:t>
            </a:r>
            <a:r>
              <a:rPr sz="2200" spc="-15" dirty="0">
                <a:latin typeface="Gill Sans MT" panose="020B0502020104020203"/>
                <a:cs typeface="Gill Sans MT" panose="020B0502020104020203"/>
              </a:rPr>
              <a:t>unresolved </a:t>
            </a:r>
            <a:r>
              <a:rPr sz="2200" spc="-25" dirty="0">
                <a:latin typeface="Gill Sans MT" panose="020B0502020104020203"/>
                <a:cs typeface="Gill Sans MT" panose="020B0502020104020203"/>
              </a:rPr>
              <a:t>query,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a </a:t>
            </a:r>
            <a:r>
              <a:rPr sz="2200" spc="-10" dirty="0">
                <a:latin typeface="Gill Sans MT" panose="020B0502020104020203"/>
                <a:cs typeface="Gill Sans MT" panose="020B0502020104020203"/>
              </a:rPr>
              <a:t>gap 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in 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existing knowledge, or an</a:t>
            </a:r>
            <a:r>
              <a:rPr sz="2200" spc="-39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unfulfilled 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need within </a:t>
            </a:r>
            <a:r>
              <a:rPr sz="2200" spc="-5" dirty="0">
                <a:latin typeface="Gill Sans MT" panose="020B0502020104020203"/>
                <a:cs typeface="Gill Sans MT" panose="020B0502020104020203"/>
              </a:rPr>
              <a:t>the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chosen</a:t>
            </a:r>
            <a:r>
              <a:rPr sz="2200" spc="-7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200" dirty="0">
                <a:latin typeface="Gill Sans MT" panose="020B0502020104020203"/>
                <a:cs typeface="Gill Sans MT" panose="020B0502020104020203"/>
              </a:rPr>
              <a:t>subject.</a:t>
            </a:r>
            <a:endParaRPr sz="22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20109"/>
            <a:ext cx="7064375" cy="2930032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248920" indent="-283845">
              <a:lnSpc>
                <a:spcPct val="90000"/>
              </a:lnSpc>
              <a:spcBef>
                <a:spcPts val="460"/>
              </a:spcBef>
              <a:buClr>
                <a:srgbClr val="3890A6"/>
              </a:buClr>
              <a:buSzPct val="80000"/>
              <a:buFont typeface="Wingdings" panose="05000000000000000000"/>
              <a:buChar char=""/>
              <a:tabLst>
                <a:tab pos="296545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wisely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the topic</a:t>
            </a:r>
            <a:r>
              <a:rPr sz="22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patience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thoroughness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finalizing the topic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factors-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indent="-283845">
              <a:lnSpc>
                <a:spcPct val="100000"/>
              </a:lnSpc>
              <a:spcBef>
                <a:spcPts val="240"/>
              </a:spcBef>
              <a:buClr>
                <a:srgbClr val="3890A6"/>
              </a:buClr>
              <a:buSzPct val="80000"/>
              <a:buFont typeface="Wingdings" panose="05000000000000000000"/>
              <a:buChar char=""/>
              <a:tabLst>
                <a:tab pos="296545" algn="l"/>
              </a:tabLst>
            </a:pP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845">
              <a:lnSpc>
                <a:spcPts val="3240"/>
              </a:lnSpc>
              <a:spcBef>
                <a:spcPts val="650"/>
              </a:spcBef>
              <a:buClr>
                <a:srgbClr val="3890A6"/>
              </a:buClr>
              <a:buSzPct val="80000"/>
              <a:buFont typeface="Wingdings" panose="05000000000000000000"/>
              <a:buChar char=""/>
              <a:tabLst>
                <a:tab pos="296545" algn="l"/>
              </a:tabLst>
            </a:pP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interest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aptitude in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indent="-283845">
              <a:lnSpc>
                <a:spcPct val="100000"/>
              </a:lnSpc>
              <a:spcBef>
                <a:spcPts val="195"/>
              </a:spcBef>
              <a:buClr>
                <a:srgbClr val="3890A6"/>
              </a:buClr>
              <a:buSzPct val="80000"/>
              <a:buFont typeface="Wingdings" panose="05000000000000000000"/>
              <a:buChar char=""/>
              <a:tabLst>
                <a:tab pos="296545" algn="l"/>
              </a:tabLst>
            </a:pP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indent="-283845">
              <a:lnSpc>
                <a:spcPct val="100000"/>
              </a:lnSpc>
              <a:spcBef>
                <a:spcPts val="240"/>
              </a:spcBef>
              <a:buClr>
                <a:srgbClr val="3890A6"/>
              </a:buClr>
              <a:buSzPct val="80000"/>
              <a:buFont typeface="Wingdings" panose="05000000000000000000"/>
              <a:buChar char=""/>
              <a:tabLst>
                <a:tab pos="296545" algn="l"/>
              </a:tabLst>
            </a:pP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indent="-283845">
              <a:lnSpc>
                <a:spcPct val="100000"/>
              </a:lnSpc>
              <a:spcBef>
                <a:spcPts val="240"/>
              </a:spcBef>
              <a:buClr>
                <a:srgbClr val="3890A6"/>
              </a:buClr>
              <a:buSzPct val="80000"/>
              <a:buFont typeface="Wingdings" panose="05000000000000000000"/>
              <a:buChar char=""/>
              <a:tabLst>
                <a:tab pos="296545" algn="l"/>
              </a:tabLst>
            </a:pP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obtaining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90344" y="341375"/>
            <a:ext cx="6387465" cy="1219200"/>
            <a:chOff x="1990344" y="341375"/>
            <a:chExt cx="6387465" cy="1219200"/>
          </a:xfrm>
        </p:grpSpPr>
        <p:sp>
          <p:nvSpPr>
            <p:cNvPr id="3" name="object 3"/>
            <p:cNvSpPr/>
            <p:nvPr/>
          </p:nvSpPr>
          <p:spPr>
            <a:xfrm>
              <a:off x="1990344" y="341375"/>
              <a:ext cx="1635252" cy="1219200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897124" y="341375"/>
              <a:ext cx="3342131" cy="1219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669279" y="341375"/>
              <a:ext cx="2526791" cy="1219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467600" y="341375"/>
              <a:ext cx="909827" cy="1219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8229600" cy="351942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470660" marR="406400" indent="-283845">
              <a:lnSpc>
                <a:spcPct val="90000"/>
              </a:lnSpc>
              <a:spcBef>
                <a:spcPts val="46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1471930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2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</a:t>
            </a:r>
            <a:r>
              <a:rPr sz="2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published and unpublished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sz="22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data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area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70660" indent="-283845">
              <a:lnSpc>
                <a:spcPct val="100000"/>
              </a:lnSpc>
              <a:spcBef>
                <a:spcPts val="24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1471930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of </a:t>
            </a:r>
            <a:r>
              <a:rPr sz="2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types:-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70660" marR="1002030" indent="-283845">
              <a:lnSpc>
                <a:spcPts val="3240"/>
              </a:lnSpc>
              <a:spcBef>
                <a:spcPts val="65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1471930" algn="l"/>
              </a:tabLst>
            </a:pPr>
            <a:r>
              <a:rPr sz="2200" i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Conceptual </a:t>
            </a:r>
            <a:r>
              <a:rPr sz="2200" i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literature:-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deals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 concepts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theories.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70660" marR="5080" indent="-283845">
              <a:lnSpc>
                <a:spcPts val="324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1471930" algn="l"/>
                <a:tab pos="4566920" algn="l"/>
              </a:tabLst>
            </a:pPr>
            <a:r>
              <a:rPr sz="2200" i="1" spc="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Empirical</a:t>
            </a:r>
            <a:r>
              <a:rPr sz="2200" i="1" spc="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i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literature:-</a:t>
            </a:r>
            <a:r>
              <a:rPr sz="22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contains studies 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earlier and so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sz="2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facts 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earlier</a:t>
            </a:r>
            <a:r>
              <a:rPr sz="22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42135" y="485973"/>
            <a:ext cx="568642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19480" algn="l"/>
              </a:tabLst>
            </a:pPr>
            <a:r>
              <a:rPr sz="4300" spc="-5" dirty="0">
                <a:solidFill>
                  <a:srgbClr val="C00000"/>
                </a:solidFill>
              </a:rPr>
              <a:t>2)</a:t>
            </a:r>
            <a:r>
              <a:rPr sz="43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4300" b="1" spc="-1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Literature </a:t>
            </a:r>
            <a:r>
              <a:rPr sz="4300" b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survey:-</a:t>
            </a:r>
            <a:endParaRPr sz="430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6339" y="434340"/>
            <a:ext cx="6800215" cy="1701164"/>
            <a:chOff x="1196339" y="434340"/>
            <a:chExt cx="6800215" cy="1701164"/>
          </a:xfrm>
        </p:grpSpPr>
        <p:sp>
          <p:nvSpPr>
            <p:cNvPr id="3" name="object 3"/>
            <p:cNvSpPr/>
            <p:nvPr/>
          </p:nvSpPr>
          <p:spPr>
            <a:xfrm>
              <a:off x="1196339" y="434340"/>
              <a:ext cx="6800087" cy="110642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196339" y="1028700"/>
              <a:ext cx="2250948" cy="11064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85872" y="1028700"/>
              <a:ext cx="826007" cy="1106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3" y="563316"/>
            <a:ext cx="6023610" cy="121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The </a:t>
            </a:r>
            <a:r>
              <a:rPr sz="3900" b="1" spc="-2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researcher </a:t>
            </a:r>
            <a:r>
              <a:rPr sz="3900" b="1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can either  </a:t>
            </a:r>
            <a:r>
              <a:rPr sz="3900" b="1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access:-</a:t>
            </a:r>
            <a:endParaRPr sz="390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9" y="2074896"/>
            <a:ext cx="4095750" cy="116698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000" spc="-5" dirty="0">
                <a:latin typeface="Gill Sans MT" panose="020B0502020104020203"/>
                <a:cs typeface="Gill Sans MT" panose="020B0502020104020203"/>
              </a:rPr>
              <a:t>Bibliographic</a:t>
            </a:r>
            <a:r>
              <a:rPr sz="2000" spc="-95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000" dirty="0">
                <a:latin typeface="Gill Sans MT" panose="020B0502020104020203"/>
                <a:cs typeface="Gill Sans MT" panose="020B0502020104020203"/>
              </a:rPr>
              <a:t>databases</a:t>
            </a:r>
            <a:endParaRPr sz="20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000" dirty="0">
                <a:latin typeface="Gill Sans MT" panose="020B0502020104020203"/>
                <a:cs typeface="Gill Sans MT" panose="020B0502020104020203"/>
              </a:rPr>
              <a:t>Abstract</a:t>
            </a:r>
            <a:r>
              <a:rPr sz="20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000" dirty="0">
                <a:latin typeface="Gill Sans MT" panose="020B0502020104020203"/>
                <a:cs typeface="Gill Sans MT" panose="020B0502020104020203"/>
              </a:rPr>
              <a:t>databases</a:t>
            </a:r>
            <a:endParaRPr sz="2000" dirty="0">
              <a:latin typeface="Gill Sans MT" panose="020B0502020104020203"/>
              <a:cs typeface="Gill Sans MT" panose="020B0502020104020203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000" spc="-5" dirty="0">
                <a:latin typeface="Gill Sans MT" panose="020B0502020104020203"/>
                <a:cs typeface="Gill Sans MT" panose="020B0502020104020203"/>
              </a:rPr>
              <a:t>Full text</a:t>
            </a:r>
            <a:r>
              <a:rPr sz="2000" spc="-50" dirty="0">
                <a:latin typeface="Gill Sans MT" panose="020B0502020104020203"/>
                <a:cs typeface="Gill Sans MT" panose="020B0502020104020203"/>
              </a:rPr>
              <a:t> </a:t>
            </a:r>
            <a:r>
              <a:rPr sz="2000" dirty="0">
                <a:latin typeface="Gill Sans MT" panose="020B0502020104020203"/>
                <a:cs typeface="Gill Sans MT" panose="020B0502020104020203"/>
              </a:rPr>
              <a:t>databases</a:t>
            </a:r>
            <a:endParaRPr sz="2000" dirty="0">
              <a:latin typeface="Gill Sans MT" panose="020B0502020104020203"/>
              <a:cs typeface="Gill Sans MT" panose="020B050202010402020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9" y="1464305"/>
            <a:ext cx="7143750" cy="21345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408305" algn="l"/>
                <a:tab pos="408940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</a:t>
            </a:r>
            <a:r>
              <a:rPr sz="2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sz="2200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1161415" indent="-283845">
              <a:lnSpc>
                <a:spcPct val="10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him </a:t>
            </a:r>
            <a:r>
              <a:rPr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specifying </a:t>
            </a:r>
            <a:r>
              <a:rPr sz="22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sz="2200" i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i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 </a:t>
            </a:r>
            <a:r>
              <a:rPr sz="22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sz="22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sz="2200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890A6"/>
              </a:buClr>
              <a:buFont typeface="Wingdings 2" panose="05020102010507070707"/>
              <a:buChar char=""/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895350" indent="-283845">
              <a:lnSpc>
                <a:spcPct val="100000"/>
              </a:lnSpc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would </a:t>
            </a:r>
            <a:r>
              <a:rPr sz="220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sz="22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 an </a:t>
            </a:r>
            <a:r>
              <a:rPr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insight into the  </a:t>
            </a:r>
            <a:r>
              <a:rPr sz="22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and </a:t>
            </a:r>
            <a:r>
              <a:rPr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</a:t>
            </a:r>
            <a:r>
              <a:rPr sz="22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adopted </a:t>
            </a:r>
            <a:r>
              <a:rPr sz="2200" i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22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</a:t>
            </a:r>
            <a:r>
              <a:rPr sz="2200" i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sz="2200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72283" y="91439"/>
            <a:ext cx="5824855" cy="1106805"/>
            <a:chOff x="2272283" y="91439"/>
            <a:chExt cx="5824855" cy="1106805"/>
          </a:xfrm>
        </p:grpSpPr>
        <p:sp>
          <p:nvSpPr>
            <p:cNvPr id="3" name="object 3"/>
            <p:cNvSpPr/>
            <p:nvPr/>
          </p:nvSpPr>
          <p:spPr>
            <a:xfrm>
              <a:off x="2272283" y="91439"/>
              <a:ext cx="1207008" cy="1106423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817875" y="91439"/>
              <a:ext cx="5114543" cy="1106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271004" y="91439"/>
              <a:ext cx="826007" cy="11064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52601" y="220796"/>
            <a:ext cx="6029454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>
                <a:solidFill>
                  <a:srgbClr val="C00000"/>
                </a:solidFill>
              </a:rPr>
              <a:t>3) </a:t>
            </a:r>
            <a:r>
              <a:rPr sz="3900" b="1" spc="-2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Problem</a:t>
            </a:r>
            <a:r>
              <a:rPr sz="3900" b="1" spc="-20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sz="3900" b="1" spc="-5" dirty="0">
                <a:solidFill>
                  <a:srgbClr val="C00000"/>
                </a:solidFill>
                <a:latin typeface="Gill Sans MT" panose="020B0502020104020203"/>
                <a:cs typeface="Gill Sans MT" panose="020B0502020104020203"/>
              </a:rPr>
              <a:t>definition:-</a:t>
            </a:r>
            <a:endParaRPr sz="3900" dirty="0">
              <a:latin typeface="Gill Sans MT" panose="020B0502020104020203"/>
              <a:cs typeface="Gill Sans MT" panose="020B0502020104020203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9" y="1464305"/>
            <a:ext cx="6921500" cy="2706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50000"/>
              </a:lnSpc>
              <a:spcBef>
                <a:spcPts val="1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researcher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sz="2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 </a:t>
            </a:r>
            <a:r>
              <a:rPr sz="2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sz="2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438785" indent="-283845">
              <a:lnSpc>
                <a:spcPct val="150000"/>
              </a:lnSpc>
              <a:spcBef>
                <a:spcPts val="600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</a:t>
            </a:r>
            <a:r>
              <a:rPr sz="22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clear,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precise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200" spc="-3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concise  statement of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matter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investigated.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80010" indent="-283845">
              <a:lnSpc>
                <a:spcPct val="150000"/>
              </a:lnSpc>
              <a:spcBef>
                <a:spcPts val="605"/>
              </a:spcBef>
              <a:buClr>
                <a:srgbClr val="3890A6"/>
              </a:buClr>
              <a:buSzPct val="80000"/>
              <a:buFont typeface="Wingdings 2" panose="05020102010507070707"/>
              <a:buChar char=""/>
              <a:tabLst>
                <a:tab pos="296545" algn="l"/>
              </a:tabLst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at this</a:t>
            </a:r>
            <a:r>
              <a:rPr sz="2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 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sz="22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4164</Words>
  <Application>WPS Presentation</Application>
  <PresentationFormat>On-screen Show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Arial</vt:lpstr>
      <vt:lpstr>SimSun</vt:lpstr>
      <vt:lpstr>Wingdings</vt:lpstr>
      <vt:lpstr>Wingdings 3</vt:lpstr>
      <vt:lpstr>Verdana</vt:lpstr>
      <vt:lpstr>Wingdings 2</vt:lpstr>
      <vt:lpstr>Arial Black</vt:lpstr>
      <vt:lpstr>Times New Roman</vt:lpstr>
      <vt:lpstr>Calibri</vt:lpstr>
      <vt:lpstr>Gill Sans MT</vt:lpstr>
      <vt:lpstr>Wingdings</vt:lpstr>
      <vt:lpstr>Times New Roman</vt:lpstr>
      <vt:lpstr>Lucida Sans Unicode</vt:lpstr>
      <vt:lpstr>Microsoft YaHei</vt:lpstr>
      <vt:lpstr>Arial Unicode MS</vt:lpstr>
      <vt:lpstr>Concourse</vt:lpstr>
      <vt:lpstr>RESEARCH PROCESS</vt:lpstr>
      <vt:lpstr>PowerPoint 演示文稿</vt:lpstr>
      <vt:lpstr>PowerPoint 演示文稿</vt:lpstr>
      <vt:lpstr>The various steps are:-   1)Discovering the problem area:-</vt:lpstr>
      <vt:lpstr>PowerPoint 演示文稿</vt:lpstr>
      <vt:lpstr>2)	Literature survey:-</vt:lpstr>
      <vt:lpstr>The researcher can either  access:-</vt:lpstr>
      <vt:lpstr>PowerPoint 演示文稿</vt:lpstr>
      <vt:lpstr>3) Problem definition:-</vt:lpstr>
      <vt:lpstr>PowerPoint 演示文稿</vt:lpstr>
      <vt:lpstr>PowerPoint 演示文稿</vt:lpstr>
      <vt:lpstr>4) Identifying and labeling  variables:-</vt:lpstr>
      <vt:lpstr>PowerPoint 演示文稿</vt:lpstr>
      <vt:lpstr>5) Developing a working  hypothesis:-</vt:lpstr>
      <vt:lpstr>PowerPoint 演示文稿</vt:lpstr>
      <vt:lpstr>PowerPoint 演示文稿</vt:lpstr>
      <vt:lpstr>6) Research proposal:-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types of research</dc:title>
  <dc:creator/>
  <cp:lastModifiedBy>user</cp:lastModifiedBy>
  <cp:revision>8</cp:revision>
  <dcterms:created xsi:type="dcterms:W3CDTF">2020-06-14T07:38:00Z</dcterms:created>
  <dcterms:modified xsi:type="dcterms:W3CDTF">2024-08-31T07:35:08Z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2017-01-11T05:30:00Z</vt:filetime>
  </property>
  <property fmtid="{D5CDD505-2E9C-101B-9397-08002B2CF9AE}" pid="3" name="Creator">
    <vt:lpwstr>Online2PDF.com</vt:lpwstr>
  </property>
  <property fmtid="{D5CDD505-2E9C-101B-9397-08002B2CF9AE}" pid="4" name="LastSaved">
    <vt:filetime>2017-01-11T05:30:00Z</vt:filetime>
  </property>
  <property fmtid="{D5CDD505-2E9C-101B-9397-08002B2CF9AE}" pid="5" name="ICV">
    <vt:lpwstr>CBBD1ED37C3541B98A6A4CDEE0E0E83F_12</vt:lpwstr>
  </property>
  <property fmtid="{D5CDD505-2E9C-101B-9397-08002B2CF9AE}" pid="6" name="KSOProductBuildVer">
    <vt:lpwstr>1033-12.2.0.17562</vt:lpwstr>
  </property>
</Properties>
</file>