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43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5.jpeg"/><Relationship Id="rId1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7.jpeg"/><Relationship Id="rId1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3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marL="109855" indent="0">
              <a:buNone/>
            </a:pPr>
            <a:endParaRPr lang="en-US" dirty="0" smtClean="0"/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endParaRPr lang="en-US" dirty="0" smtClean="0"/>
          </a:p>
          <a:p>
            <a:pPr marL="109855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RESEARCH PROCESS : </a:t>
            </a:r>
            <a:endParaRPr lang="en-US" dirty="0" smtClean="0">
              <a:solidFill>
                <a:srgbClr val="7030A0"/>
              </a:solidFill>
            </a:endParaRPr>
          </a:p>
          <a:p>
            <a:pPr marL="109855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Continue</a:t>
            </a:r>
            <a:endParaRPr lang="en-US" dirty="0" smtClean="0">
              <a:solidFill>
                <a:srgbClr val="7030A0"/>
              </a:solidFill>
            </a:endParaRPr>
          </a:p>
          <a:p>
            <a:pPr marL="109855" indent="0">
              <a:buNone/>
            </a:pPr>
            <a:endParaRPr lang="en-IN" dirty="0">
              <a:solidFill>
                <a:srgbClr val="7030A0"/>
              </a:solidFill>
            </a:endParaRPr>
          </a:p>
          <a:p>
            <a:pPr algn="ctr"/>
            <a:r>
              <a:rPr lang="en-US" altLang="en-IN" sz="1800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sz="1800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sz="18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800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8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800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8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800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altLang="en-IN" sz="1800" b="1" dirty="0">
              <a:solidFill>
                <a:srgbClr val="002060"/>
              </a:solidFill>
              <a:sym typeface="+mn-ea"/>
            </a:endParaRPr>
          </a:p>
          <a:p>
            <a:pPr marL="109855" indent="0">
              <a:buNone/>
            </a:pPr>
            <a:endParaRPr lang="en-IN" sz="1800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4716780" cy="1106805"/>
            <a:chOff x="1196339" y="91439"/>
            <a:chExt cx="471678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79552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330451" y="91439"/>
              <a:ext cx="4418076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087111" y="91439"/>
              <a:ext cx="826008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408305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i)</a:t>
            </a:r>
            <a:r>
              <a:rPr sz="3900" b="1" spc="-4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Questionnaire:-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1415537"/>
            <a:ext cx="7214870" cy="3056348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95910" marR="148590" indent="-283845">
              <a:lnSpc>
                <a:spcPct val="90000"/>
              </a:lnSpc>
              <a:spcBef>
                <a:spcPts val="48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Here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, a set of questions </a:t>
            </a:r>
            <a:r>
              <a:rPr sz="2200" spc="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pertaining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to</a:t>
            </a:r>
            <a:r>
              <a:rPr sz="2200" spc="-48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 topic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under study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complied and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questionnaire 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then mailed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the  respondent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through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mail.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ts val="3460"/>
              </a:lnSpc>
              <a:spcBef>
                <a:spcPts val="65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situations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where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large  number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respondents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</a:t>
            </a:r>
            <a:r>
              <a:rPr sz="2200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covered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they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spread 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over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wide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area.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16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time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saving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</a:t>
            </a:r>
            <a:r>
              <a:rPr sz="2200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economical.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21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But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non-response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rate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very</a:t>
            </a:r>
            <a:r>
              <a:rPr sz="2200" spc="-9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high.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21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5" dirty="0">
                <a:latin typeface="Gill Sans MT" panose="020B0502020104020203"/>
                <a:cs typeface="Gill Sans MT" panose="020B0502020104020203"/>
              </a:rPr>
              <a:t>Now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e-questionnaire is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3763010" cy="1106805"/>
            <a:chOff x="1196339" y="91439"/>
            <a:chExt cx="376301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3598164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133088" y="91439"/>
              <a:ext cx="826008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312801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ii)</a:t>
            </a:r>
            <a:r>
              <a:rPr sz="3900" b="1" spc="-3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Interview:-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159505"/>
            <a:ext cx="7251065" cy="21986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2895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involves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direct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interaction</a:t>
            </a:r>
            <a:r>
              <a:rPr sz="2200" spc="-1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between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respondent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  field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70" dirty="0">
                <a:latin typeface="Gill Sans MT" panose="020B0502020104020203"/>
                <a:cs typeface="Gill Sans MT" panose="020B0502020104020203"/>
              </a:rPr>
              <a:t>worker.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interview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can be a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personal</a:t>
            </a:r>
            <a:r>
              <a:rPr sz="2200" spc="-12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interview 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and telephonic</a:t>
            </a:r>
            <a:r>
              <a:rPr sz="2200" spc="-6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interview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82169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adopted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where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respondents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spread 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over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wide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area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time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available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very</a:t>
            </a:r>
            <a:r>
              <a:rPr sz="2200" spc="-5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less.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7171690" cy="14446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3276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5" dirty="0">
                <a:latin typeface="Gill Sans MT" panose="020B0502020104020203"/>
                <a:cs typeface="Gill Sans MT" panose="020B0502020104020203"/>
              </a:rPr>
              <a:t>Here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uses an </a:t>
            </a:r>
            <a:r>
              <a:rPr sz="2200" spc="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interview  schedule.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contains a set of questions and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records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answer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his</a:t>
            </a:r>
            <a:r>
              <a:rPr sz="2200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own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hand, or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through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 of some audio-  visual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tool.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4569460" cy="1106805"/>
            <a:chOff x="1196339" y="91439"/>
            <a:chExt cx="456946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4404360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939283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393509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iii)</a:t>
            </a:r>
            <a:r>
              <a:rPr sz="3900" b="1" spc="-4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Observation:-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15537"/>
            <a:ext cx="6864350" cy="389016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95910" marR="490855" indent="-283845">
              <a:lnSpc>
                <a:spcPts val="3460"/>
              </a:lnSpc>
              <a:spcBef>
                <a:spcPts val="53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involves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collecting data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visually</a:t>
            </a:r>
            <a:r>
              <a:rPr sz="2200" spc="-15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recording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event.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51180" indent="-283845">
              <a:lnSpc>
                <a:spcPts val="3460"/>
              </a:lnSpc>
              <a:spcBef>
                <a:spcPts val="59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  <a:tab pos="3600450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also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involves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listening, smelling</a:t>
            </a:r>
            <a:r>
              <a:rPr sz="2200" spc="-4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 touching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 smtClean="0">
                <a:latin typeface="Gill Sans MT" panose="020B0502020104020203"/>
                <a:cs typeface="Gill Sans MT" panose="020B0502020104020203"/>
              </a:rPr>
              <a:t>collect</a:t>
            </a:r>
            <a:r>
              <a:rPr lang="en-US" sz="2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 smtClean="0">
                <a:latin typeface="Gill Sans MT" panose="020B0502020104020203"/>
                <a:cs typeface="Gill Sans MT" panose="020B0502020104020203"/>
              </a:rPr>
              <a:t>data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ts val="3460"/>
              </a:lnSpc>
              <a:spcBef>
                <a:spcPts val="59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also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involves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 of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observation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schedules which contains a list of all</a:t>
            </a:r>
            <a:r>
              <a:rPr sz="2200" spc="-16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items that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</a:t>
            </a:r>
            <a:r>
              <a:rPr sz="2200" spc="-5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observed.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6515" indent="-283845">
              <a:lnSpc>
                <a:spcPts val="3460"/>
              </a:lnSpc>
              <a:spcBef>
                <a:spcPts val="59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All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behavioural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activities as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well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as</a:t>
            </a:r>
            <a:r>
              <a:rPr sz="2200" spc="-15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non-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behavioural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activities can be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analyzed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through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observation.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5753100" cy="1106805"/>
            <a:chOff x="1196339" y="91439"/>
            <a:chExt cx="575310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558850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123431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511937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latin typeface="Gill Sans MT" panose="020B0502020104020203"/>
                <a:cs typeface="Gill Sans MT" panose="020B0502020104020203"/>
              </a:rPr>
              <a:t>c) </a:t>
            </a:r>
            <a:r>
              <a:rPr sz="3900" b="1" spc="-5" dirty="0">
                <a:latin typeface="Gill Sans MT" panose="020B0502020104020203"/>
                <a:cs typeface="Gill Sans MT" panose="020B0502020104020203"/>
              </a:rPr>
              <a:t>Instrument</a:t>
            </a:r>
            <a:r>
              <a:rPr sz="3900" b="1" spc="-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latin typeface="Gill Sans MT" panose="020B0502020104020203"/>
                <a:cs typeface="Gill Sans MT" panose="020B0502020104020203"/>
              </a:rPr>
              <a:t>design:-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7134225" cy="1719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Instrument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refers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questionnaire</a:t>
            </a:r>
            <a:r>
              <a:rPr sz="2200" spc="-1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schedule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that 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would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collect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70865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while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designing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questionnaire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,</a:t>
            </a:r>
            <a:r>
              <a:rPr sz="2200" spc="-38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following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information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must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considered:-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4113529" cy="1106805"/>
            <a:chOff x="1196339" y="91439"/>
            <a:chExt cx="4113529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79552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330451" y="91439"/>
              <a:ext cx="3814572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483607" y="91439"/>
              <a:ext cx="826007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347916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1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i)Type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of</a:t>
            </a:r>
            <a:r>
              <a:rPr sz="3900" b="1" spc="1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data:-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1420109"/>
            <a:ext cx="7181850" cy="2472022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5910" marR="241935" indent="-283845">
              <a:lnSpc>
                <a:spcPct val="90000"/>
              </a:lnSpc>
              <a:spcBef>
                <a:spcPts val="46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determines whether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data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will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collected 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nominal,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ordinal,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interval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</a:t>
            </a:r>
            <a:r>
              <a:rPr sz="2200" spc="-58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 ratio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form.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24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Nominal data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– no 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order,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distance and</a:t>
            </a:r>
            <a:r>
              <a:rPr sz="2200" spc="-37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origin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31495" indent="-283845">
              <a:lnSpc>
                <a:spcPts val="3240"/>
              </a:lnSpc>
              <a:spcBef>
                <a:spcPts val="65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Ordinal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data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–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order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but no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distance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 origin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37210" indent="-283845">
              <a:lnSpc>
                <a:spcPts val="324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Interval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data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–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order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distance but</a:t>
            </a:r>
            <a:r>
              <a:rPr sz="2200" spc="-1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no  origin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839470" indent="-283845">
              <a:lnSpc>
                <a:spcPts val="324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Ratio data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– 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order,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distance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as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well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as</a:t>
            </a:r>
            <a:r>
              <a:rPr sz="2200" spc="-254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 unique origin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20724" y="121920"/>
            <a:ext cx="7012305" cy="1024255"/>
            <a:chOff x="1220724" y="121920"/>
            <a:chExt cx="7012305" cy="1024255"/>
          </a:xfrm>
        </p:grpSpPr>
        <p:sp>
          <p:nvSpPr>
            <p:cNvPr id="3" name="object 3"/>
            <p:cNvSpPr/>
            <p:nvPr/>
          </p:nvSpPr>
          <p:spPr>
            <a:xfrm>
              <a:off x="1220724" y="121920"/>
              <a:ext cx="6859524" cy="1024127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467600" y="121920"/>
              <a:ext cx="765048" cy="10241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43657"/>
            <a:ext cx="64249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ii) </a:t>
            </a:r>
            <a:r>
              <a:rPr sz="36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Communication</a:t>
            </a:r>
            <a:r>
              <a:rPr sz="3600" b="1" spc="-8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600" b="1" spc="-1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approach:-</a:t>
            </a:r>
            <a:endParaRPr sz="36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7249795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5" dirty="0">
                <a:latin typeface="Gill Sans MT" panose="020B0502020104020203"/>
                <a:cs typeface="Gill Sans MT" panose="020B0502020104020203"/>
              </a:rPr>
              <a:t>Here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has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decide on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how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collect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data.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i.e.through</a:t>
            </a:r>
            <a:r>
              <a:rPr sz="2200" spc="-409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mailed  questionnaire,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interview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</a:t>
            </a:r>
            <a:r>
              <a:rPr sz="2200" spc="-46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observation.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6105525" cy="1106805"/>
            <a:chOff x="1196339" y="91439"/>
            <a:chExt cx="6105525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5940552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475475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54724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iii)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Question</a:t>
            </a:r>
            <a:r>
              <a:rPr sz="3900" b="1" spc="-4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structure:-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6426835" cy="11060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decides type of questions and</a:t>
            </a:r>
            <a:r>
              <a:rPr sz="2200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their  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order.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9304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45" dirty="0">
                <a:latin typeface="Gill Sans MT" panose="020B0502020104020203"/>
                <a:cs typeface="Gill Sans MT" panose="020B0502020104020203"/>
              </a:rPr>
              <a:t>We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can use both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direct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indirect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questions 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arrange these 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systematically.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5668010" cy="1106805"/>
            <a:chOff x="1196339" y="91439"/>
            <a:chExt cx="566801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5503164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038087" y="91439"/>
              <a:ext cx="826008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503364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iv)Question</a:t>
            </a: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2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wording:-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388334"/>
            <a:ext cx="5904230" cy="167481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use simple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words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no scope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for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ambiguity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long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questions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</a:t>
            </a:r>
            <a:r>
              <a:rPr sz="2200" spc="-8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avoided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wording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should not be</a:t>
            </a:r>
            <a:r>
              <a:rPr sz="2200" spc="-8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biased.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4013200" cy="1106805"/>
            <a:chOff x="1196339" y="91439"/>
            <a:chExt cx="401320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3848100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383023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337820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v)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Pilot</a:t>
            </a:r>
            <a:r>
              <a:rPr sz="3900" b="1" spc="-30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study:-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7069455" cy="14446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detects 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weakness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design and  content 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5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instrument.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35255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20" dirty="0">
                <a:latin typeface="Gill Sans MT" panose="020B0502020104020203"/>
                <a:cs typeface="Gill Sans MT" panose="020B0502020104020203"/>
              </a:rPr>
              <a:t>Any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weakness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so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discovered would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corrected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revised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instrument</a:t>
            </a:r>
            <a:r>
              <a:rPr sz="2200" spc="-1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would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then be used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for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final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51176" y="91439"/>
            <a:ext cx="5265420" cy="1106805"/>
            <a:chOff x="2551176" y="91439"/>
            <a:chExt cx="5265420" cy="1106805"/>
          </a:xfrm>
        </p:grpSpPr>
        <p:sp>
          <p:nvSpPr>
            <p:cNvPr id="3" name="object 3"/>
            <p:cNvSpPr/>
            <p:nvPr/>
          </p:nvSpPr>
          <p:spPr>
            <a:xfrm>
              <a:off x="2551176" y="91439"/>
              <a:ext cx="510082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990588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69821" y="220796"/>
            <a:ext cx="463105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7) </a:t>
            </a:r>
            <a:r>
              <a:rPr sz="3900" b="1" spc="-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3900" b="1" spc="-5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design:-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7232015" cy="21986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49974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outlines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conditions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for</a:t>
            </a:r>
            <a:r>
              <a:rPr sz="2200" spc="-1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collection  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analysis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3086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plan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that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specifies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sources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types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information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relevant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problem.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what, when,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where, </a:t>
            </a:r>
            <a:r>
              <a:rPr sz="2200" spc="-6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how, </a:t>
            </a:r>
            <a:r>
              <a:rPr sz="2200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much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and 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method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data collection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</a:t>
            </a:r>
            <a:r>
              <a:rPr sz="2200" spc="-114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detailed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the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design.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7132320" cy="1106805"/>
            <a:chOff x="1196339" y="91439"/>
            <a:chExt cx="713232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696772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502651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649795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8) </a:t>
            </a:r>
            <a:r>
              <a:rPr sz="3900" b="1" spc="-20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Execution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of the</a:t>
            </a:r>
            <a:r>
              <a:rPr sz="3900" b="1" spc="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project:-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7202805" cy="41992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25" dirty="0">
                <a:latin typeface="Gill Sans MT" panose="020B0502020104020203"/>
                <a:cs typeface="Gill Sans MT" panose="020B0502020104020203"/>
              </a:rPr>
              <a:t>From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this stage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onwards 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moves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forward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from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planning stage</a:t>
            </a:r>
            <a:r>
              <a:rPr sz="2200" spc="-1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 gathering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stage.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80264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involves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sending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questionnaires to  respondents,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training field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workers</a:t>
            </a:r>
            <a:r>
              <a:rPr sz="2200" spc="-4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interview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observation</a:t>
            </a:r>
            <a:r>
              <a:rPr sz="2200" spc="-1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methods.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4732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50" dirty="0">
                <a:latin typeface="Gill Sans MT" panose="020B0502020104020203"/>
                <a:cs typeface="Gill Sans MT" panose="020B0502020104020203"/>
              </a:rPr>
              <a:t>Training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can be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given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at a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focal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point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through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seminars or instruction</a:t>
            </a:r>
            <a:r>
              <a:rPr sz="2200" spc="-1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manuals</a:t>
            </a:r>
            <a:r>
              <a:rPr sz="2200" spc="-5" dirty="0" smtClean="0">
                <a:latin typeface="Gill Sans MT" panose="020B0502020104020203"/>
                <a:cs typeface="Gill Sans MT" panose="020B0502020104020203"/>
              </a:rPr>
              <a:t>.</a:t>
            </a:r>
            <a:endParaRPr lang="en-US" sz="2200" spc="-5" dirty="0" smtClean="0">
              <a:latin typeface="Gill Sans MT" panose="020B0502020104020203"/>
              <a:cs typeface="Gill Sans MT" panose="020B0502020104020203"/>
            </a:endParaRPr>
          </a:p>
          <a:p>
            <a:pPr marL="295910" marR="14732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endParaRPr lang="en-US" sz="2200" spc="-5" dirty="0">
              <a:latin typeface="Gill Sans MT" panose="020B0502020104020203"/>
              <a:cs typeface="Gill Sans MT" panose="020B0502020104020203"/>
            </a:endParaRPr>
          </a:p>
          <a:p>
            <a:pPr marL="295910" marR="14732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endParaRPr lang="en-US" sz="2200" spc="-5" dirty="0" smtClean="0">
              <a:latin typeface="Gill Sans MT" panose="020B0502020104020203"/>
              <a:cs typeface="Gill Sans MT" panose="020B0502020104020203"/>
            </a:endParaRPr>
          </a:p>
          <a:p>
            <a:pPr marL="295910" marR="14732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endParaRPr lang="en-US" sz="2200" spc="-5" dirty="0">
              <a:latin typeface="Gill Sans MT" panose="020B0502020104020203"/>
              <a:cs typeface="Gill Sans MT" panose="020B0502020104020203"/>
            </a:endParaRPr>
          </a:p>
          <a:p>
            <a:pPr marL="12065" marR="147320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tabLst>
                <a:tab pos="296545" algn="l"/>
              </a:tabLst>
            </a:pPr>
            <a:r>
              <a:rPr lang="en-US" sz="2200" spc="-5" dirty="0" smtClean="0">
                <a:latin typeface="Gill Sans MT" panose="020B0502020104020203"/>
                <a:cs typeface="Gill Sans MT" panose="020B0502020104020203"/>
              </a:rPr>
              <a:t>							</a:t>
            </a:r>
            <a:r>
              <a:rPr lang="en-US" sz="2200" spc="-5" dirty="0" smtClean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Continue…..</a:t>
            </a:r>
            <a:endParaRPr sz="2200" dirty="0">
              <a:solidFill>
                <a:srgbClr val="C00000"/>
              </a:solidFill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0"/>
            <a:ext cx="6344920" cy="1754505"/>
            <a:chOff x="1196339" y="0"/>
            <a:chExt cx="6344920" cy="1754505"/>
          </a:xfrm>
        </p:grpSpPr>
        <p:sp>
          <p:nvSpPr>
            <p:cNvPr id="3" name="object 3"/>
            <p:cNvSpPr/>
            <p:nvPr/>
          </p:nvSpPr>
          <p:spPr>
            <a:xfrm>
              <a:off x="1286255" y="0"/>
              <a:ext cx="6254496" cy="637032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286255" y="262127"/>
              <a:ext cx="2444496" cy="8016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249167" y="262127"/>
              <a:ext cx="559307" cy="8016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326891" y="262127"/>
              <a:ext cx="595884" cy="8016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196339" y="647700"/>
              <a:ext cx="1170432" cy="11064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705355" y="647700"/>
              <a:ext cx="4550664" cy="110642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594604" y="647700"/>
              <a:ext cx="826007" cy="110642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514603" y="0"/>
            <a:ext cx="56946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it </a:t>
            </a:r>
            <a:r>
              <a:rPr sz="2800" b="1" spc="-3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involves </a:t>
            </a:r>
            <a:r>
              <a:rPr sz="28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</a:t>
            </a:r>
            <a:r>
              <a:rPr sz="2800" b="1" spc="-2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following </a:t>
            </a:r>
            <a:r>
              <a:rPr sz="28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important  </a:t>
            </a:r>
            <a:r>
              <a:rPr sz="2800" b="1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information</a:t>
            </a:r>
            <a:r>
              <a:rPr sz="2800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:-</a:t>
            </a:r>
            <a:endParaRPr sz="28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514603" y="776981"/>
            <a:ext cx="5952997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a) </a:t>
            </a:r>
            <a:r>
              <a:rPr sz="3900" b="1" spc="-5" dirty="0">
                <a:latin typeface="Gill Sans MT" panose="020B0502020104020203"/>
                <a:cs typeface="Gill Sans MT" panose="020B0502020104020203"/>
              </a:rPr>
              <a:t>Sampling</a:t>
            </a:r>
            <a:r>
              <a:rPr sz="3900" b="1" spc="-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latin typeface="Gill Sans MT" panose="020B0502020104020203"/>
                <a:cs typeface="Gill Sans MT" panose="020B0502020104020203"/>
              </a:rPr>
              <a:t>design:-</a:t>
            </a:r>
            <a:endParaRPr sz="3900" dirty="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4291" y="2074287"/>
            <a:ext cx="7489825" cy="1719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35750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15" dirty="0">
                <a:latin typeface="Gill Sans MT" panose="020B0502020104020203"/>
                <a:cs typeface="Gill Sans MT" panose="020B0502020104020203"/>
              </a:rPr>
              <a:t>part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universe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studied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by </a:t>
            </a:r>
            <a:r>
              <a:rPr sz="2200" spc="-1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drawing</a:t>
            </a:r>
            <a:r>
              <a:rPr sz="2200" spc="-12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  sample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plan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devised to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draw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 sample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termed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as sampling</a:t>
            </a:r>
            <a:r>
              <a:rPr sz="2200" spc="-10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design.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 algn="just">
              <a:lnSpc>
                <a:spcPct val="100000"/>
              </a:lnSpc>
              <a:spcBef>
                <a:spcPts val="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While conducting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all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8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items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which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15" dirty="0">
                <a:latin typeface="Gill Sans MT" panose="020B0502020104020203"/>
                <a:cs typeface="Gill Sans MT" panose="020B0502020104020203"/>
              </a:rPr>
              <a:t>part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study constitute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universe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7116445" cy="1719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10604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If a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involves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study of</a:t>
            </a:r>
            <a:r>
              <a:rPr sz="2200" spc="-1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each  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every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unit 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population, it is  termed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as a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census</a:t>
            </a:r>
            <a:r>
              <a:rPr sz="2200" spc="-5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3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survey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not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feasible 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conduct a complete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enumeration 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survey,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if 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universe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spc="-3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study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very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vast.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08532" y="230124"/>
            <a:ext cx="7202805" cy="2057400"/>
            <a:chOff x="1208532" y="230124"/>
            <a:chExt cx="7202805" cy="2057400"/>
          </a:xfrm>
        </p:grpSpPr>
        <p:sp>
          <p:nvSpPr>
            <p:cNvPr id="3" name="object 3"/>
            <p:cNvSpPr/>
            <p:nvPr/>
          </p:nvSpPr>
          <p:spPr>
            <a:xfrm>
              <a:off x="1264920" y="230124"/>
              <a:ext cx="7146035" cy="914400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264920" y="717804"/>
              <a:ext cx="5399532" cy="914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115811" y="717804"/>
              <a:ext cx="679704" cy="914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208532" y="1181099"/>
              <a:ext cx="795528" cy="11064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342644" y="1181099"/>
              <a:ext cx="4326635" cy="11064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007864" y="1181099"/>
              <a:ext cx="826008" cy="110642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7200" y="473306"/>
            <a:ext cx="8458200" cy="745665"/>
          </a:xfrm>
          <a:prstGeom prst="rect">
            <a:avLst/>
          </a:prstGeom>
        </p:spPr>
        <p:txBody>
          <a:bodyPr vert="horz" wrap="square" lIns="0" tIns="67894" rIns="0" bIns="0" rtlCol="0">
            <a:spAutoFit/>
          </a:bodyPr>
          <a:lstStyle/>
          <a:p>
            <a:pPr marL="1193800" marR="5080">
              <a:lnSpc>
                <a:spcPct val="100000"/>
              </a:lnSpc>
              <a:spcBef>
                <a:spcPts val="105"/>
              </a:spcBef>
            </a:pPr>
            <a:r>
              <a:rPr sz="2200" dirty="0" smtClean="0"/>
              <a:t>A sampling design </a:t>
            </a:r>
            <a:r>
              <a:rPr sz="2200" spc="-5" dirty="0" smtClean="0"/>
              <a:t>will </a:t>
            </a:r>
            <a:r>
              <a:rPr sz="2200" dirty="0" smtClean="0"/>
              <a:t>include</a:t>
            </a:r>
            <a:r>
              <a:rPr sz="2200" spc="-100" dirty="0" smtClean="0"/>
              <a:t> </a:t>
            </a:r>
            <a:r>
              <a:rPr sz="2200" dirty="0" smtClean="0"/>
              <a:t>decisions  </a:t>
            </a:r>
            <a:r>
              <a:rPr sz="2200" spc="-10" dirty="0" smtClean="0"/>
              <a:t>regarding </a:t>
            </a:r>
            <a:r>
              <a:rPr sz="2200" spc="-5" dirty="0" smtClean="0"/>
              <a:t>the </a:t>
            </a:r>
            <a:r>
              <a:rPr sz="2200" spc="-10" dirty="0" smtClean="0"/>
              <a:t>following</a:t>
            </a:r>
            <a:r>
              <a:rPr sz="2200" spc="-70" dirty="0" smtClean="0"/>
              <a:t> </a:t>
            </a:r>
            <a:r>
              <a:rPr sz="2200" dirty="0" smtClean="0"/>
              <a:t>items:</a:t>
            </a:r>
            <a:endParaRPr sz="2200" dirty="0"/>
          </a:p>
        </p:txBody>
      </p:sp>
      <p:sp>
        <p:nvSpPr>
          <p:cNvPr id="10" name="object 10"/>
          <p:cNvSpPr txBox="1"/>
          <p:nvPr/>
        </p:nvSpPr>
        <p:spPr>
          <a:xfrm>
            <a:off x="1526795" y="1310381"/>
            <a:ext cx="7185659" cy="3259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4980" indent="-462915">
              <a:lnSpc>
                <a:spcPct val="100000"/>
              </a:lnSpc>
              <a:spcBef>
                <a:spcPts val="100"/>
              </a:spcBef>
              <a:buAutoNum type="romanLcParenR"/>
              <a:tabLst>
                <a:tab pos="475615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Sampling</a:t>
            </a:r>
            <a:r>
              <a:rPr sz="2200" b="1" spc="2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unit:-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65760" marR="161290" lvl="1" indent="-283845">
              <a:lnSpc>
                <a:spcPts val="3240"/>
              </a:lnSpc>
              <a:spcBef>
                <a:spcPts val="319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6639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is the most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elementary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unit which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would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 a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part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the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study.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65760" marR="5080" lvl="1" indent="-283845">
              <a:lnSpc>
                <a:spcPct val="90000"/>
              </a:lnSpc>
              <a:spcBef>
                <a:spcPts val="55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66395" algn="l"/>
              </a:tabLst>
            </a:pP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Eg:- In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i="1" spc="10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survey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on </a:t>
            </a:r>
            <a:r>
              <a:rPr sz="2200" i="1" spc="-10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newspaper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readership  pattern,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a single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household </a:t>
            </a:r>
            <a:r>
              <a:rPr sz="2200" i="1" spc="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comprising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of all</a:t>
            </a:r>
            <a:r>
              <a:rPr sz="2200" i="1" spc="-30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the  members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household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can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be </a:t>
            </a:r>
            <a:r>
              <a:rPr sz="2200" i="1" spc="-1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regarded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as 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a sampling</a:t>
            </a:r>
            <a:r>
              <a:rPr sz="2200" i="1" spc="10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i="1" spc="-10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unit.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65760" marR="430530" lvl="1" indent="-283845" algn="just">
              <a:lnSpc>
                <a:spcPct val="9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66395" algn="l"/>
              </a:tabLst>
            </a:pP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i="1" spc="-10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another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study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on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consumer </a:t>
            </a:r>
            <a:r>
              <a:rPr sz="2200" i="1" spc="-1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preference </a:t>
            </a:r>
            <a:r>
              <a:rPr sz="2200" i="1" spc="-20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for 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soft </a:t>
            </a:r>
            <a:r>
              <a:rPr sz="2200" i="1" spc="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drinks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an individual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can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be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the sampling  </a:t>
            </a:r>
            <a:r>
              <a:rPr sz="2200" i="1" spc="-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unit of </a:t>
            </a:r>
            <a:r>
              <a:rPr sz="2200" i="1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i="1" spc="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i="1" spc="-15" dirty="0">
                <a:solidFill>
                  <a:srgbClr val="00AF50"/>
                </a:solidFill>
                <a:latin typeface="Gill Sans MT" panose="020B0502020104020203"/>
                <a:cs typeface="Gill Sans MT" panose="020B0502020104020203"/>
              </a:rPr>
              <a:t>study.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2603" y="237743"/>
            <a:ext cx="4351020" cy="12192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4394" y="470946"/>
            <a:ext cx="533120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562213"/>
                </a:solidFill>
              </a:rPr>
              <a:t>Units of</a:t>
            </a:r>
            <a:r>
              <a:rPr sz="3200" spc="-465" dirty="0">
                <a:solidFill>
                  <a:srgbClr val="562213"/>
                </a:solidFill>
              </a:rPr>
              <a:t> </a:t>
            </a:r>
            <a:r>
              <a:rPr sz="3200" spc="-10" dirty="0">
                <a:solidFill>
                  <a:srgbClr val="562213"/>
                </a:solidFill>
              </a:rPr>
              <a:t>Analysis</a:t>
            </a:r>
            <a:endParaRPr sz="3200" dirty="0"/>
          </a:p>
        </p:txBody>
      </p:sp>
      <p:sp>
        <p:nvSpPr>
          <p:cNvPr id="4" name="object 4"/>
          <p:cNvSpPr txBox="1"/>
          <p:nvPr/>
        </p:nvSpPr>
        <p:spPr>
          <a:xfrm>
            <a:off x="1380491" y="1290569"/>
            <a:ext cx="6203950" cy="3715248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38125" marR="5080" indent="-226060" algn="just">
              <a:lnSpc>
                <a:spcPct val="88000"/>
              </a:lnSpc>
              <a:spcBef>
                <a:spcPts val="565"/>
              </a:spcBef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level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social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life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on which</a:t>
            </a:r>
            <a:r>
              <a:rPr sz="2200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social  scientists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focus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(individuals,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groups). 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Examples: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83210" marR="1896110" indent="-283210" algn="r">
              <a:lnSpc>
                <a:spcPct val="100000"/>
              </a:lnSpc>
              <a:buClr>
                <a:srgbClr val="3890A6"/>
              </a:buClr>
              <a:buSzPct val="79000"/>
              <a:buFont typeface="Wingdings 2" panose="05020102010507070707"/>
              <a:buChar char=""/>
              <a:tabLst>
                <a:tab pos="283210" algn="l"/>
                <a:tab pos="283845" algn="l"/>
              </a:tabLst>
            </a:pP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Individual </a:t>
            </a:r>
            <a:r>
              <a:rPr sz="2200" b="1" dirty="0">
                <a:latin typeface="Gill Sans MT" panose="020B0502020104020203"/>
                <a:cs typeface="Gill Sans MT" panose="020B0502020104020203"/>
              </a:rPr>
              <a:t>as unit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b="1" spc="-1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analysis: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38125" marR="1894840" lvl="1" indent="-238125" algn="r">
              <a:lnSpc>
                <a:spcPct val="100000"/>
              </a:lnSpc>
              <a:spcBef>
                <a:spcPts val="25"/>
              </a:spcBef>
              <a:buClr>
                <a:srgbClr val="3890A6"/>
              </a:buClr>
              <a:buFont typeface="Verdana" panose="020B0604030504040204"/>
              <a:buChar char="◦"/>
              <a:tabLst>
                <a:tab pos="238125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What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your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political</a:t>
            </a:r>
            <a:r>
              <a:rPr sz="2200" spc="-5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views?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83210" marR="2325370" indent="-283210" algn="r">
              <a:lnSpc>
                <a:spcPct val="100000"/>
              </a:lnSpc>
              <a:spcBef>
                <a:spcPts val="25"/>
              </a:spcBef>
              <a:buClr>
                <a:srgbClr val="3890A6"/>
              </a:buClr>
              <a:buSzPct val="79000"/>
              <a:buFont typeface="Wingdings 2" panose="05020102010507070707"/>
              <a:buChar char=""/>
              <a:tabLst>
                <a:tab pos="283210" algn="l"/>
                <a:tab pos="283845" algn="l"/>
              </a:tabLst>
            </a:pPr>
            <a:r>
              <a:rPr sz="2200" b="1" spc="-1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Family </a:t>
            </a:r>
            <a:r>
              <a:rPr sz="2200" b="1" dirty="0">
                <a:latin typeface="Gill Sans MT" panose="020B0502020104020203"/>
                <a:cs typeface="Gill Sans MT" panose="020B0502020104020203"/>
              </a:rPr>
              <a:t>as unit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b="1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analysis: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38125" marR="2266315" lvl="1" indent="-238125" algn="r">
              <a:lnSpc>
                <a:spcPct val="100000"/>
              </a:lnSpc>
              <a:spcBef>
                <a:spcPts val="25"/>
              </a:spcBef>
              <a:buClr>
                <a:srgbClr val="3890A6"/>
              </a:buClr>
              <a:buFont typeface="Verdana" panose="020B0604030504040204"/>
              <a:buChar char="◦"/>
              <a:tabLst>
                <a:tab pos="23812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Who does the</a:t>
            </a:r>
            <a:r>
              <a:rPr sz="2200" spc="-1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housework?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25"/>
              </a:spcBef>
              <a:buClr>
                <a:srgbClr val="3890A6"/>
              </a:buClr>
              <a:buSzPct val="79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Organization </a:t>
            </a:r>
            <a:r>
              <a:rPr sz="2200" b="1" dirty="0">
                <a:latin typeface="Gill Sans MT" panose="020B0502020104020203"/>
                <a:cs typeface="Gill Sans MT" panose="020B0502020104020203"/>
              </a:rPr>
              <a:t>as unit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b="1" spc="-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analysis: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570230" lvl="1" indent="-238125">
              <a:lnSpc>
                <a:spcPct val="100000"/>
              </a:lnSpc>
              <a:spcBef>
                <a:spcPts val="25"/>
              </a:spcBef>
              <a:buClr>
                <a:srgbClr val="3890A6"/>
              </a:buClr>
              <a:buFont typeface="Verdana" panose="020B0604030504040204"/>
              <a:buChar char="◦"/>
              <a:tabLst>
                <a:tab pos="570865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What 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gender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composition?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25"/>
              </a:spcBef>
              <a:buClr>
                <a:srgbClr val="3890A6"/>
              </a:buClr>
              <a:buSzPct val="79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City </a:t>
            </a:r>
            <a:r>
              <a:rPr sz="2200" b="1" dirty="0">
                <a:latin typeface="Gill Sans MT" panose="020B0502020104020203"/>
                <a:cs typeface="Gill Sans MT" panose="020B0502020104020203"/>
              </a:rPr>
              <a:t>as unit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b="1" spc="-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analysis: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570230" lvl="1" indent="-238125">
              <a:lnSpc>
                <a:spcPct val="100000"/>
              </a:lnSpc>
              <a:spcBef>
                <a:spcPts val="20"/>
              </a:spcBef>
              <a:buClr>
                <a:srgbClr val="3890A6"/>
              </a:buClr>
              <a:buFont typeface="Verdana" panose="020B0604030504040204"/>
              <a:buChar char="◦"/>
              <a:tabLst>
                <a:tab pos="570865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What was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crime rate last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year?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5916295" cy="1106805"/>
            <a:chOff x="1196339" y="91439"/>
            <a:chExt cx="5916295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5751576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286499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52819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8030" algn="l"/>
              </a:tabLst>
            </a:pP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ii)</a:t>
            </a:r>
            <a:r>
              <a:rPr sz="39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900" b="1" spc="-2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Size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of the</a:t>
            </a: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sample:-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039109"/>
            <a:ext cx="7236459" cy="3778086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95910" marR="157480" indent="-283845">
              <a:lnSpc>
                <a:spcPts val="3240"/>
              </a:lnSpc>
              <a:spcBef>
                <a:spcPts val="5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sample should be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such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as to</a:t>
            </a:r>
            <a:r>
              <a:rPr sz="2200" spc="-7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adequately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represent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population.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34620" indent="-283845">
              <a:lnSpc>
                <a:spcPct val="90000"/>
              </a:lnSpc>
              <a:spcBef>
                <a:spcPts val="55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54965" algn="l"/>
                <a:tab pos="355600" algn="l"/>
              </a:tabLst>
            </a:pPr>
            <a:r>
              <a:rPr sz="2200" dirty="0"/>
              <a:t>	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sample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size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depends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on factors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like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availability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time and funds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researcher,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ability of the 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researcher,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size of the population and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nature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the  population.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ts val="3240"/>
              </a:lnSpc>
              <a:spcBef>
                <a:spcPts val="65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Eg:- Homogeneous </a:t>
            </a:r>
            <a:r>
              <a:rPr sz="2200" spc="-1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nature </a:t>
            </a:r>
            <a:r>
              <a:rPr sz="220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of population</a:t>
            </a:r>
            <a:r>
              <a:rPr sz="2200" spc="-13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calls  </a:t>
            </a:r>
            <a:r>
              <a:rPr sz="2200" spc="-1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for </a:t>
            </a:r>
            <a:r>
              <a:rPr sz="220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a small </a:t>
            </a:r>
            <a:r>
              <a:rPr sz="2200" spc="-5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sample</a:t>
            </a:r>
            <a:r>
              <a:rPr sz="2200" spc="-15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10" dirty="0">
                <a:solidFill>
                  <a:srgbClr val="00AFF0"/>
                </a:solidFill>
                <a:latin typeface="Gill Sans MT" panose="020B0502020104020203"/>
                <a:cs typeface="Gill Sans MT" panose="020B0502020104020203"/>
              </a:rPr>
              <a:t>size.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72085" indent="-283845">
              <a:lnSpc>
                <a:spcPct val="90000"/>
              </a:lnSpc>
              <a:spcBef>
                <a:spcPts val="55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0" dirty="0">
                <a:latin typeface="Gill Sans MT" panose="020B0502020104020203"/>
                <a:cs typeface="Gill Sans MT" panose="020B0502020104020203"/>
              </a:rPr>
              <a:t>Heterogeneous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population can be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represented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adequately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by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large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sample size  </a:t>
            </a:r>
            <a:r>
              <a:rPr sz="2200" spc="-55" dirty="0">
                <a:latin typeface="Gill Sans MT" panose="020B0502020104020203"/>
                <a:cs typeface="Gill Sans MT" panose="020B0502020104020203"/>
              </a:rPr>
              <a:t>only.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0"/>
            <a:ext cx="6274435" cy="1663064"/>
            <a:chOff x="1196339" y="0"/>
            <a:chExt cx="6274435" cy="1663064"/>
          </a:xfrm>
        </p:grpSpPr>
        <p:sp>
          <p:nvSpPr>
            <p:cNvPr id="3" name="object 3"/>
            <p:cNvSpPr/>
            <p:nvPr/>
          </p:nvSpPr>
          <p:spPr>
            <a:xfrm>
              <a:off x="1196339" y="0"/>
              <a:ext cx="6274308" cy="106832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96339" y="556259"/>
              <a:ext cx="2438400" cy="11064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973323" y="556259"/>
              <a:ext cx="826007" cy="1106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603" y="91180"/>
            <a:ext cx="550037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iii) Method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of </a:t>
            </a:r>
            <a:r>
              <a:rPr sz="3900" b="1" spc="-2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drawing </a:t>
            </a: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 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sample:-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1921582"/>
            <a:ext cx="6767830" cy="14446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4699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can use a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probability 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method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non-probability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method</a:t>
            </a:r>
            <a:r>
              <a:rPr sz="2200" spc="-14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 sampling.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In case of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non-probability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method of  selecting a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sample,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 element of bias</a:t>
            </a:r>
            <a:r>
              <a:rPr sz="2200" spc="-484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involved.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6693534" cy="1106805"/>
            <a:chOff x="1196339" y="91439"/>
            <a:chExt cx="6693534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6528815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063739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605917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 panose="020B0502020104020203"/>
                <a:cs typeface="Gill Sans MT" panose="020B0502020104020203"/>
              </a:rPr>
              <a:t>b) </a:t>
            </a:r>
            <a:r>
              <a:rPr sz="3900" b="1" dirty="0">
                <a:latin typeface="Gill Sans MT" panose="020B0502020104020203"/>
                <a:cs typeface="Gill Sans MT" panose="020B0502020104020203"/>
              </a:rPr>
              <a:t>Data collection</a:t>
            </a:r>
            <a:r>
              <a:rPr sz="3900" b="1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latin typeface="Gill Sans MT" panose="020B0502020104020203"/>
                <a:cs typeface="Gill Sans MT" panose="020B0502020104020203"/>
              </a:rPr>
              <a:t>design:-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7079615" cy="21986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concerned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with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planning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1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method  of gathering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266065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data can be collected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through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  experiment conducted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controlled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settings or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can be conducted</a:t>
            </a:r>
            <a:r>
              <a:rPr sz="2200" spc="-1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through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field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survey.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28575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0" dirty="0">
                <a:latin typeface="Gill Sans MT" panose="020B0502020104020203"/>
                <a:cs typeface="Gill Sans MT" panose="020B0502020104020203"/>
              </a:rPr>
              <a:t>Following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important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</a:t>
            </a:r>
            <a:r>
              <a:rPr sz="2200" spc="-1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collection  techniques:-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5283</Words>
  <Application>WPS Presentation</Application>
  <PresentationFormat>On-screen Show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SimSun</vt:lpstr>
      <vt:lpstr>Wingdings</vt:lpstr>
      <vt:lpstr>Wingdings 3</vt:lpstr>
      <vt:lpstr>Verdana</vt:lpstr>
      <vt:lpstr>Wingdings 2</vt:lpstr>
      <vt:lpstr>Gill Sans MT</vt:lpstr>
      <vt:lpstr>Times New Roman</vt:lpstr>
      <vt:lpstr>Lucida Sans Unicode</vt:lpstr>
      <vt:lpstr>Microsoft YaHei</vt:lpstr>
      <vt:lpstr>Arial Unicode MS</vt:lpstr>
      <vt:lpstr>Calibri</vt:lpstr>
      <vt:lpstr>Concourse</vt:lpstr>
      <vt:lpstr>PowerPoint 演示文稿</vt:lpstr>
      <vt:lpstr>7) Research design:-</vt:lpstr>
      <vt:lpstr>a) Sampling design:-</vt:lpstr>
      <vt:lpstr>PowerPoint 演示文稿</vt:lpstr>
      <vt:lpstr>A sampling design will include decisions  regarding the following items:</vt:lpstr>
      <vt:lpstr>Units of Analysis</vt:lpstr>
      <vt:lpstr>ii)	Size of the sample:-</vt:lpstr>
      <vt:lpstr>iii) Method of drawing a  sample:-</vt:lpstr>
      <vt:lpstr>b) Data collection design:-</vt:lpstr>
      <vt:lpstr>i) Questionnaire:-</vt:lpstr>
      <vt:lpstr>ii) Interview:-</vt:lpstr>
      <vt:lpstr>PowerPoint 演示文稿</vt:lpstr>
      <vt:lpstr>iii) Observation:-</vt:lpstr>
      <vt:lpstr>c) Instrument design:-</vt:lpstr>
      <vt:lpstr>i)Type of data:-</vt:lpstr>
      <vt:lpstr>ii) Communication approach:-</vt:lpstr>
      <vt:lpstr>iii) Question structure:-</vt:lpstr>
      <vt:lpstr>iv)Question wording:-</vt:lpstr>
      <vt:lpstr>v) Pilot study:-</vt:lpstr>
      <vt:lpstr>8) Execution of the project:-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types of research</dc:title>
  <dc:creator/>
  <cp:lastModifiedBy>user</cp:lastModifiedBy>
  <cp:revision>7</cp:revision>
  <dcterms:created xsi:type="dcterms:W3CDTF">2020-06-14T07:38:00Z</dcterms:created>
  <dcterms:modified xsi:type="dcterms:W3CDTF">2024-08-31T07:35:28Z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2017-01-11T05:30:00Z</vt:filetime>
  </property>
  <property fmtid="{D5CDD505-2E9C-101B-9397-08002B2CF9AE}" pid="3" name="Creator">
    <vt:lpwstr>Online2PDF.com</vt:lpwstr>
  </property>
  <property fmtid="{D5CDD505-2E9C-101B-9397-08002B2CF9AE}" pid="4" name="LastSaved">
    <vt:filetime>2017-01-11T05:30:00Z</vt:filetime>
  </property>
  <property fmtid="{D5CDD505-2E9C-101B-9397-08002B2CF9AE}" pid="5" name="ICV">
    <vt:lpwstr>EA81DAA05AE94D2E93F800319582E5C9_12</vt:lpwstr>
  </property>
  <property fmtid="{D5CDD505-2E9C-101B-9397-08002B2CF9AE}" pid="6" name="KSOProductBuildVer">
    <vt:lpwstr>1033-12.2.0.17562</vt:lpwstr>
  </property>
</Properties>
</file>