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43" r:id="rId3"/>
    <p:sldId id="322" r:id="rId4"/>
    <p:sldId id="323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jpeg"/><Relationship Id="rId2" Type="http://schemas.openxmlformats.org/officeDocument/2006/relationships/image" Target="../media/image19.jpeg"/><Relationship Id="rId1" Type="http://schemas.openxmlformats.org/officeDocument/2006/relationships/image" Target="../media/image1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jpeg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855" indent="0">
              <a:buNone/>
            </a:pPr>
            <a:endParaRPr lang="en-US" dirty="0" smtClean="0"/>
          </a:p>
          <a:p>
            <a:pPr marL="109855" indent="0">
              <a:buNone/>
            </a:pPr>
            <a:endParaRPr lang="en-US" dirty="0"/>
          </a:p>
          <a:p>
            <a:pPr marL="109855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	Research process: Continue….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/>
            <a:endParaRPr lang="en-US" altLang="en-IN" sz="1700" b="1" dirty="0">
              <a:solidFill>
                <a:srgbClr val="002060"/>
              </a:solidFill>
              <a:sym typeface="+mn-ea"/>
            </a:endParaRPr>
          </a:p>
          <a:p>
            <a:pPr algn="ctr"/>
            <a:r>
              <a:rPr lang="en-US" altLang="en-IN" sz="1700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sz="1700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sz="17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700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17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700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17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700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 altLang="en-IN" sz="1700" b="1" dirty="0">
              <a:solidFill>
                <a:srgbClr val="002060"/>
              </a:solidFill>
              <a:sym typeface="+mn-ea"/>
            </a:endParaRPr>
          </a:p>
          <a:p>
            <a:pPr marL="109855" indent="0">
              <a:buNone/>
            </a:pPr>
            <a:endParaRPr lang="en-IN" sz="1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5762625" cy="1106805"/>
            <a:chOff x="1196339" y="91439"/>
            <a:chExt cx="5762625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5597652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132575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512953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d) Statistical analysis:-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388334"/>
            <a:ext cx="7244715" cy="2274982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last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stage 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analysis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spc="-10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tabulated data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analyzed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using  various statistical techniques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like</a:t>
            </a:r>
            <a:r>
              <a:rPr sz="2200" spc="-16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averages,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percentages,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trend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analysis, co-relation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regression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techniques</a:t>
            </a:r>
            <a:r>
              <a:rPr sz="2200" spc="-8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15" dirty="0">
                <a:latin typeface="Gill Sans MT" panose="020B0502020104020203"/>
                <a:cs typeface="Gill Sans MT" panose="020B0502020104020203"/>
              </a:rPr>
              <a:t>etc.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These 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days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depend</a:t>
            </a:r>
            <a:r>
              <a:rPr sz="2200" spc="1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on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computers and</a:t>
            </a:r>
            <a:r>
              <a:rPr sz="22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30" dirty="0">
                <a:latin typeface="Gill Sans MT" panose="020B0502020104020203"/>
                <a:cs typeface="Gill Sans MT" panose="020B0502020104020203"/>
              </a:rPr>
              <a:t>software’s.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6118860" cy="1106805"/>
            <a:chOff x="1196339" y="91439"/>
            <a:chExt cx="611886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5954268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489192" y="91439"/>
              <a:ext cx="826008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548513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 panose="020B0502020104020203"/>
                <a:cs typeface="Gill Sans MT" panose="020B0502020104020203"/>
              </a:rPr>
              <a:t>10) Hypothesis</a:t>
            </a:r>
            <a:r>
              <a:rPr sz="3900" b="1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dirty="0">
                <a:latin typeface="Gill Sans MT" panose="020B0502020104020203"/>
                <a:cs typeface="Gill Sans MT" panose="020B0502020104020203"/>
              </a:rPr>
              <a:t>testing:-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20109"/>
            <a:ext cx="7258050" cy="2861808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5910" marR="287655" indent="-283845">
              <a:lnSpc>
                <a:spcPct val="90000"/>
              </a:lnSpc>
              <a:spcBef>
                <a:spcPts val="46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next step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to test 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hypothesis</a:t>
            </a:r>
            <a:r>
              <a:rPr sz="2200" spc="-6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that  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had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formulated in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 beginning of the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</a:t>
            </a:r>
            <a:r>
              <a:rPr sz="2200" spc="-4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process.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319405" indent="-283845">
              <a:lnSpc>
                <a:spcPts val="3240"/>
              </a:lnSpc>
              <a:spcBef>
                <a:spcPts val="64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Hypothesis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testing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will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help a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establishing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validity of his</a:t>
            </a:r>
            <a:r>
              <a:rPr sz="2200" spc="-3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results.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90000"/>
              </a:lnSpc>
              <a:spcBef>
                <a:spcPts val="55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would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help him to state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clearly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that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whether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difference between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two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values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due to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chance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can be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attributed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significant or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if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difference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actual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significant.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20109"/>
            <a:ext cx="7009130" cy="276191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95910" marR="98425" indent="-283845">
              <a:lnSpc>
                <a:spcPts val="3240"/>
              </a:lnSpc>
              <a:spcBef>
                <a:spcPts val="5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22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test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hypothesis,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various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tests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can</a:t>
            </a:r>
            <a:r>
              <a:rPr sz="2200" spc="-7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used.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30810" indent="-283845">
              <a:lnSpc>
                <a:spcPct val="90000"/>
              </a:lnSpc>
              <a:spcBef>
                <a:spcPts val="55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5" dirty="0">
                <a:latin typeface="Gill Sans MT" panose="020B0502020104020203"/>
                <a:cs typeface="Gill Sans MT" panose="020B0502020104020203"/>
              </a:rPr>
              <a:t>There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various parametric and non-  parametric tests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like </a:t>
            </a: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t-test, z-test,</a:t>
            </a:r>
            <a:r>
              <a:rPr sz="2200" b="1" spc="-65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f-test,  </a:t>
            </a: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kruskal-wallis </a:t>
            </a: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test, </a:t>
            </a:r>
            <a:r>
              <a:rPr sz="2200" b="1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wilcoxon-man  whitney </a:t>
            </a: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test</a:t>
            </a:r>
            <a:r>
              <a:rPr sz="2200" b="1" spc="-3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2200" b="1" spc="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etc.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9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test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selected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depends on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various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factors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like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nature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objectives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research,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characteristics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population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distribution,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sampling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technique,</a:t>
            </a:r>
            <a:r>
              <a:rPr sz="2200" spc="-61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type of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data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etc.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20724" y="563880"/>
            <a:ext cx="6640195" cy="1572895"/>
            <a:chOff x="1220724" y="563880"/>
            <a:chExt cx="6640195" cy="1572895"/>
          </a:xfrm>
        </p:grpSpPr>
        <p:sp>
          <p:nvSpPr>
            <p:cNvPr id="3" name="object 3"/>
            <p:cNvSpPr/>
            <p:nvPr/>
          </p:nvSpPr>
          <p:spPr>
            <a:xfrm>
              <a:off x="1220724" y="563880"/>
              <a:ext cx="6640068" cy="1024127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220724" y="1112520"/>
              <a:ext cx="3770376" cy="10241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378452" y="1112520"/>
              <a:ext cx="765048" cy="10241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603" y="685541"/>
            <a:ext cx="59277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Gill Sans MT" panose="020B0502020104020203"/>
                <a:cs typeface="Gill Sans MT" panose="020B0502020104020203"/>
              </a:rPr>
              <a:t>11) Data </a:t>
            </a:r>
            <a:r>
              <a:rPr sz="3600" b="1" spc="-10" dirty="0">
                <a:latin typeface="Gill Sans MT" panose="020B0502020104020203"/>
                <a:cs typeface="Gill Sans MT" panose="020B0502020104020203"/>
              </a:rPr>
              <a:t>interpretation </a:t>
            </a:r>
            <a:r>
              <a:rPr sz="3600" b="1" dirty="0">
                <a:latin typeface="Gill Sans MT" panose="020B0502020104020203"/>
                <a:cs typeface="Gill Sans MT" panose="020B0502020104020203"/>
              </a:rPr>
              <a:t>and  </a:t>
            </a:r>
            <a:r>
              <a:rPr sz="3600" b="1" spc="-5" dirty="0">
                <a:latin typeface="Gill Sans MT" panose="020B0502020104020203"/>
                <a:cs typeface="Gill Sans MT" panose="020B0502020104020203"/>
              </a:rPr>
              <a:t>generalization:-</a:t>
            </a:r>
            <a:endParaRPr sz="36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9" y="2455287"/>
            <a:ext cx="7218045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results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interpreted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the light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 existing theories 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doors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thrown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open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for new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explanation 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possibilities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for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further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6403975" cy="1106805"/>
            <a:chOff x="1196339" y="91439"/>
            <a:chExt cx="6403975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6239256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774180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idx="1"/>
          </p:nvPr>
        </p:nvSpPr>
        <p:spPr>
          <a:xfrm>
            <a:off x="457200" y="1481328"/>
            <a:ext cx="8229600" cy="2492092"/>
          </a:xfrm>
          <a:prstGeom prst="rect">
            <a:avLst/>
          </a:prstGeom>
        </p:spPr>
        <p:txBody>
          <a:bodyPr vert="horz" wrap="square" lIns="0" tIns="57531" rIns="0" bIns="0" rtlCol="0">
            <a:spAutoFit/>
          </a:bodyPr>
          <a:lstStyle/>
          <a:p>
            <a:pPr marL="1470660" marR="24955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1471930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last step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concerned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sz="22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bringing 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 can be put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sz="22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use.</a:t>
            </a:r>
            <a:endParaRPr sz="2200" spc="1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74750">
              <a:lnSpc>
                <a:spcPct val="100000"/>
              </a:lnSpc>
              <a:spcBef>
                <a:spcPts val="55"/>
              </a:spcBef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70660" marR="5080" indent="-283845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1471930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style and method of reporting</a:t>
            </a:r>
            <a:r>
              <a:rPr sz="22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 on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target </a:t>
            </a:r>
            <a:r>
              <a:rPr sz="2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audience,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and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time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results.</a:t>
            </a:r>
            <a:endParaRPr sz="2200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577024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latin typeface="Gill Sans MT" panose="020B0502020104020203"/>
                <a:cs typeface="Gill Sans MT" panose="020B0502020104020203"/>
              </a:rPr>
              <a:t>12) </a:t>
            </a:r>
            <a:r>
              <a:rPr sz="3900" b="1" spc="5" dirty="0">
                <a:latin typeface="Gill Sans MT" panose="020B0502020104020203"/>
                <a:cs typeface="Gill Sans MT" panose="020B0502020104020203"/>
              </a:rPr>
              <a:t>Reporting </a:t>
            </a:r>
            <a:r>
              <a:rPr sz="3900" b="1" spc="-5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3900" b="1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10" dirty="0">
                <a:latin typeface="Gill Sans MT" panose="020B0502020104020203"/>
                <a:cs typeface="Gill Sans MT" panose="020B0502020104020203"/>
              </a:rPr>
              <a:t>results:-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52727" y="169163"/>
            <a:ext cx="6521450" cy="1402080"/>
            <a:chOff x="1252727" y="169163"/>
            <a:chExt cx="6521450" cy="1402080"/>
          </a:xfrm>
        </p:grpSpPr>
        <p:sp>
          <p:nvSpPr>
            <p:cNvPr id="3" name="object 3"/>
            <p:cNvSpPr/>
            <p:nvPr/>
          </p:nvSpPr>
          <p:spPr>
            <a:xfrm>
              <a:off x="1252727" y="169163"/>
              <a:ext cx="6521196" cy="914400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252727" y="656844"/>
              <a:ext cx="2072639" cy="914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776727" y="656844"/>
              <a:ext cx="679703" cy="914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514603" y="275584"/>
            <a:ext cx="7324090" cy="32476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438275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solidFill>
                  <a:srgbClr val="6F2F9F"/>
                </a:solidFill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20" dirty="0">
                <a:solidFill>
                  <a:srgbClr val="6F2F9F"/>
                </a:solidFill>
                <a:latin typeface="Gill Sans MT" panose="020B0502020104020203"/>
                <a:cs typeface="Gill Sans MT" panose="020B0502020104020203"/>
              </a:rPr>
              <a:t>research </a:t>
            </a:r>
            <a:r>
              <a:rPr sz="2200" dirty="0">
                <a:solidFill>
                  <a:srgbClr val="6F2F9F"/>
                </a:solidFill>
                <a:latin typeface="Gill Sans MT" panose="020B0502020104020203"/>
                <a:cs typeface="Gill Sans MT" panose="020B0502020104020203"/>
              </a:rPr>
              <a:t>report has </a:t>
            </a:r>
            <a:r>
              <a:rPr sz="2200" spc="-5" dirty="0">
                <a:solidFill>
                  <a:srgbClr val="6F2F9F"/>
                </a:solidFill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solidFill>
                  <a:srgbClr val="6F2F9F"/>
                </a:solidFill>
                <a:latin typeface="Gill Sans MT" panose="020B0502020104020203"/>
                <a:cs typeface="Gill Sans MT" panose="020B0502020104020203"/>
              </a:rPr>
              <a:t>following  </a:t>
            </a:r>
            <a:r>
              <a:rPr sz="2200" dirty="0">
                <a:solidFill>
                  <a:srgbClr val="6F2F9F"/>
                </a:solidFill>
                <a:latin typeface="Gill Sans MT" panose="020B0502020104020203"/>
                <a:cs typeface="Gill Sans MT" panose="020B0502020104020203"/>
              </a:rPr>
              <a:t>contents:-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94615">
              <a:lnSpc>
                <a:spcPct val="100000"/>
              </a:lnSpc>
              <a:spcBef>
                <a:spcPts val="1680"/>
              </a:spcBef>
            </a:pP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a) Preliminary section:-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it</a:t>
            </a:r>
            <a:r>
              <a:rPr sz="2200" spc="-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contains:-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7846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78460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title 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report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7846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78460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acknowledgement</a:t>
            </a:r>
            <a:r>
              <a:rPr sz="22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foreword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490855" indent="-39687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490855" algn="l"/>
                <a:tab pos="491490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table of</a:t>
            </a:r>
            <a:r>
              <a:rPr sz="22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contents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78460" marR="508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78460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list of tables,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graphs,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prefaces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an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executive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summary,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which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gives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briefly</a:t>
            </a:r>
            <a:r>
              <a:rPr sz="2200" spc="-49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objectives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findings and 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importance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6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study.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374389"/>
            <a:ext cx="7010400" cy="37594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b) </a:t>
            </a: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Main </a:t>
            </a:r>
            <a:r>
              <a:rPr sz="2200" b="1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text:-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It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contains:-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ts val="354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problem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background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402590" indent="-390525">
              <a:lnSpc>
                <a:spcPts val="348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402590" algn="l"/>
                <a:tab pos="403225" algn="l"/>
              </a:tabLst>
            </a:pP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objectives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402590" indent="-390525">
              <a:lnSpc>
                <a:spcPts val="348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402590" algn="l"/>
                <a:tab pos="40322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note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on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methodology</a:t>
            </a:r>
            <a:r>
              <a:rPr sz="2200" spc="-5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used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ts val="2880"/>
              </a:lnSpc>
              <a:spcBef>
                <a:spcPts val="63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importance 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conducting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the conclusion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arrived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thereof.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20015" indent="-283845">
              <a:lnSpc>
                <a:spcPct val="80000"/>
              </a:lnSpc>
              <a:spcBef>
                <a:spcPts val="63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64490" algn="l"/>
                <a:tab pos="365125" algn="l"/>
              </a:tabLst>
            </a:pPr>
            <a:r>
              <a:rPr sz="2200" dirty="0"/>
              <a:t>	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special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mention 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recommendation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given by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light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the  findings made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by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him should also be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included.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388334"/>
            <a:ext cx="7228205" cy="235192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c) </a:t>
            </a: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End </a:t>
            </a: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section:-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It</a:t>
            </a:r>
            <a:r>
              <a:rPr sz="22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includes:-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5494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Appendices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supporting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</a:t>
            </a:r>
            <a:r>
              <a:rPr sz="2200" spc="-9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with  items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like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questionnaires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schedules  used.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0" dirty="0">
                <a:latin typeface="Gill Sans MT" panose="020B0502020104020203"/>
                <a:cs typeface="Gill Sans MT" panose="020B0502020104020203"/>
              </a:rPr>
              <a:t>Literature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selected and</a:t>
            </a:r>
            <a:r>
              <a:rPr sz="2200" spc="-4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bibliography.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10" dirty="0">
                <a:latin typeface="Gill Sans MT" panose="020B0502020104020203"/>
                <a:cs typeface="Gill Sans MT" panose="020B0502020104020203"/>
              </a:rPr>
              <a:t>glossary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terms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any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other matter</a:t>
            </a:r>
            <a:r>
              <a:rPr sz="2200" spc="-13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support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6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2036187"/>
            <a:ext cx="726249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tabLst>
                <a:tab pos="1076325" algn="l"/>
                <a:tab pos="1632585" algn="l"/>
                <a:tab pos="2120265" algn="l"/>
                <a:tab pos="2724150" algn="l"/>
                <a:tab pos="3190240" algn="l"/>
                <a:tab pos="3290570" algn="l"/>
                <a:tab pos="4737735" algn="l"/>
                <a:tab pos="5133975" algn="l"/>
                <a:tab pos="5363845" algn="l"/>
                <a:tab pos="6229985" algn="l"/>
                <a:tab pos="6969125" algn="l"/>
              </a:tabLst>
            </a:pP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This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i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s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a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brie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f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	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listin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g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o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f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t</a:t>
            </a:r>
            <a:r>
              <a:rPr sz="3200" i="1" spc="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h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e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steps 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involve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d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spc="-68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i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n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a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research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proces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s.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A</a:t>
            </a:r>
            <a:endParaRPr sz="3200" dirty="0">
              <a:latin typeface="Lucida Sans" panose="020B0602040502020204"/>
              <a:cs typeface="Lucida Sans" panose="020B060204050202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80363" y="3011504"/>
            <a:ext cx="56680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57450" algn="l"/>
                <a:tab pos="4063365" algn="l"/>
                <a:tab pos="5285105" algn="l"/>
              </a:tabLst>
            </a:pP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research</a:t>
            </a:r>
            <a:r>
              <a:rPr sz="3200" i="1" spc="-1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e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r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s</a:t>
            </a:r>
            <a:r>
              <a:rPr sz="3200" i="1" spc="-20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h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oul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d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kee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p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in</a:t>
            </a:r>
            <a:endParaRPr sz="3200">
              <a:latin typeface="Lucida Sans" panose="020B0602040502020204"/>
              <a:cs typeface="Lucida Sans" panose="020B06020405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80363" y="3011504"/>
            <a:ext cx="697865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953760">
              <a:lnSpc>
                <a:spcPct val="100000"/>
              </a:lnSpc>
              <a:spcBef>
                <a:spcPts val="105"/>
              </a:spcBef>
              <a:tabLst>
                <a:tab pos="1352550" algn="l"/>
                <a:tab pos="2673350" algn="l"/>
                <a:tab pos="3632835" algn="l"/>
                <a:tab pos="4573905" algn="l"/>
                <a:tab pos="5930265" algn="l"/>
              </a:tabLst>
            </a:pP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mind 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these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steps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a</a:t>
            </a:r>
            <a:r>
              <a:rPr sz="3200" i="1" spc="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r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e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not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rigi</a:t>
            </a:r>
            <a:r>
              <a:rPr sz="3200" i="1" spc="-10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d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.</a:t>
            </a:r>
            <a:r>
              <a:rPr sz="3200" dirty="0">
                <a:solidFill>
                  <a:srgbClr val="0032CC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Their</a:t>
            </a:r>
            <a:endParaRPr sz="3200" dirty="0">
              <a:latin typeface="Lucida Sans" panose="020B0602040502020204"/>
              <a:cs typeface="Lucida Sans" panose="020B06020405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80363" y="3987170"/>
            <a:ext cx="697738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5"/>
              </a:spcBef>
            </a:pP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sequence 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can be altered; 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steps 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can  overlap 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or 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jumped 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depending 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on  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the </a:t>
            </a:r>
            <a:r>
              <a:rPr sz="3200" i="1" spc="-5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topic of </a:t>
            </a:r>
            <a:r>
              <a:rPr sz="3200" i="1" dirty="0">
                <a:solidFill>
                  <a:srgbClr val="0032CC"/>
                </a:solidFill>
                <a:latin typeface="Lucida Sans" panose="020B0602040502020204"/>
                <a:cs typeface="Lucida Sans" panose="020B0602040502020204"/>
              </a:rPr>
              <a:t>research.</a:t>
            </a:r>
            <a:endParaRPr sz="3200" dirty="0">
              <a:latin typeface="Lucida Sans" panose="020B0602040502020204"/>
              <a:cs typeface="Lucida Sans" panose="020B060204050202020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152400"/>
            <a:ext cx="8001000" cy="64008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5123815" cy="1106805"/>
            <a:chOff x="1196339" y="91439"/>
            <a:chExt cx="5123815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4959095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5494019" y="91439"/>
              <a:ext cx="826008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448945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9) </a:t>
            </a:r>
            <a:r>
              <a:rPr sz="3900" b="1" spc="-10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Analysis </a:t>
            </a:r>
            <a:r>
              <a:rPr sz="3900" b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of</a:t>
            </a:r>
            <a:r>
              <a:rPr sz="3900" b="1" spc="-420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data:-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6994525" cy="1719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 algn="just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concerned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with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reducing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bulk</a:t>
            </a:r>
            <a:r>
              <a:rPr sz="2200" spc="-9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accumulated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manageable</a:t>
            </a:r>
            <a:r>
              <a:rPr sz="2200" spc="-10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size.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09220" indent="-283845" algn="just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0" dirty="0">
                <a:latin typeface="Gill Sans MT" panose="020B0502020104020203"/>
                <a:cs typeface="Gill Sans MT" panose="020B0502020104020203"/>
              </a:rPr>
              <a:t>Processing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this </a:t>
            </a:r>
            <a:r>
              <a:rPr sz="2200" spc="-35" dirty="0">
                <a:latin typeface="Gill Sans MT" panose="020B0502020104020203"/>
                <a:cs typeface="Gill Sans MT" panose="020B0502020104020203"/>
              </a:rPr>
              <a:t>raw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 will yield some  kind of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relevant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information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it</a:t>
            </a:r>
            <a:r>
              <a:rPr sz="2200" spc="-11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helps  us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decision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making.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37004" y="152400"/>
            <a:ext cx="4232148" cy="12192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8795" y="298190"/>
            <a:ext cx="343027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10" dirty="0">
                <a:solidFill>
                  <a:srgbClr val="562213"/>
                </a:solidFill>
              </a:rPr>
              <a:t>Analyzing</a:t>
            </a:r>
            <a:r>
              <a:rPr sz="4300" spc="-45" dirty="0">
                <a:solidFill>
                  <a:srgbClr val="562213"/>
                </a:solidFill>
              </a:rPr>
              <a:t> </a:t>
            </a:r>
            <a:r>
              <a:rPr sz="4300" spc="-5" dirty="0">
                <a:solidFill>
                  <a:srgbClr val="562213"/>
                </a:solidFill>
              </a:rPr>
              <a:t>Data: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297306" y="1923360"/>
            <a:ext cx="6675755" cy="17049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Gill Sans MT" panose="020B0502020104020203"/>
              <a:buChar char="•"/>
              <a:tabLst>
                <a:tab pos="354965" algn="l"/>
                <a:tab pos="355600" algn="l"/>
              </a:tabLst>
            </a:pPr>
            <a:r>
              <a:rPr sz="2200" b="1" spc="-2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Population: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total set of</a:t>
            </a:r>
            <a:r>
              <a:rPr sz="2200" b="1" spc="-20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individuals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,  objects,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groups,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or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events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which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</a:t>
            </a:r>
            <a:r>
              <a:rPr sz="2200" spc="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interested.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F0000"/>
              </a:buClr>
              <a:buFont typeface="Gill Sans MT" panose="020B0502020104020203"/>
              <a:buChar char="•"/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55600" marR="33020" indent="-343535">
              <a:lnSpc>
                <a:spcPct val="100000"/>
              </a:lnSpc>
              <a:buFont typeface="Gill Sans MT" panose="020B0502020104020203"/>
              <a:buChar char="•"/>
              <a:tabLst>
                <a:tab pos="354965" algn="l"/>
                <a:tab pos="355600" algn="l"/>
              </a:tabLst>
            </a:pP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Sample: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relatively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small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subset</a:t>
            </a:r>
            <a:r>
              <a:rPr sz="2200" b="1" spc="-18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selected 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from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</a:t>
            </a:r>
            <a:r>
              <a:rPr sz="2200" spc="3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population.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811" y="339852"/>
            <a:ext cx="6134099" cy="12192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3" y="485592"/>
            <a:ext cx="543369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15" dirty="0">
                <a:solidFill>
                  <a:srgbClr val="562213"/>
                </a:solidFill>
              </a:rPr>
              <a:t>Populations </a:t>
            </a:r>
            <a:r>
              <a:rPr sz="4300" spc="-5" dirty="0">
                <a:solidFill>
                  <a:srgbClr val="562213"/>
                </a:solidFill>
              </a:rPr>
              <a:t>and</a:t>
            </a:r>
            <a:r>
              <a:rPr sz="4300" spc="-15" dirty="0">
                <a:solidFill>
                  <a:srgbClr val="562213"/>
                </a:solidFill>
              </a:rPr>
              <a:t> </a:t>
            </a:r>
            <a:r>
              <a:rPr sz="4300" spc="-5" dirty="0">
                <a:solidFill>
                  <a:srgbClr val="562213"/>
                </a:solidFill>
              </a:rPr>
              <a:t>Samples</a:t>
            </a:r>
            <a:endParaRPr sz="4300"/>
          </a:p>
        </p:txBody>
      </p:sp>
      <p:grpSp>
        <p:nvGrpSpPr>
          <p:cNvPr id="4" name="object 4"/>
          <p:cNvGrpSpPr/>
          <p:nvPr/>
        </p:nvGrpSpPr>
        <p:grpSpPr>
          <a:xfrm>
            <a:off x="1351788" y="1732788"/>
            <a:ext cx="3240405" cy="2593975"/>
            <a:chOff x="1351788" y="1732788"/>
            <a:chExt cx="3240405" cy="2593975"/>
          </a:xfrm>
        </p:grpSpPr>
        <p:sp>
          <p:nvSpPr>
            <p:cNvPr id="5" name="object 5"/>
            <p:cNvSpPr/>
            <p:nvPr/>
          </p:nvSpPr>
          <p:spPr>
            <a:xfrm>
              <a:off x="1351788" y="1732788"/>
              <a:ext cx="3240024" cy="259384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037588" y="3332988"/>
              <a:ext cx="1792224" cy="8412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2358391" y="3458334"/>
            <a:ext cx="11512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271C"/>
                </a:solidFill>
                <a:latin typeface="Times New Roman" panose="02020603050405020304"/>
                <a:cs typeface="Times New Roman" panose="02020603050405020304"/>
              </a:rPr>
              <a:t>S</a:t>
            </a:r>
            <a:r>
              <a:rPr sz="2800" b="1" dirty="0">
                <a:solidFill>
                  <a:srgbClr val="4F271C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800" b="1" spc="-5" dirty="0">
                <a:solidFill>
                  <a:srgbClr val="4F271C"/>
                </a:solidFill>
                <a:latin typeface="Times New Roman" panose="02020603050405020304"/>
                <a:cs typeface="Times New Roman" panose="02020603050405020304"/>
              </a:rPr>
              <a:t>mple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49251" y="2297926"/>
            <a:ext cx="168656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50" dirty="0">
                <a:latin typeface="Times New Roman" panose="02020603050405020304"/>
                <a:cs typeface="Times New Roman" panose="02020603050405020304"/>
              </a:rPr>
              <a:t>Target 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Pop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u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ti</a:t>
            </a:r>
            <a:r>
              <a:rPr sz="2800" b="1" spc="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n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228588" y="3334511"/>
            <a:ext cx="1792223" cy="8412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550283" y="3459858"/>
            <a:ext cx="11512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271C"/>
                </a:solidFill>
                <a:latin typeface="Times New Roman" panose="02020603050405020304"/>
                <a:cs typeface="Times New Roman" panose="02020603050405020304"/>
              </a:rPr>
              <a:t>S</a:t>
            </a:r>
            <a:r>
              <a:rPr sz="2800" b="1" dirty="0">
                <a:solidFill>
                  <a:srgbClr val="4F271C"/>
                </a:solidFill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800" b="1" spc="-5" dirty="0">
                <a:solidFill>
                  <a:srgbClr val="4F271C"/>
                </a:solidFill>
                <a:latin typeface="Times New Roman" panose="02020603050405020304"/>
                <a:cs typeface="Times New Roman" panose="02020603050405020304"/>
              </a:rPr>
              <a:t>mple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957637" y="3500437"/>
            <a:ext cx="2219325" cy="390525"/>
            <a:chOff x="3957637" y="3500437"/>
            <a:chExt cx="2219325" cy="390525"/>
          </a:xfrm>
        </p:grpSpPr>
        <p:sp>
          <p:nvSpPr>
            <p:cNvPr id="12" name="object 12"/>
            <p:cNvSpPr/>
            <p:nvPr/>
          </p:nvSpPr>
          <p:spPr>
            <a:xfrm>
              <a:off x="3962400" y="3505200"/>
              <a:ext cx="2209800" cy="381000"/>
            </a:xfrm>
            <a:custGeom>
              <a:avLst/>
              <a:gdLst/>
              <a:ahLst/>
              <a:cxnLst/>
              <a:rect l="l" t="t" r="r" b="b"/>
              <a:pathLst>
                <a:path w="2209800" h="381000">
                  <a:moveTo>
                    <a:pt x="1657349" y="0"/>
                  </a:moveTo>
                  <a:lnTo>
                    <a:pt x="1657349" y="95249"/>
                  </a:lnTo>
                  <a:lnTo>
                    <a:pt x="0" y="95249"/>
                  </a:lnTo>
                  <a:lnTo>
                    <a:pt x="0" y="285749"/>
                  </a:lnTo>
                  <a:lnTo>
                    <a:pt x="1657349" y="285749"/>
                  </a:lnTo>
                  <a:lnTo>
                    <a:pt x="1657349" y="380999"/>
                  </a:lnTo>
                  <a:lnTo>
                    <a:pt x="2209799" y="190499"/>
                  </a:lnTo>
                  <a:lnTo>
                    <a:pt x="1657349" y="0"/>
                  </a:lnTo>
                  <a:close/>
                </a:path>
              </a:pathLst>
            </a:custGeom>
            <a:solidFill>
              <a:srgbClr val="FEB80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962400" y="3505200"/>
              <a:ext cx="2209800" cy="381000"/>
            </a:xfrm>
            <a:custGeom>
              <a:avLst/>
              <a:gdLst/>
              <a:ahLst/>
              <a:cxnLst/>
              <a:rect l="l" t="t" r="r" b="b"/>
              <a:pathLst>
                <a:path w="2209800" h="381000">
                  <a:moveTo>
                    <a:pt x="0" y="95249"/>
                  </a:moveTo>
                  <a:lnTo>
                    <a:pt x="1657349" y="95249"/>
                  </a:lnTo>
                  <a:lnTo>
                    <a:pt x="1657349" y="0"/>
                  </a:lnTo>
                  <a:lnTo>
                    <a:pt x="2209799" y="190499"/>
                  </a:lnTo>
                  <a:lnTo>
                    <a:pt x="1657349" y="380999"/>
                  </a:lnTo>
                  <a:lnTo>
                    <a:pt x="1657349" y="285749"/>
                  </a:lnTo>
                  <a:lnTo>
                    <a:pt x="0" y="285749"/>
                  </a:lnTo>
                  <a:lnTo>
                    <a:pt x="0" y="95249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1113846" y="4290438"/>
            <a:ext cx="3740785" cy="669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6860" algn="ctr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solidFill>
                  <a:srgbClr val="3890A6"/>
                </a:solidFill>
                <a:uFill>
                  <a:solidFill>
                    <a:srgbClr val="3890A6"/>
                  </a:solidFill>
                </a:uFill>
                <a:latin typeface="Times New Roman" panose="02020603050405020304"/>
                <a:cs typeface="Times New Roman" panose="02020603050405020304"/>
              </a:rPr>
              <a:t>Population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All teachers in high schools in one</a:t>
            </a:r>
            <a:r>
              <a:rPr sz="1800" b="1" spc="-110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city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3450" y="4933948"/>
            <a:ext cx="34594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- College </a:t>
            </a:r>
            <a:r>
              <a:rPr sz="1800" b="1" spc="-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students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in all</a:t>
            </a:r>
            <a:r>
              <a:rPr sz="1800" b="1" spc="-40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community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64138" y="5208268"/>
            <a:ext cx="776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co</a:t>
            </a:r>
            <a:r>
              <a:rPr sz="1800" b="1" spc="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l</a:t>
            </a:r>
            <a:r>
              <a:rPr sz="1800" b="1" spc="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e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ges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3450" y="5482529"/>
            <a:ext cx="3015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- </a:t>
            </a:r>
            <a:r>
              <a:rPr sz="1800" b="1" spc="-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Adult educators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in all</a:t>
            </a:r>
            <a:r>
              <a:rPr sz="1800" b="1" spc="-14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schools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64138" y="5756849"/>
            <a:ext cx="1226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of</a:t>
            </a:r>
            <a:r>
              <a:rPr sz="1800" b="1" spc="-80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education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85033" y="4290442"/>
            <a:ext cx="3377565" cy="176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780" algn="ctr">
              <a:lnSpc>
                <a:spcPct val="100000"/>
              </a:lnSpc>
              <a:spcBef>
                <a:spcPts val="100"/>
              </a:spcBef>
            </a:pPr>
            <a:r>
              <a:rPr sz="2400" b="1" u="heavy" dirty="0">
                <a:solidFill>
                  <a:srgbClr val="3890A6"/>
                </a:solidFill>
                <a:uFill>
                  <a:solidFill>
                    <a:srgbClr val="3890A6"/>
                  </a:solidFill>
                </a:uFill>
                <a:latin typeface="Times New Roman" panose="02020603050405020304"/>
                <a:cs typeface="Times New Roman" panose="02020603050405020304"/>
              </a:rPr>
              <a:t>Sample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32715" indent="-120650">
              <a:lnSpc>
                <a:spcPct val="100000"/>
              </a:lnSpc>
              <a:spcBef>
                <a:spcPts val="25"/>
              </a:spcBef>
              <a:buChar char="-"/>
              <a:tabLst>
                <a:tab pos="133350" algn="l"/>
              </a:tabLst>
            </a:pP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All </a:t>
            </a:r>
            <a:r>
              <a:rPr sz="1800" b="1" spc="-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high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school biology</a:t>
            </a:r>
            <a:r>
              <a:rPr sz="1800" b="1" spc="-50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teachers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145415" marR="563245" indent="-145415">
              <a:lnSpc>
                <a:spcPct val="100000"/>
              </a:lnSpc>
              <a:buChar char="-"/>
              <a:tabLst>
                <a:tab pos="145415" algn="l"/>
              </a:tabLst>
            </a:pPr>
            <a:r>
              <a:rPr sz="1800" b="1" spc="-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Students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in one</a:t>
            </a:r>
            <a:r>
              <a:rPr sz="1800" b="1" spc="-6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community  college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133350" marR="5080" indent="-133350">
              <a:lnSpc>
                <a:spcPct val="100000"/>
              </a:lnSpc>
              <a:buChar char="-"/>
              <a:tabLst>
                <a:tab pos="133350" algn="l"/>
              </a:tabLst>
            </a:pPr>
            <a:r>
              <a:rPr sz="1800" b="1" spc="-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Adult educators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in five schools</a:t>
            </a:r>
            <a:r>
              <a:rPr sz="1800" b="1" spc="-40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of  education in the</a:t>
            </a:r>
            <a:r>
              <a:rPr sz="1800" b="1" spc="-25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solidFill>
                  <a:srgbClr val="3890A6"/>
                </a:solidFill>
                <a:latin typeface="Times New Roman" panose="02020603050405020304"/>
                <a:cs typeface="Times New Roman" panose="02020603050405020304"/>
              </a:rPr>
              <a:t>Midwest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7196" y="374904"/>
            <a:ext cx="7453883" cy="1136903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3" y="510357"/>
            <a:ext cx="67995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Descriptive </a:t>
            </a:r>
            <a:r>
              <a:rPr sz="4000" i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and </a:t>
            </a:r>
            <a:r>
              <a:rPr sz="4000" i="1" spc="-1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Inferential</a:t>
            </a:r>
            <a:r>
              <a:rPr sz="4000" i="1" spc="-2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4000" i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Statistics</a:t>
            </a:r>
            <a:endParaRPr sz="40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4603" y="1464305"/>
            <a:ext cx="7141209" cy="24859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Font typeface="Gill Sans MT" panose="020B0502020104020203"/>
              <a:buChar char="•"/>
              <a:tabLst>
                <a:tab pos="354965" algn="l"/>
                <a:tab pos="355600" algn="l"/>
              </a:tabLst>
            </a:pP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Descriptive </a:t>
            </a: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statistics: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Procedures</a:t>
            </a:r>
            <a:r>
              <a:rPr sz="2200" spc="-14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that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help us </a:t>
            </a:r>
            <a:r>
              <a:rPr sz="2200" b="1" spc="-10" dirty="0">
                <a:latin typeface="Gill Sans MT" panose="020B0502020104020203"/>
                <a:cs typeface="Gill Sans MT" panose="020B0502020104020203"/>
              </a:rPr>
              <a:t>organize </a:t>
            </a:r>
            <a:r>
              <a:rPr sz="2200" b="1" dirty="0">
                <a:latin typeface="Gill Sans MT" panose="020B0502020104020203"/>
                <a:cs typeface="Gill Sans MT" panose="020B0502020104020203"/>
              </a:rPr>
              <a:t>and describe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  collected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from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either a sample or a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population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54965" marR="684530" indent="-342900">
              <a:lnSpc>
                <a:spcPct val="100000"/>
              </a:lnSpc>
              <a:spcBef>
                <a:spcPts val="770"/>
              </a:spcBef>
              <a:buClr>
                <a:srgbClr val="3890A6"/>
              </a:buClr>
              <a:buFont typeface="Gill Sans MT" panose="020B0502020104020203"/>
              <a:buChar char="•"/>
              <a:tabLst>
                <a:tab pos="354965" algn="l"/>
                <a:tab pos="355600" algn="l"/>
              </a:tabLst>
            </a:pPr>
            <a:r>
              <a:rPr sz="2200" b="1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Inferential </a:t>
            </a: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statistics: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logic</a:t>
            </a:r>
            <a:r>
              <a:rPr sz="2200" spc="-5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procedures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concerned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with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making  predictions </a:t>
            </a:r>
            <a:r>
              <a:rPr sz="2200" b="1" dirty="0">
                <a:latin typeface="Gill Sans MT" panose="020B0502020104020203"/>
                <a:cs typeface="Gill Sans MT" panose="020B0502020104020203"/>
              </a:rPr>
              <a:t>or </a:t>
            </a:r>
            <a:r>
              <a:rPr sz="2200" b="1" spc="-10" dirty="0">
                <a:latin typeface="Gill Sans MT" panose="020B0502020104020203"/>
                <a:cs typeface="Gill Sans MT" panose="020B0502020104020203"/>
              </a:rPr>
              <a:t>inferences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about a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population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from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observations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analyses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a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sample</a:t>
            </a:r>
            <a:r>
              <a:rPr sz="2200" b="1" dirty="0">
                <a:latin typeface="Gill Sans MT" panose="020B0502020104020203"/>
                <a:cs typeface="Gill Sans MT" panose="020B0502020104020203"/>
              </a:rPr>
              <a:t>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20724" y="259079"/>
            <a:ext cx="7449820" cy="1572895"/>
            <a:chOff x="1220724" y="259079"/>
            <a:chExt cx="7449820" cy="1572895"/>
          </a:xfrm>
        </p:grpSpPr>
        <p:sp>
          <p:nvSpPr>
            <p:cNvPr id="3" name="object 3"/>
            <p:cNvSpPr/>
            <p:nvPr/>
          </p:nvSpPr>
          <p:spPr>
            <a:xfrm>
              <a:off x="1220724" y="259079"/>
              <a:ext cx="7301483" cy="1024128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909559" y="259079"/>
              <a:ext cx="760476" cy="10241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220724" y="807720"/>
              <a:ext cx="2810255" cy="10241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418331" y="807720"/>
              <a:ext cx="765048" cy="10241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14603" y="380435"/>
            <a:ext cx="68637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562213"/>
                </a:solidFill>
              </a:rPr>
              <a:t>It </a:t>
            </a:r>
            <a:r>
              <a:rPr sz="3600" spc="-30" dirty="0">
                <a:solidFill>
                  <a:srgbClr val="562213"/>
                </a:solidFill>
              </a:rPr>
              <a:t>involves </a:t>
            </a:r>
            <a:r>
              <a:rPr sz="3600" spc="-5" dirty="0">
                <a:solidFill>
                  <a:srgbClr val="562213"/>
                </a:solidFill>
              </a:rPr>
              <a:t>the </a:t>
            </a:r>
            <a:r>
              <a:rPr sz="3600" spc="-10" dirty="0">
                <a:solidFill>
                  <a:srgbClr val="562213"/>
                </a:solidFill>
              </a:rPr>
              <a:t>following </a:t>
            </a:r>
            <a:r>
              <a:rPr sz="3600" spc="-15" dirty="0">
                <a:solidFill>
                  <a:srgbClr val="562213"/>
                </a:solidFill>
              </a:rPr>
              <a:t>procedures:-</a:t>
            </a:r>
            <a:endParaRPr sz="3600"/>
          </a:p>
        </p:txBody>
      </p:sp>
      <p:sp>
        <p:nvSpPr>
          <p:cNvPr id="8" name="object 8"/>
          <p:cNvSpPr txBox="1"/>
          <p:nvPr/>
        </p:nvSpPr>
        <p:spPr>
          <a:xfrm>
            <a:off x="1514603" y="929381"/>
            <a:ext cx="7338695" cy="25365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 indent="-546735" algn="just">
              <a:lnSpc>
                <a:spcPct val="100000"/>
              </a:lnSpc>
              <a:spcBef>
                <a:spcPts val="100"/>
              </a:spcBef>
              <a:buAutoNum type="alphaLcParenR"/>
              <a:tabLst>
                <a:tab pos="559435" algn="l"/>
              </a:tabLst>
            </a:pP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Coding:-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Gill Sans MT" panose="020B0502020104020203"/>
              <a:buAutoNum type="alphaLcParenR"/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78460" marR="403860" indent="-283845">
              <a:lnSpc>
                <a:spcPct val="100000"/>
              </a:lnSpc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Under this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process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various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responses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respondents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coded using  symbols.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78460" marR="5080" lvl="1" indent="-283845" algn="just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78460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Eg:-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respondents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can be classified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</a:t>
            </a:r>
            <a:r>
              <a:rPr sz="2200" spc="-12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terms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education using symbol 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L(Literature)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or IL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(Illiterate).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378460" lvl="1" indent="-283845" algn="just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378460" algn="l"/>
              </a:tabLst>
            </a:pPr>
            <a:r>
              <a:rPr sz="2200" spc="-5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used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for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easy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tabulation.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3205480" cy="1106805"/>
            <a:chOff x="1196339" y="91439"/>
            <a:chExt cx="320548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3040379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575304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256984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b)</a:t>
            </a:r>
            <a:r>
              <a:rPr sz="3900" b="1" spc="-7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Editing:-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6978650" cy="21217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48323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5" dirty="0">
                <a:latin typeface="Gill Sans MT" panose="020B0502020104020203"/>
                <a:cs typeface="Gill Sans MT" panose="020B0502020104020203"/>
              </a:rPr>
              <a:t>Many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times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response given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by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respondent 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either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incomplete,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incomprehensible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or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written in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short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hand.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408305" algn="l"/>
                <a:tab pos="408940" algn="l"/>
              </a:tabLst>
            </a:pPr>
            <a:r>
              <a:rPr sz="2200" dirty="0"/>
              <a:t>	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Editing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removes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ambiguities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regarding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responses, discards the invalid</a:t>
            </a:r>
            <a:r>
              <a:rPr sz="2200" spc="-4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responses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thus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improves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quality of data</a:t>
            </a:r>
            <a:r>
              <a:rPr sz="2200" spc="-13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for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statistical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analysis.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91439"/>
            <a:ext cx="3901440" cy="1106805"/>
            <a:chOff x="1196339" y="91439"/>
            <a:chExt cx="3901440" cy="1106805"/>
          </a:xfrm>
        </p:grpSpPr>
        <p:sp>
          <p:nvSpPr>
            <p:cNvPr id="3" name="object 3"/>
            <p:cNvSpPr/>
            <p:nvPr/>
          </p:nvSpPr>
          <p:spPr>
            <a:xfrm>
              <a:off x="1196339" y="91439"/>
              <a:ext cx="3736848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271772" y="91439"/>
              <a:ext cx="826007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14603" y="220796"/>
            <a:ext cx="3267075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c)</a:t>
            </a:r>
            <a:r>
              <a:rPr sz="3900" b="1" spc="-65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Tabulation:-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6899" y="1464305"/>
            <a:ext cx="6869430" cy="11060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524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process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putting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10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classified  data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form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tables.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tables can be one dimensional and</a:t>
            </a:r>
            <a:r>
              <a:rPr sz="2200" spc="-114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multi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dimensional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64305"/>
            <a:ext cx="7101205" cy="22756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i) </a:t>
            </a: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One dimensional:-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where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</a:t>
            </a:r>
            <a:r>
              <a:rPr sz="2200" spc="-12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tabulated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terms one</a:t>
            </a:r>
            <a:r>
              <a:rPr sz="2200" spc="-8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feature.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Eg:-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Sales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figure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terms of</a:t>
            </a:r>
            <a:r>
              <a:rPr sz="2200" spc="-8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time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37592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ii) </a:t>
            </a:r>
            <a:r>
              <a:rPr sz="22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Multi </a:t>
            </a:r>
            <a:r>
              <a:rPr sz="22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dimensional:-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where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data</a:t>
            </a:r>
            <a:r>
              <a:rPr sz="2200" spc="-7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tabulated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terms of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two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or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more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features.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8669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Eg:-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Sales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figure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terms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time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,</a:t>
            </a:r>
            <a:r>
              <a:rPr sz="2200" spc="-4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region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product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4691</Words>
  <Application>WPS Presentation</Application>
  <PresentationFormat>On-screen Show (4:3)</PresentationFormat>
  <Paragraphs>126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4" baseType="lpstr">
      <vt:lpstr>Arial</vt:lpstr>
      <vt:lpstr>SimSun</vt:lpstr>
      <vt:lpstr>Wingdings</vt:lpstr>
      <vt:lpstr>Wingdings 3</vt:lpstr>
      <vt:lpstr>Verdana</vt:lpstr>
      <vt:lpstr>Wingdings 2</vt:lpstr>
      <vt:lpstr>Gill Sans MT</vt:lpstr>
      <vt:lpstr>Times New Roman</vt:lpstr>
      <vt:lpstr>Times New Roman</vt:lpstr>
      <vt:lpstr>Lucida Sans</vt:lpstr>
      <vt:lpstr>Lucida Sans Unicode</vt:lpstr>
      <vt:lpstr>Microsoft YaHei</vt:lpstr>
      <vt:lpstr>Arial Unicode MS</vt:lpstr>
      <vt:lpstr>Calibri</vt:lpstr>
      <vt:lpstr>Concourse</vt:lpstr>
      <vt:lpstr>PowerPoint 演示文稿</vt:lpstr>
      <vt:lpstr>9) Analysis of data:-</vt:lpstr>
      <vt:lpstr>Analyzing Data:</vt:lpstr>
      <vt:lpstr>Populations and Samples</vt:lpstr>
      <vt:lpstr>Descriptive and Inferential Statistics</vt:lpstr>
      <vt:lpstr>It involves the following procedures:-</vt:lpstr>
      <vt:lpstr>b) Editing:-</vt:lpstr>
      <vt:lpstr>c) Tabulation:-</vt:lpstr>
      <vt:lpstr>PowerPoint 演示文稿</vt:lpstr>
      <vt:lpstr>d) Statistical analysis:-</vt:lpstr>
      <vt:lpstr>10) Hypothesis testing:-</vt:lpstr>
      <vt:lpstr>PowerPoint 演示文稿</vt:lpstr>
      <vt:lpstr>11) Data interpretation and  generalization:-</vt:lpstr>
      <vt:lpstr>12) Reporting of results:-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types of research</dc:title>
  <dc:creator/>
  <cp:lastModifiedBy>user</cp:lastModifiedBy>
  <cp:revision>6</cp:revision>
  <dcterms:created xsi:type="dcterms:W3CDTF">2020-06-14T07:38:00Z</dcterms:created>
  <dcterms:modified xsi:type="dcterms:W3CDTF">2024-08-31T07:35:58Z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2017-01-11T05:30:00Z</vt:filetime>
  </property>
  <property fmtid="{D5CDD505-2E9C-101B-9397-08002B2CF9AE}" pid="3" name="Creator">
    <vt:lpwstr>Online2PDF.com</vt:lpwstr>
  </property>
  <property fmtid="{D5CDD505-2E9C-101B-9397-08002B2CF9AE}" pid="4" name="LastSaved">
    <vt:filetime>2017-01-11T05:30:00Z</vt:filetime>
  </property>
  <property fmtid="{D5CDD505-2E9C-101B-9397-08002B2CF9AE}" pid="5" name="ICV">
    <vt:lpwstr>4A86A015B7004806AE61F6217601F472_12</vt:lpwstr>
  </property>
  <property fmtid="{D5CDD505-2E9C-101B-9397-08002B2CF9AE}" pid="6" name="KSOProductBuildVer">
    <vt:lpwstr>1033-12.2.0.17562</vt:lpwstr>
  </property>
</Properties>
</file>