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4" Type="http://schemas.openxmlformats.org/officeDocument/2006/relationships/tableStyles" Target="tableStyles.xml"/><Relationship Id="rId23" Type="http://schemas.openxmlformats.org/officeDocument/2006/relationships/viewProps" Target="viewProps.xml"/><Relationship Id="rId22" Type="http://schemas.openxmlformats.org/officeDocument/2006/relationships/presProps" Target="presProps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FC5B2-1647-47E3-8140-4A7B21BA2DF4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FDCF9-FC30-4ECA-8E8B-AA5CCD359184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FC5B2-1647-47E3-8140-4A7B21BA2DF4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FDCF9-FC30-4ECA-8E8B-AA5CCD359184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FC5B2-1647-47E3-8140-4A7B21BA2DF4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FDCF9-FC30-4ECA-8E8B-AA5CCD359184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FC5B2-1647-47E3-8140-4A7B21BA2DF4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FDCF9-FC30-4ECA-8E8B-AA5CCD359184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FC5B2-1647-47E3-8140-4A7B21BA2DF4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FDCF9-FC30-4ECA-8E8B-AA5CCD359184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FC5B2-1647-47E3-8140-4A7B21BA2DF4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FDCF9-FC30-4ECA-8E8B-AA5CCD359184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FC5B2-1647-47E3-8140-4A7B21BA2DF4}" type="datetimeFigureOut">
              <a:rPr lang="en-IN" smtClean="0"/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FDCF9-FC30-4ECA-8E8B-AA5CCD359184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FC5B2-1647-47E3-8140-4A7B21BA2DF4}" type="datetimeFigureOut">
              <a:rPr lang="en-IN" smtClean="0"/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FDCF9-FC30-4ECA-8E8B-AA5CCD359184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FC5B2-1647-47E3-8140-4A7B21BA2DF4}" type="datetimeFigureOut">
              <a:rPr lang="en-IN" smtClean="0"/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FDCF9-FC30-4ECA-8E8B-AA5CCD359184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FC5B2-1647-47E3-8140-4A7B21BA2DF4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FDCF9-FC30-4ECA-8E8B-AA5CCD359184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FC5B2-1647-47E3-8140-4A7B21BA2DF4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FDCF9-FC30-4ECA-8E8B-AA5CCD359184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FC5B2-1647-47E3-8140-4A7B21BA2DF4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1FDCF9-FC30-4ECA-8E8B-AA5CCD359184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b="1" dirty="0">
                <a:solidFill>
                  <a:prstClr val="black"/>
                </a:solidFill>
                <a:latin typeface="Times New Roman" panose="02020603050405020304"/>
                <a:ea typeface="+mn-ea"/>
                <a:cs typeface="+mn-cs"/>
              </a:rPr>
              <a:t>Materials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0000"/>
          </a:bodyPr>
          <a:lstStyle/>
          <a:p>
            <a:r>
              <a:rPr lang="en-IN" sz="4400" b="1" dirty="0" smtClean="0">
                <a:solidFill>
                  <a:prstClr val="black"/>
                </a:solidFill>
                <a:latin typeface="Times New Roman" panose="02020603050405020304"/>
                <a:ea typeface="+mj-ea"/>
                <a:cs typeface="+mj-cs"/>
              </a:rPr>
              <a:t>Module </a:t>
            </a:r>
            <a:r>
              <a:rPr lang="en-IN" sz="4400" b="1" dirty="0">
                <a:solidFill>
                  <a:prstClr val="black"/>
                </a:solidFill>
                <a:latin typeface="Times New Roman" panose="02020603050405020304"/>
                <a:ea typeface="+mj-ea"/>
                <a:cs typeface="+mj-cs"/>
              </a:rPr>
              <a:t>II</a:t>
            </a:r>
            <a:endParaRPr lang="en-IN" sz="4400" b="1" dirty="0">
              <a:solidFill>
                <a:prstClr val="black"/>
              </a:solidFill>
              <a:latin typeface="Times New Roman" panose="02020603050405020304"/>
              <a:ea typeface="+mj-ea"/>
              <a:cs typeface="+mj-cs"/>
            </a:endParaRPr>
          </a:p>
          <a:p>
            <a:r>
              <a:rPr lang="en-US" altLang="en-IN" sz="4400" b="1" dirty="0">
                <a:sym typeface="+mn-ea"/>
              </a:rPr>
              <a:t>Prepared by </a:t>
            </a:r>
            <a:br>
              <a:rPr lang="en-US" altLang="en-IN" sz="4400" b="1" dirty="0">
                <a:solidFill>
                  <a:schemeClr val="tx1"/>
                </a:solidFill>
                <a:sym typeface="+mn-ea"/>
              </a:rPr>
            </a:br>
            <a:r>
              <a:rPr lang="en-US" altLang="en-IN" sz="4400" b="1" dirty="0">
                <a:sym typeface="+mn-ea"/>
              </a:rPr>
              <a:t>Dr. Muhammed Rafi.P</a:t>
            </a:r>
            <a:br>
              <a:rPr lang="en-US" altLang="en-IN" sz="4400" b="1" dirty="0">
                <a:solidFill>
                  <a:schemeClr val="tx1"/>
                </a:solidFill>
                <a:sym typeface="+mn-ea"/>
              </a:rPr>
            </a:br>
            <a:r>
              <a:rPr lang="en-US" altLang="en-IN" sz="4400" b="1" dirty="0">
                <a:sym typeface="+mn-ea"/>
              </a:rPr>
              <a:t>Assistant Professor</a:t>
            </a:r>
            <a:br>
              <a:rPr lang="en-US" altLang="en-IN" sz="4400" b="1" dirty="0">
                <a:solidFill>
                  <a:schemeClr val="tx1"/>
                </a:solidFill>
                <a:sym typeface="+mn-ea"/>
              </a:rPr>
            </a:br>
            <a:r>
              <a:rPr lang="en-US" altLang="en-IN" sz="4400" b="1" dirty="0">
                <a:sym typeface="+mn-ea"/>
              </a:rPr>
              <a:t>PG Department of Commerce &amp; Management studies</a:t>
            </a:r>
            <a:br>
              <a:rPr lang="en-IN" sz="4400" b="1" dirty="0">
                <a:solidFill>
                  <a:prstClr val="black"/>
                </a:solidFill>
                <a:latin typeface="Times New Roman" panose="02020603050405020304"/>
                <a:ea typeface="+mj-ea"/>
                <a:cs typeface="+mj-cs"/>
              </a:rPr>
            </a:br>
            <a:endParaRPr lang="en-IN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sz="2800" b="1" dirty="0" smtClean="0">
                <a:latin typeface="Times New Roman" panose="02020603050405020304"/>
              </a:rPr>
              <a:t>A</a:t>
            </a:r>
            <a:r>
              <a:rPr lang="en-IN" sz="2800" b="1" i="0" u="none" strike="noStrike" baseline="0" dirty="0" smtClean="0">
                <a:latin typeface="Times New Roman" panose="02020603050405020304"/>
              </a:rPr>
              <a:t>dvantages of localized purchasing or decentralization</a:t>
            </a:r>
            <a:br>
              <a:rPr lang="en-IN" sz="2800" b="1" i="0" u="none" strike="noStrike" baseline="0" dirty="0" smtClean="0">
                <a:latin typeface="Times New Roman" panose="02020603050405020304"/>
              </a:rPr>
            </a:br>
            <a:endParaRPr lang="en-IN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IN" sz="2200" b="0" i="0" u="none" strike="noStrike" baseline="0" dirty="0" smtClean="0">
                <a:latin typeface="Times New Roman" panose="02020603050405020304"/>
              </a:rPr>
              <a:t>1. Each plant may have its own particular need. This can be given special attention.</a:t>
            </a:r>
            <a:endParaRPr lang="en-IN" sz="2200" b="0" i="0" u="none" strike="noStrike" baseline="0" dirty="0" smtClean="0">
              <a:latin typeface="Times New Roman" panose="02020603050405020304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IN" sz="2200" b="0" i="0" u="none" strike="noStrike" baseline="0" dirty="0" smtClean="0">
                <a:latin typeface="Times New Roman" panose="02020603050405020304"/>
              </a:rPr>
              <a:t>2. Direct contact can be established with suppliers.</a:t>
            </a:r>
            <a:endParaRPr lang="en-IN" sz="2200" b="0" i="0" u="none" strike="noStrike" baseline="0" dirty="0" smtClean="0">
              <a:latin typeface="Times New Roman" panose="02020603050405020304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IN" sz="2200" b="0" i="0" u="none" strike="noStrike" baseline="0" dirty="0" smtClean="0">
                <a:latin typeface="Times New Roman" panose="02020603050405020304"/>
              </a:rPr>
              <a:t>3. The time lag between indenting and receiving materials can be reduced.</a:t>
            </a:r>
            <a:endParaRPr lang="en-IN" sz="2200" b="0" i="0" u="none" strike="noStrike" baseline="0" dirty="0" smtClean="0">
              <a:latin typeface="Times New Roman" panose="02020603050405020304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IN" sz="2200" b="0" i="0" u="none" strike="noStrike" baseline="0" dirty="0" smtClean="0">
                <a:latin typeface="Times New Roman" panose="02020603050405020304"/>
              </a:rPr>
              <a:t>4. Technical requirements of each plant can be ascertained.</a:t>
            </a:r>
            <a:endParaRPr lang="en-IN" sz="2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IN" sz="2800" b="1" dirty="0">
                <a:solidFill>
                  <a:prstClr val="black"/>
                </a:solidFill>
                <a:latin typeface="Times New Roman" panose="02020603050405020304"/>
                <a:ea typeface="+mn-ea"/>
                <a:cs typeface="+mn-cs"/>
              </a:rPr>
              <a:t>Purchase </a:t>
            </a:r>
            <a:r>
              <a:rPr lang="en-IN" sz="2800" b="1" dirty="0" smtClean="0">
                <a:solidFill>
                  <a:prstClr val="black"/>
                </a:solidFill>
                <a:latin typeface="Times New Roman" panose="02020603050405020304"/>
                <a:ea typeface="+mn-ea"/>
                <a:cs typeface="+mn-cs"/>
              </a:rPr>
              <a:t>Procedure</a:t>
            </a:r>
            <a:endParaRPr lang="en-IN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IN" sz="2200" b="1" i="0" u="none" strike="noStrike" baseline="0" dirty="0" smtClean="0">
                <a:latin typeface="Times New Roman" panose="02020603050405020304"/>
              </a:rPr>
              <a:t>Indenting (order details) </a:t>
            </a:r>
            <a:r>
              <a:rPr lang="en-IN" sz="2200" b="1" i="0" u="none" strike="noStrike" baseline="0" dirty="0" smtClean="0">
                <a:latin typeface="Times New Roman" panose="02020603050405020304"/>
              </a:rPr>
              <a:t>for materials : </a:t>
            </a:r>
            <a:endParaRPr lang="en-IN" sz="2200" b="1" i="0" u="none" strike="noStrike" baseline="0" dirty="0" smtClean="0">
              <a:latin typeface="Times New Roman" panose="02020603050405020304"/>
            </a:endParaRPr>
          </a:p>
          <a:p>
            <a:pPr marL="0" indent="0">
              <a:buNone/>
            </a:pPr>
            <a:endParaRPr lang="en-IN" sz="2200" b="1" i="0" u="none" strike="noStrike" baseline="0" dirty="0" smtClean="0">
              <a:latin typeface="Times New Roman" panose="02020603050405020304"/>
            </a:endParaRPr>
          </a:p>
          <a:p>
            <a:r>
              <a:rPr lang="en-IN" sz="2200" b="0" i="0" u="none" strike="noStrike" baseline="0" dirty="0" smtClean="0">
                <a:latin typeface="Times New Roman" panose="02020603050405020304"/>
              </a:rPr>
              <a:t>The stores department prepares indents for the purchase of</a:t>
            </a:r>
            <a:r>
              <a:rPr lang="en-IN" sz="2200" b="0" i="0" u="none" strike="noStrike" dirty="0" smtClean="0">
                <a:latin typeface="Times New Roman" panose="02020603050405020304"/>
              </a:rPr>
              <a:t> </a:t>
            </a:r>
            <a:r>
              <a:rPr lang="en-IN" sz="2200" b="0" i="0" u="none" strike="noStrike" baseline="0" dirty="0" smtClean="0">
                <a:latin typeface="Times New Roman" panose="02020603050405020304"/>
              </a:rPr>
              <a:t>materials for replenishment of stocks (regular indents) or for a special job(special indents)</a:t>
            </a:r>
            <a:r>
              <a:rPr lang="en-IN" sz="2200" b="0" i="0" u="none" strike="noStrike" dirty="0" smtClean="0">
                <a:latin typeface="Times New Roman" panose="02020603050405020304"/>
              </a:rPr>
              <a:t> </a:t>
            </a:r>
            <a:r>
              <a:rPr lang="en-IN" sz="2200" b="0" i="0" u="none" strike="noStrike" baseline="0" dirty="0" smtClean="0">
                <a:latin typeface="Times New Roman" panose="02020603050405020304"/>
              </a:rPr>
              <a:t>and sends it to the purchase department. </a:t>
            </a:r>
            <a:endParaRPr lang="en-IN" sz="2200" b="0" i="0" u="none" strike="noStrike" baseline="0" dirty="0" smtClean="0">
              <a:latin typeface="Times New Roman" panose="02020603050405020304"/>
            </a:endParaRPr>
          </a:p>
          <a:p>
            <a:endParaRPr lang="en-IN" sz="2200" b="0" i="0" u="none" strike="noStrike" baseline="0" dirty="0" smtClean="0">
              <a:latin typeface="Times New Roman" panose="02020603050405020304"/>
            </a:endParaRPr>
          </a:p>
          <a:p>
            <a:r>
              <a:rPr lang="en-IN" sz="2200" b="0" i="0" u="none" strike="noStrike" baseline="0" dirty="0" smtClean="0">
                <a:latin typeface="Times New Roman" panose="02020603050405020304"/>
              </a:rPr>
              <a:t>Regular indents are prepared periodically and</a:t>
            </a:r>
            <a:r>
              <a:rPr lang="en-IN" sz="2200" b="0" i="0" u="none" strike="noStrike" dirty="0" smtClean="0">
                <a:latin typeface="Times New Roman" panose="02020603050405020304"/>
              </a:rPr>
              <a:t> </a:t>
            </a:r>
            <a:r>
              <a:rPr lang="en-IN" sz="2200" b="0" i="0" u="none" strike="noStrike" baseline="0" dirty="0" smtClean="0">
                <a:latin typeface="Times New Roman" panose="02020603050405020304"/>
              </a:rPr>
              <a:t>placed when the ordering level for different items of stocks are reached. </a:t>
            </a:r>
            <a:endParaRPr lang="en-IN" sz="2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AutoNum type="arabicPeriod" startAt="2"/>
            </a:pPr>
            <a:r>
              <a:rPr lang="en-IN" sz="2200" b="1" i="0" u="none" strike="noStrike" baseline="0" dirty="0" smtClean="0">
                <a:latin typeface="Times New Roman" panose="02020603050405020304"/>
              </a:rPr>
              <a:t>Issue of tenders to suppliers</a:t>
            </a:r>
            <a:r>
              <a:rPr lang="en-IN" sz="2200" b="0" i="0" u="none" strike="noStrike" baseline="0" dirty="0" smtClean="0">
                <a:latin typeface="Times New Roman" panose="02020603050405020304"/>
              </a:rPr>
              <a:t>: </a:t>
            </a:r>
            <a:endParaRPr lang="en-IN" sz="2200" b="0" i="0" u="none" strike="noStrike" baseline="0" dirty="0" smtClean="0">
              <a:latin typeface="Times New Roman" panose="02020603050405020304"/>
            </a:endParaRPr>
          </a:p>
          <a:p>
            <a:pPr marL="514350" indent="-514350">
              <a:buAutoNum type="arabicPeriod" startAt="2"/>
            </a:pPr>
            <a:endParaRPr lang="en-IN" sz="2200" b="0" i="0" u="none" strike="noStrike" baseline="0" dirty="0" smtClean="0">
              <a:latin typeface="Times New Roman" panose="02020603050405020304"/>
            </a:endParaRPr>
          </a:p>
          <a:p>
            <a:r>
              <a:rPr lang="en-IN" sz="2200" b="0" i="0" u="none" strike="noStrike" baseline="0" dirty="0" smtClean="0">
                <a:latin typeface="Times New Roman" panose="02020603050405020304"/>
              </a:rPr>
              <a:t>The purchase department issue tenders to suppliers or publish</a:t>
            </a:r>
            <a:r>
              <a:rPr lang="en-IN" sz="2200" b="0" i="0" u="none" strike="noStrike" dirty="0" smtClean="0">
                <a:latin typeface="Times New Roman" panose="02020603050405020304"/>
              </a:rPr>
              <a:t> </a:t>
            </a:r>
            <a:r>
              <a:rPr lang="en-IN" sz="2200" b="0" i="0" u="none" strike="noStrike" baseline="0" dirty="0" smtClean="0">
                <a:latin typeface="Times New Roman" panose="02020603050405020304"/>
              </a:rPr>
              <a:t>them in papers. </a:t>
            </a:r>
            <a:endParaRPr lang="en-IN" sz="2200" b="0" i="0" u="none" strike="noStrike" baseline="0" dirty="0" smtClean="0">
              <a:latin typeface="Times New Roman" panose="02020603050405020304"/>
            </a:endParaRPr>
          </a:p>
          <a:p>
            <a:endParaRPr lang="en-IN" sz="2200" b="0" i="0" u="none" strike="noStrike" baseline="0" dirty="0" smtClean="0">
              <a:latin typeface="Times New Roman" panose="02020603050405020304"/>
            </a:endParaRPr>
          </a:p>
          <a:p>
            <a:r>
              <a:rPr lang="en-IN" sz="2200" b="0" i="0" u="none" strike="noStrike" baseline="0" dirty="0" smtClean="0">
                <a:latin typeface="Times New Roman" panose="02020603050405020304"/>
              </a:rPr>
              <a:t>The suppliers quote their terms of price and delivery/payment. After the last</a:t>
            </a:r>
            <a:r>
              <a:rPr lang="en-IN" sz="2200" b="0" i="0" u="none" strike="noStrike" dirty="0" smtClean="0">
                <a:latin typeface="Times New Roman" panose="02020603050405020304"/>
              </a:rPr>
              <a:t> </a:t>
            </a:r>
            <a:r>
              <a:rPr lang="en-IN" sz="2200" b="0" i="0" u="none" strike="noStrike" baseline="0" dirty="0" smtClean="0">
                <a:latin typeface="Times New Roman" panose="02020603050405020304"/>
              </a:rPr>
              <a:t>date for receipt of quotations is over, the tenders are opened and a comparative statement is</a:t>
            </a:r>
            <a:r>
              <a:rPr lang="en-IN" sz="2200" b="0" i="0" u="none" strike="noStrike" dirty="0" smtClean="0">
                <a:latin typeface="Times New Roman" panose="02020603050405020304"/>
              </a:rPr>
              <a:t> </a:t>
            </a:r>
            <a:r>
              <a:rPr lang="en-IN" sz="2200" b="0" i="0" u="none" strike="noStrike" baseline="0" dirty="0" smtClean="0">
                <a:latin typeface="Times New Roman" panose="02020603050405020304"/>
              </a:rPr>
              <a:t>prepared. </a:t>
            </a:r>
            <a:endParaRPr lang="en-IN" sz="2200" b="0" i="0" u="none" strike="noStrike" baseline="0" dirty="0" smtClean="0">
              <a:latin typeface="Times New Roman" panose="02020603050405020304"/>
            </a:endParaRPr>
          </a:p>
          <a:p>
            <a:endParaRPr lang="en-IN" sz="2200" b="0" i="0" u="none" strike="noStrike" baseline="0" dirty="0" smtClean="0">
              <a:latin typeface="Times New Roman" panose="02020603050405020304"/>
            </a:endParaRPr>
          </a:p>
          <a:p>
            <a:r>
              <a:rPr lang="en-IN" sz="2200" b="0" i="0" u="none" strike="noStrike" baseline="0" dirty="0" smtClean="0">
                <a:latin typeface="Times New Roman" panose="02020603050405020304"/>
              </a:rPr>
              <a:t>Tenders are prepared in triplicate. Of them, two are sent to the suppliers and one is</a:t>
            </a:r>
            <a:r>
              <a:rPr lang="en-IN" sz="2200" b="0" i="0" u="none" strike="noStrike" dirty="0" smtClean="0">
                <a:latin typeface="Times New Roman" panose="02020603050405020304"/>
              </a:rPr>
              <a:t> </a:t>
            </a:r>
            <a:r>
              <a:rPr lang="en-IN" sz="2200" b="0" i="0" u="none" strike="noStrike" baseline="0" dirty="0" smtClean="0">
                <a:latin typeface="Times New Roman" panose="02020603050405020304"/>
              </a:rPr>
              <a:t>retained with the purchase department. </a:t>
            </a:r>
            <a:endParaRPr lang="en-IN" sz="2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 startAt="3"/>
            </a:pPr>
            <a:r>
              <a:rPr lang="en-IN" sz="2200" b="1" i="0" u="none" strike="noStrike" baseline="0" dirty="0" smtClean="0">
                <a:latin typeface="Times New Roman" panose="02020603050405020304"/>
              </a:rPr>
              <a:t>Placing of purchase orders</a:t>
            </a:r>
            <a:r>
              <a:rPr lang="en-IN" sz="2200" b="0" i="0" u="none" strike="noStrike" baseline="0" dirty="0" smtClean="0">
                <a:latin typeface="Times New Roman" panose="02020603050405020304"/>
              </a:rPr>
              <a:t>: </a:t>
            </a:r>
            <a:endParaRPr lang="en-IN" sz="2200" b="0" i="0" u="none" strike="noStrike" baseline="0" dirty="0" smtClean="0">
              <a:latin typeface="Times New Roman" panose="02020603050405020304"/>
            </a:endParaRPr>
          </a:p>
          <a:p>
            <a:pPr marL="0" indent="0">
              <a:buNone/>
            </a:pPr>
            <a:endParaRPr lang="en-IN" sz="2200" b="0" i="0" u="none" strike="noStrike" baseline="0" dirty="0" smtClean="0">
              <a:latin typeface="Times New Roman" panose="02020603050405020304"/>
            </a:endParaRPr>
          </a:p>
          <a:p>
            <a:r>
              <a:rPr lang="en-IN" sz="2200" b="0" i="0" u="none" strike="noStrike" baseline="0" dirty="0" smtClean="0">
                <a:latin typeface="Times New Roman" panose="02020603050405020304"/>
              </a:rPr>
              <a:t>Normally six copies of purchase order are made. The supplier,</a:t>
            </a:r>
            <a:r>
              <a:rPr lang="en-IN" sz="2200" b="0" i="0" u="none" strike="noStrike" dirty="0" smtClean="0">
                <a:latin typeface="Times New Roman" panose="02020603050405020304"/>
              </a:rPr>
              <a:t> </a:t>
            </a:r>
            <a:r>
              <a:rPr lang="en-IN" sz="2200" b="0" i="0" u="none" strike="noStrike" baseline="0" dirty="0" smtClean="0">
                <a:latin typeface="Times New Roman" panose="02020603050405020304"/>
              </a:rPr>
              <a:t>stores, inspection department, store accounting section, purchase department and progress</a:t>
            </a:r>
            <a:r>
              <a:rPr lang="en-IN" sz="2200" b="0" i="0" u="none" strike="noStrike" dirty="0" smtClean="0">
                <a:latin typeface="Times New Roman" panose="02020603050405020304"/>
              </a:rPr>
              <a:t> </a:t>
            </a:r>
            <a:r>
              <a:rPr lang="en-IN" sz="2200" b="0" i="0" u="none" strike="noStrike" baseline="0" dirty="0" smtClean="0">
                <a:latin typeface="Times New Roman" panose="02020603050405020304"/>
              </a:rPr>
              <a:t>department are sent one copy each.</a:t>
            </a:r>
            <a:endParaRPr lang="en-IN" sz="2200" b="0" i="0" u="none" strike="noStrike" baseline="0" dirty="0" smtClean="0">
              <a:latin typeface="Times New Roman" panose="02020603050405020304"/>
            </a:endParaRPr>
          </a:p>
          <a:p>
            <a:endParaRPr lang="en-IN" sz="2200" b="0" i="0" u="none" strike="noStrike" baseline="0" dirty="0" smtClean="0">
              <a:latin typeface="Times New Roman" panose="02020603050405020304"/>
            </a:endParaRPr>
          </a:p>
          <a:p>
            <a:r>
              <a:rPr lang="en-IN" sz="2200" b="0" i="0" u="none" strike="noStrike" baseline="0" dirty="0" smtClean="0">
                <a:latin typeface="Times New Roman" panose="02020603050405020304"/>
              </a:rPr>
              <a:t>The purchase order has legal and accounting significance. </a:t>
            </a:r>
            <a:endParaRPr lang="en-IN" sz="22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N" sz="2200" dirty="0" smtClean="0">
                <a:latin typeface="Times New Roman" panose="02020603050405020304"/>
              </a:rPr>
              <a:t>5. </a:t>
            </a:r>
            <a:r>
              <a:rPr lang="en-IN" sz="2200" b="1" dirty="0" smtClean="0">
                <a:latin typeface="Times New Roman" panose="02020603050405020304"/>
              </a:rPr>
              <a:t>Inspection</a:t>
            </a:r>
            <a:r>
              <a:rPr lang="en-IN" sz="2200" dirty="0">
                <a:latin typeface="Times New Roman" panose="02020603050405020304"/>
              </a:rPr>
              <a:t>: </a:t>
            </a:r>
            <a:endParaRPr lang="en-IN" sz="2200" dirty="0" smtClean="0">
              <a:latin typeface="Times New Roman" panose="02020603050405020304"/>
            </a:endParaRPr>
          </a:p>
          <a:p>
            <a:r>
              <a:rPr lang="en-IN" sz="2200" dirty="0" smtClean="0">
                <a:latin typeface="Times New Roman" panose="02020603050405020304"/>
              </a:rPr>
              <a:t>The </a:t>
            </a:r>
            <a:r>
              <a:rPr lang="en-IN" sz="2200" dirty="0">
                <a:latin typeface="Times New Roman" panose="02020603050405020304"/>
              </a:rPr>
              <a:t>supplier delivers goods at the place specified. Two delivery </a:t>
            </a:r>
            <a:r>
              <a:rPr lang="en-IN" sz="2200" dirty="0" err="1">
                <a:latin typeface="Times New Roman" panose="02020603050405020304"/>
              </a:rPr>
              <a:t>challans</a:t>
            </a:r>
            <a:r>
              <a:rPr lang="en-IN" sz="2200" dirty="0">
                <a:latin typeface="Times New Roman" panose="02020603050405020304"/>
              </a:rPr>
              <a:t> </a:t>
            </a:r>
            <a:r>
              <a:rPr lang="en-IN" sz="2200" dirty="0" smtClean="0">
                <a:latin typeface="Times New Roman" panose="02020603050405020304"/>
              </a:rPr>
              <a:t>are prepared </a:t>
            </a:r>
            <a:r>
              <a:rPr lang="en-IN" sz="2200" dirty="0">
                <a:latin typeface="Times New Roman" panose="02020603050405020304"/>
              </a:rPr>
              <a:t>by the supplier one of which is returned. It is a proof of delivery. </a:t>
            </a:r>
            <a:endParaRPr lang="en-IN" sz="2200" dirty="0" smtClean="0">
              <a:latin typeface="Times New Roman" panose="02020603050405020304"/>
            </a:endParaRPr>
          </a:p>
          <a:p>
            <a:r>
              <a:rPr lang="en-IN" sz="2200" dirty="0" smtClean="0">
                <a:latin typeface="Times New Roman" panose="02020603050405020304"/>
              </a:rPr>
              <a:t>After receiving the </a:t>
            </a:r>
            <a:r>
              <a:rPr lang="en-IN" sz="2200" dirty="0">
                <a:latin typeface="Times New Roman" panose="02020603050405020304"/>
              </a:rPr>
              <a:t>goods, the inspection department or production department or maintenance </a:t>
            </a:r>
            <a:r>
              <a:rPr lang="en-IN" sz="2200" dirty="0" smtClean="0">
                <a:latin typeface="Times New Roman" panose="02020603050405020304"/>
              </a:rPr>
              <a:t>department (as </a:t>
            </a:r>
            <a:r>
              <a:rPr lang="en-IN" sz="2200" dirty="0">
                <a:latin typeface="Times New Roman" panose="02020603050405020304"/>
              </a:rPr>
              <a:t>the case may be) is intimated.</a:t>
            </a:r>
            <a:endParaRPr lang="en-IN" sz="2200" dirty="0">
              <a:latin typeface="Times New Roman" panose="02020603050405020304"/>
            </a:endParaRPr>
          </a:p>
          <a:p>
            <a:r>
              <a:rPr lang="en-IN" sz="2200" dirty="0">
                <a:latin typeface="Times New Roman" panose="02020603050405020304"/>
              </a:rPr>
              <a:t>The inspector checks that the materials are in accordance with the quality required, </a:t>
            </a:r>
            <a:r>
              <a:rPr lang="en-IN" sz="2200" dirty="0" smtClean="0">
                <a:latin typeface="Times New Roman" panose="02020603050405020304"/>
              </a:rPr>
              <a:t>standard expected</a:t>
            </a:r>
            <a:r>
              <a:rPr lang="en-IN" sz="2200" dirty="0">
                <a:latin typeface="Times New Roman" panose="02020603050405020304"/>
              </a:rPr>
              <a:t>, tolerances allowed etc. </a:t>
            </a:r>
            <a:endParaRPr lang="en-IN" sz="2200" dirty="0" smtClean="0">
              <a:latin typeface="Times New Roman" panose="02020603050405020304"/>
            </a:endParaRPr>
          </a:p>
          <a:p>
            <a:r>
              <a:rPr lang="en-IN" sz="2200" dirty="0" smtClean="0">
                <a:latin typeface="Times New Roman" panose="02020603050405020304"/>
              </a:rPr>
              <a:t>After </a:t>
            </a:r>
            <a:r>
              <a:rPr lang="en-IN" sz="2200" dirty="0">
                <a:latin typeface="Times New Roman" panose="02020603050405020304"/>
              </a:rPr>
              <a:t>inspection an inspection note is prepared </a:t>
            </a:r>
            <a:r>
              <a:rPr lang="en-IN" sz="2200" dirty="0" smtClean="0">
                <a:latin typeface="Times New Roman" panose="02020603050405020304"/>
              </a:rPr>
              <a:t>in triplicate</a:t>
            </a:r>
            <a:r>
              <a:rPr lang="en-IN" sz="2200" dirty="0">
                <a:latin typeface="Times New Roman" panose="02020603050405020304"/>
              </a:rPr>
              <a:t>, one copy is sent to the supplier, one to the stores, and one to the </a:t>
            </a:r>
            <a:r>
              <a:rPr lang="en-IN" sz="2200" dirty="0" smtClean="0">
                <a:latin typeface="Times New Roman" panose="02020603050405020304"/>
              </a:rPr>
              <a:t>inspection department</a:t>
            </a:r>
            <a:r>
              <a:rPr lang="en-IN" sz="2200" dirty="0">
                <a:latin typeface="Times New Roman" panose="02020603050405020304"/>
              </a:rPr>
              <a:t>.</a:t>
            </a:r>
            <a:endParaRPr lang="en-IN" sz="22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N" sz="2200" b="1" dirty="0" smtClean="0">
                <a:latin typeface="Times New Roman" panose="02020603050405020304"/>
              </a:rPr>
              <a:t>6. Receiving </a:t>
            </a:r>
            <a:r>
              <a:rPr lang="en-IN" sz="2200" b="1" dirty="0">
                <a:latin typeface="Times New Roman" panose="02020603050405020304"/>
              </a:rPr>
              <a:t>Stores:</a:t>
            </a:r>
            <a:r>
              <a:rPr lang="en-IN" sz="2200" dirty="0">
                <a:latin typeface="Times New Roman" panose="02020603050405020304"/>
              </a:rPr>
              <a:t> </a:t>
            </a:r>
            <a:endParaRPr lang="en-IN" sz="2200" dirty="0" smtClean="0">
              <a:latin typeface="Times New Roman" panose="02020603050405020304"/>
            </a:endParaRPr>
          </a:p>
          <a:p>
            <a:r>
              <a:rPr lang="en-IN" sz="2200" dirty="0" smtClean="0">
                <a:latin typeface="Times New Roman" panose="02020603050405020304"/>
              </a:rPr>
              <a:t>The </a:t>
            </a:r>
            <a:r>
              <a:rPr lang="en-IN" sz="2200" dirty="0">
                <a:latin typeface="Times New Roman" panose="02020603050405020304"/>
              </a:rPr>
              <a:t>stores department prepares a Stores Receipt Note for the quantity </a:t>
            </a:r>
            <a:r>
              <a:rPr lang="en-IN" sz="2200" dirty="0" smtClean="0">
                <a:latin typeface="Times New Roman" panose="02020603050405020304"/>
              </a:rPr>
              <a:t>of stock </a:t>
            </a:r>
            <a:r>
              <a:rPr lang="en-IN" sz="2200" dirty="0">
                <a:latin typeface="Times New Roman" panose="02020603050405020304"/>
              </a:rPr>
              <a:t>accepted in inspection. After issuing of the Stores Receipt, the Storekeeper </a:t>
            </a:r>
            <a:r>
              <a:rPr lang="en-IN" sz="2200" dirty="0" smtClean="0">
                <a:latin typeface="Times New Roman" panose="02020603050405020304"/>
              </a:rPr>
              <a:t>is responsible </a:t>
            </a:r>
            <a:r>
              <a:rPr lang="en-IN" sz="2200" dirty="0">
                <a:latin typeface="Times New Roman" panose="02020603050405020304"/>
              </a:rPr>
              <a:t>for the stocks. </a:t>
            </a:r>
            <a:endParaRPr lang="en-IN" sz="2200" dirty="0" smtClean="0">
              <a:latin typeface="Times New Roman" panose="02020603050405020304"/>
            </a:endParaRPr>
          </a:p>
          <a:p>
            <a:endParaRPr lang="en-IN" sz="2200" dirty="0" smtClean="0">
              <a:latin typeface="Times New Roman" panose="02020603050405020304"/>
            </a:endParaRPr>
          </a:p>
          <a:p>
            <a:r>
              <a:rPr lang="en-IN" sz="2200" dirty="0" smtClean="0">
                <a:latin typeface="Times New Roman" panose="02020603050405020304"/>
              </a:rPr>
              <a:t>It </a:t>
            </a:r>
            <a:r>
              <a:rPr lang="en-IN" sz="2200" dirty="0">
                <a:latin typeface="Times New Roman" panose="02020603050405020304"/>
              </a:rPr>
              <a:t>is prepared in quadruplicate and sent to the </a:t>
            </a:r>
            <a:r>
              <a:rPr lang="en-IN" sz="2200" dirty="0" smtClean="0">
                <a:latin typeface="Times New Roman" panose="02020603050405020304"/>
              </a:rPr>
              <a:t>supplier; stores </a:t>
            </a:r>
            <a:r>
              <a:rPr lang="en-IN" sz="2200" dirty="0">
                <a:latin typeface="Times New Roman" panose="02020603050405020304"/>
              </a:rPr>
              <a:t>accounting section and purchase department and one copy are retained with </a:t>
            </a:r>
            <a:r>
              <a:rPr lang="en-IN" sz="2200" dirty="0" smtClean="0">
                <a:latin typeface="Times New Roman" panose="02020603050405020304"/>
              </a:rPr>
              <a:t>the stores.</a:t>
            </a:r>
            <a:endParaRPr lang="en-IN" sz="2200" dirty="0" smtClean="0">
              <a:latin typeface="Times New Roman" panose="02020603050405020304"/>
            </a:endParaRPr>
          </a:p>
          <a:p>
            <a:r>
              <a:rPr lang="en-IN" sz="2200" dirty="0" smtClean="0">
                <a:latin typeface="Times New Roman" panose="02020603050405020304"/>
              </a:rPr>
              <a:t> </a:t>
            </a:r>
            <a:endParaRPr lang="en-IN" sz="2200" dirty="0" smtClean="0">
              <a:latin typeface="Times New Roman" panose="02020603050405020304"/>
            </a:endParaRPr>
          </a:p>
          <a:p>
            <a:r>
              <a:rPr lang="en-IN" sz="2200" dirty="0" smtClean="0">
                <a:latin typeface="Times New Roman" panose="02020603050405020304"/>
              </a:rPr>
              <a:t>The </a:t>
            </a:r>
            <a:r>
              <a:rPr lang="en-IN" sz="2200" dirty="0">
                <a:latin typeface="Times New Roman" panose="02020603050405020304"/>
              </a:rPr>
              <a:t>supplier encloses this copy along with his bill. </a:t>
            </a:r>
            <a:endParaRPr lang="en-IN" sz="2200" dirty="0" smtClean="0">
              <a:latin typeface="Times New Roman" panose="02020603050405020304"/>
            </a:endParaRPr>
          </a:p>
          <a:p>
            <a:endParaRPr lang="en-IN" sz="2200" dirty="0" smtClean="0">
              <a:latin typeface="Times New Roman" panose="02020603050405020304"/>
            </a:endParaRPr>
          </a:p>
          <a:p>
            <a:r>
              <a:rPr lang="en-IN" sz="2200" dirty="0" smtClean="0">
                <a:latin typeface="Times New Roman" panose="02020603050405020304"/>
              </a:rPr>
              <a:t>The </a:t>
            </a:r>
            <a:r>
              <a:rPr lang="en-IN" sz="2200" dirty="0">
                <a:latin typeface="Times New Roman" panose="02020603050405020304"/>
              </a:rPr>
              <a:t>stores accounting </a:t>
            </a:r>
            <a:r>
              <a:rPr lang="en-IN" sz="2200" dirty="0" smtClean="0">
                <a:latin typeface="Times New Roman" panose="02020603050405020304"/>
              </a:rPr>
              <a:t>section compares </a:t>
            </a:r>
            <a:r>
              <a:rPr lang="en-IN" sz="2200" dirty="0">
                <a:latin typeface="Times New Roman" panose="02020603050405020304"/>
              </a:rPr>
              <a:t>the note with the purchase order.</a:t>
            </a:r>
            <a:endParaRPr lang="en-IN" sz="22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N" sz="2200" dirty="0">
                <a:latin typeface="Times New Roman" panose="02020603050405020304"/>
              </a:rPr>
              <a:t>6. </a:t>
            </a:r>
            <a:r>
              <a:rPr lang="en-IN" sz="2200" b="1" dirty="0">
                <a:latin typeface="Times New Roman" panose="02020603050405020304"/>
              </a:rPr>
              <a:t>Checking and passing of bills for payment</a:t>
            </a:r>
            <a:r>
              <a:rPr lang="en-IN" sz="2200" dirty="0">
                <a:latin typeface="Times New Roman" panose="02020603050405020304"/>
              </a:rPr>
              <a:t>: </a:t>
            </a:r>
            <a:endParaRPr lang="en-IN" sz="2200" dirty="0" smtClean="0">
              <a:latin typeface="Times New Roman" panose="02020603050405020304"/>
            </a:endParaRPr>
          </a:p>
          <a:p>
            <a:pPr marL="0" indent="0">
              <a:buNone/>
            </a:pPr>
            <a:endParaRPr lang="en-IN" sz="2200" dirty="0" smtClean="0">
              <a:latin typeface="Times New Roman" panose="02020603050405020304"/>
            </a:endParaRPr>
          </a:p>
          <a:p>
            <a:r>
              <a:rPr lang="en-IN" sz="2200" dirty="0" smtClean="0">
                <a:latin typeface="Times New Roman" panose="02020603050405020304"/>
              </a:rPr>
              <a:t>Bills </a:t>
            </a:r>
            <a:r>
              <a:rPr lang="en-IN" sz="2200" dirty="0">
                <a:latin typeface="Times New Roman" panose="02020603050405020304"/>
              </a:rPr>
              <a:t>received by the purchase department </a:t>
            </a:r>
            <a:r>
              <a:rPr lang="en-IN" sz="2200" dirty="0" smtClean="0">
                <a:latin typeface="Times New Roman" panose="02020603050405020304"/>
              </a:rPr>
              <a:t>are forwarded </a:t>
            </a:r>
            <a:r>
              <a:rPr lang="en-IN" sz="2200" dirty="0">
                <a:latin typeface="Times New Roman" panose="02020603050405020304"/>
              </a:rPr>
              <a:t>to the stores accounting section to check the authenticity regarding quantity </a:t>
            </a:r>
            <a:r>
              <a:rPr lang="en-IN" sz="2200" dirty="0" smtClean="0">
                <a:latin typeface="Times New Roman" panose="02020603050405020304"/>
              </a:rPr>
              <a:t>and price </a:t>
            </a:r>
            <a:r>
              <a:rPr lang="en-IN" sz="2200" dirty="0">
                <a:latin typeface="Times New Roman" panose="02020603050405020304"/>
              </a:rPr>
              <a:t>and the arithmetical accuracy. </a:t>
            </a:r>
            <a:endParaRPr lang="en-IN" sz="2200" dirty="0" smtClean="0">
              <a:latin typeface="Times New Roman" panose="02020603050405020304"/>
            </a:endParaRPr>
          </a:p>
          <a:p>
            <a:endParaRPr lang="en-IN" sz="2200" dirty="0" smtClean="0">
              <a:latin typeface="Times New Roman" panose="02020603050405020304"/>
            </a:endParaRPr>
          </a:p>
          <a:p>
            <a:r>
              <a:rPr lang="en-IN" sz="2200" dirty="0" smtClean="0">
                <a:latin typeface="Times New Roman" panose="02020603050405020304"/>
              </a:rPr>
              <a:t>Special </a:t>
            </a:r>
            <a:r>
              <a:rPr lang="en-IN" sz="2200" dirty="0">
                <a:latin typeface="Times New Roman" panose="02020603050405020304"/>
              </a:rPr>
              <a:t>items included in the bills </a:t>
            </a:r>
            <a:r>
              <a:rPr lang="en-IN" sz="2200" dirty="0" err="1">
                <a:latin typeface="Times New Roman" panose="02020603050405020304"/>
              </a:rPr>
              <a:t>eg</a:t>
            </a:r>
            <a:r>
              <a:rPr lang="en-IN" sz="2200" dirty="0">
                <a:latin typeface="Times New Roman" panose="02020603050405020304"/>
              </a:rPr>
              <a:t>:- freight, </a:t>
            </a:r>
            <a:r>
              <a:rPr lang="en-IN" sz="2200" dirty="0" smtClean="0">
                <a:latin typeface="Times New Roman" panose="02020603050405020304"/>
              </a:rPr>
              <a:t>packing charges </a:t>
            </a:r>
            <a:r>
              <a:rPr lang="en-IN" sz="2200" dirty="0">
                <a:latin typeface="Times New Roman" panose="02020603050405020304"/>
              </a:rPr>
              <a:t>are verified with the purchase order. </a:t>
            </a:r>
            <a:endParaRPr lang="en-IN" sz="2200" dirty="0" smtClean="0">
              <a:latin typeface="Times New Roman" panose="02020603050405020304"/>
            </a:endParaRPr>
          </a:p>
          <a:p>
            <a:endParaRPr lang="en-IN" sz="2200" dirty="0" smtClean="0">
              <a:latin typeface="Times New Roman" panose="02020603050405020304"/>
            </a:endParaRPr>
          </a:p>
          <a:p>
            <a:r>
              <a:rPr lang="en-IN" sz="2200" dirty="0" smtClean="0">
                <a:latin typeface="Times New Roman" panose="02020603050405020304"/>
              </a:rPr>
              <a:t>The </a:t>
            </a:r>
            <a:r>
              <a:rPr lang="en-IN" sz="2200" dirty="0">
                <a:latin typeface="Times New Roman" panose="02020603050405020304"/>
              </a:rPr>
              <a:t>bill is later passed for payment.</a:t>
            </a:r>
            <a:endParaRPr lang="en-IN" sz="22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000" b="1" dirty="0" smtClean="0">
                <a:latin typeface="Times New Roman" panose="02020603050405020304"/>
              </a:rPr>
              <a:t>Store keeping</a:t>
            </a:r>
            <a:endParaRPr lang="en-IN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200" dirty="0" smtClean="0">
                <a:latin typeface="Times New Roman" panose="02020603050405020304"/>
              </a:rPr>
              <a:t>Store </a:t>
            </a:r>
            <a:r>
              <a:rPr lang="en-IN" sz="2200" dirty="0">
                <a:latin typeface="Times New Roman" panose="02020603050405020304"/>
              </a:rPr>
              <a:t>keeping is a service function. </a:t>
            </a:r>
            <a:endParaRPr lang="en-IN" sz="2200" dirty="0" smtClean="0">
              <a:latin typeface="Times New Roman" panose="02020603050405020304"/>
            </a:endParaRPr>
          </a:p>
          <a:p>
            <a:endParaRPr lang="en-IN" sz="2200" dirty="0" smtClean="0">
              <a:latin typeface="Times New Roman" panose="02020603050405020304"/>
            </a:endParaRPr>
          </a:p>
          <a:p>
            <a:r>
              <a:rPr lang="en-IN" sz="2200" dirty="0" smtClean="0">
                <a:latin typeface="Times New Roman" panose="02020603050405020304"/>
              </a:rPr>
              <a:t>The </a:t>
            </a:r>
            <a:r>
              <a:rPr lang="en-IN" sz="2200" dirty="0">
                <a:latin typeface="Times New Roman" panose="02020603050405020304"/>
              </a:rPr>
              <a:t>storekeeper is a custodian of all the </a:t>
            </a:r>
            <a:r>
              <a:rPr lang="en-IN" sz="2200" dirty="0" smtClean="0">
                <a:latin typeface="Times New Roman" panose="02020603050405020304"/>
              </a:rPr>
              <a:t>items kept </a:t>
            </a:r>
            <a:r>
              <a:rPr lang="en-IN" sz="2200" dirty="0">
                <a:latin typeface="Times New Roman" panose="02020603050405020304"/>
              </a:rPr>
              <a:t>in the store. </a:t>
            </a:r>
            <a:endParaRPr lang="en-IN" sz="2200" dirty="0" smtClean="0">
              <a:latin typeface="Times New Roman" panose="02020603050405020304"/>
            </a:endParaRPr>
          </a:p>
          <a:p>
            <a:endParaRPr lang="en-IN" sz="2200" dirty="0" smtClean="0">
              <a:latin typeface="Times New Roman" panose="02020603050405020304"/>
            </a:endParaRPr>
          </a:p>
          <a:p>
            <a:r>
              <a:rPr lang="en-IN" sz="2200" dirty="0" smtClean="0">
                <a:latin typeface="Times New Roman" panose="02020603050405020304"/>
              </a:rPr>
              <a:t>The main objectives </a:t>
            </a:r>
            <a:r>
              <a:rPr lang="en-IN" sz="2200" dirty="0">
                <a:latin typeface="Times New Roman" panose="02020603050405020304"/>
              </a:rPr>
              <a:t>of store keeping are:-</a:t>
            </a:r>
            <a:endParaRPr lang="en-IN" sz="2200" dirty="0">
              <a:latin typeface="Times New Roman" panose="02020603050405020304"/>
            </a:endParaRPr>
          </a:p>
          <a:p>
            <a:pPr marL="0" indent="0">
              <a:buNone/>
            </a:pPr>
            <a:r>
              <a:rPr lang="en-IN" sz="2200" dirty="0" smtClean="0">
                <a:latin typeface="Times New Roman" panose="02020603050405020304"/>
              </a:rPr>
              <a:t>	i</a:t>
            </a:r>
            <a:r>
              <a:rPr lang="en-IN" sz="2200" dirty="0">
                <a:latin typeface="Times New Roman" panose="02020603050405020304"/>
              </a:rPr>
              <a:t>) To protect stores against losses</a:t>
            </a:r>
            <a:endParaRPr lang="en-IN" sz="2200" dirty="0">
              <a:latin typeface="Times New Roman" panose="02020603050405020304"/>
            </a:endParaRPr>
          </a:p>
          <a:p>
            <a:pPr marL="0" indent="0">
              <a:buNone/>
            </a:pPr>
            <a:r>
              <a:rPr lang="en-IN" sz="2200" dirty="0" smtClean="0">
                <a:latin typeface="Times New Roman" panose="02020603050405020304"/>
              </a:rPr>
              <a:t>	ii</a:t>
            </a:r>
            <a:r>
              <a:rPr lang="en-IN" sz="2200" dirty="0">
                <a:latin typeface="Times New Roman" panose="02020603050405020304"/>
              </a:rPr>
              <a:t>) To keep goods ready for delivery/issue</a:t>
            </a:r>
            <a:endParaRPr lang="en-IN" sz="2200" dirty="0">
              <a:latin typeface="Times New Roman" panose="02020603050405020304"/>
            </a:endParaRPr>
          </a:p>
          <a:p>
            <a:pPr marL="0" indent="0">
              <a:buNone/>
            </a:pPr>
            <a:r>
              <a:rPr lang="en-IN" sz="2200" dirty="0" smtClean="0">
                <a:latin typeface="Times New Roman" panose="02020603050405020304"/>
              </a:rPr>
              <a:t>	iii</a:t>
            </a:r>
            <a:r>
              <a:rPr lang="en-IN" sz="2200" dirty="0">
                <a:latin typeface="Times New Roman" panose="02020603050405020304"/>
              </a:rPr>
              <a:t>) To provide maximum service at minimum cost.</a:t>
            </a:r>
            <a:endParaRPr lang="en-IN" sz="22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3000" b="1" dirty="0" smtClean="0">
                <a:latin typeface="Times New Roman" panose="02020603050405020304"/>
              </a:rPr>
              <a:t>Duties </a:t>
            </a:r>
            <a:r>
              <a:rPr lang="en-IN" sz="3000" b="1" dirty="0">
                <a:latin typeface="Times New Roman" panose="02020603050405020304"/>
              </a:rPr>
              <a:t>and functions of </a:t>
            </a:r>
            <a:r>
              <a:rPr lang="en-IN" sz="3000" b="1" dirty="0" smtClean="0">
                <a:latin typeface="Times New Roman" panose="02020603050405020304"/>
              </a:rPr>
              <a:t>Store-keeper</a:t>
            </a:r>
            <a:endParaRPr lang="en-IN" sz="3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IN" sz="2200" dirty="0" smtClean="0">
                <a:latin typeface="Times New Roman" panose="02020603050405020304"/>
              </a:rPr>
              <a:t>Materials </a:t>
            </a:r>
            <a:r>
              <a:rPr lang="en-IN" sz="2200" dirty="0">
                <a:latin typeface="Times New Roman" panose="02020603050405020304"/>
              </a:rPr>
              <a:t>should be received, unloaded, inspected and then moved to stores. </a:t>
            </a:r>
            <a:endParaRPr lang="en-IN" sz="2200" dirty="0" smtClean="0">
              <a:latin typeface="Times New Roman" panose="02020603050405020304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200" dirty="0">
                <a:latin typeface="Times New Roman" panose="02020603050405020304"/>
              </a:rPr>
              <a:t> T</a:t>
            </a:r>
            <a:r>
              <a:rPr lang="en-IN" sz="2200" dirty="0" smtClean="0">
                <a:latin typeface="Times New Roman" panose="02020603050405020304"/>
              </a:rPr>
              <a:t>he </a:t>
            </a:r>
            <a:r>
              <a:rPr lang="en-IN" sz="2200" dirty="0">
                <a:latin typeface="Times New Roman" panose="02020603050405020304"/>
              </a:rPr>
              <a:t>stores records should be maintained in an efficient and orderly </a:t>
            </a:r>
            <a:r>
              <a:rPr lang="en-IN" sz="2200" dirty="0" smtClean="0">
                <a:latin typeface="Times New Roman" panose="02020603050405020304"/>
              </a:rPr>
              <a:t>manner.</a:t>
            </a:r>
            <a:endParaRPr lang="en-IN" sz="2200" dirty="0" smtClean="0">
              <a:latin typeface="Times New Roman" panose="02020603050405020304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200" dirty="0">
                <a:latin typeface="Times New Roman" panose="02020603050405020304"/>
              </a:rPr>
              <a:t> </a:t>
            </a:r>
            <a:r>
              <a:rPr lang="en-IN" sz="2200" dirty="0" smtClean="0">
                <a:latin typeface="Times New Roman" panose="02020603050405020304"/>
              </a:rPr>
              <a:t>The </a:t>
            </a:r>
            <a:r>
              <a:rPr lang="en-IN" sz="2200" dirty="0">
                <a:latin typeface="Times New Roman" panose="02020603050405020304"/>
              </a:rPr>
              <a:t>stores should provide maximum protection and safety and accessibility and </a:t>
            </a:r>
            <a:r>
              <a:rPr lang="en-IN" sz="2200" dirty="0" smtClean="0">
                <a:latin typeface="Times New Roman" panose="02020603050405020304"/>
              </a:rPr>
              <a:t>utilize minimum </a:t>
            </a:r>
            <a:r>
              <a:rPr lang="en-IN" sz="2200" dirty="0">
                <a:latin typeface="Times New Roman" panose="02020603050405020304"/>
              </a:rPr>
              <a:t>space. </a:t>
            </a:r>
            <a:endParaRPr lang="en-IN" sz="2200" dirty="0" smtClean="0">
              <a:latin typeface="Times New Roman" panose="02020603050405020304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200" dirty="0">
                <a:latin typeface="Times New Roman" panose="02020603050405020304"/>
              </a:rPr>
              <a:t> </a:t>
            </a:r>
            <a:r>
              <a:rPr lang="en-IN" sz="2200" dirty="0" smtClean="0">
                <a:latin typeface="Times New Roman" panose="02020603050405020304"/>
              </a:rPr>
              <a:t>The </a:t>
            </a:r>
            <a:r>
              <a:rPr lang="en-IN" sz="2200" dirty="0">
                <a:latin typeface="Times New Roman" panose="02020603050405020304"/>
              </a:rPr>
              <a:t>materials should be given special covering to prevent damage due to </a:t>
            </a:r>
            <a:r>
              <a:rPr lang="en-IN" sz="2200" dirty="0" smtClean="0">
                <a:latin typeface="Times New Roman" panose="02020603050405020304"/>
              </a:rPr>
              <a:t>atmospheric conditions.</a:t>
            </a:r>
            <a:endParaRPr lang="en-IN" sz="2200" dirty="0" smtClean="0">
              <a:latin typeface="Times New Roman" panose="02020603050405020304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200" dirty="0">
                <a:latin typeface="Times New Roman" panose="02020603050405020304"/>
              </a:rPr>
              <a:t> </a:t>
            </a:r>
            <a:r>
              <a:rPr lang="en-IN" sz="2200" dirty="0" smtClean="0">
                <a:latin typeface="Times New Roman" panose="02020603050405020304"/>
              </a:rPr>
              <a:t>All issues should be properly recorded, efficiently, promptly and accurately. </a:t>
            </a:r>
            <a:endParaRPr lang="en-IN" sz="2200" dirty="0" smtClean="0">
              <a:latin typeface="Times New Roman" panose="02020603050405020304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>
            <a:normAutofit/>
          </a:bodyPr>
          <a:lstStyle/>
          <a:p>
            <a:pPr marL="457200" lvl="0" indent="-457200">
              <a:buAutoNum type="arabicPeriod" startAt="6"/>
            </a:pPr>
            <a:r>
              <a:rPr lang="en-IN" sz="2200" dirty="0" smtClean="0">
                <a:solidFill>
                  <a:prstClr val="black"/>
                </a:solidFill>
                <a:latin typeface="Times New Roman" panose="02020603050405020304"/>
              </a:rPr>
              <a:t>The 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/>
              </a:rPr>
              <a:t>storekeeper is responsible for co-ordination with materials control according to the type of production, size of the company, the organization structure </a:t>
            </a:r>
            <a:r>
              <a:rPr lang="en-IN" sz="2200" dirty="0" smtClean="0">
                <a:solidFill>
                  <a:prstClr val="black"/>
                </a:solidFill>
                <a:latin typeface="Times New Roman" panose="02020603050405020304"/>
              </a:rPr>
              <a:t>etc.</a:t>
            </a:r>
            <a:endParaRPr lang="en-IN" sz="2200" dirty="0" smtClean="0">
              <a:solidFill>
                <a:prstClr val="black"/>
              </a:solidFill>
              <a:latin typeface="Times New Roman" panose="02020603050405020304"/>
            </a:endParaRPr>
          </a:p>
          <a:p>
            <a:pPr marL="457200" lvl="0" indent="-457200">
              <a:buAutoNum type="arabicPeriod" startAt="6"/>
            </a:pPr>
            <a:r>
              <a:rPr lang="en-IN" sz="2200" dirty="0" smtClean="0">
                <a:solidFill>
                  <a:prstClr val="black"/>
                </a:solidFill>
                <a:latin typeface="Times New Roman" panose="02020603050405020304"/>
              </a:rPr>
              <a:t>Ensure 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/>
              </a:rPr>
              <a:t>that all transactions are posted in the Bin Card see that the Bin Card is </a:t>
            </a:r>
            <a:r>
              <a:rPr lang="en-IN" sz="2200" dirty="0" smtClean="0">
                <a:solidFill>
                  <a:prstClr val="black"/>
                </a:solidFill>
                <a:latin typeface="Times New Roman" panose="02020603050405020304"/>
              </a:rPr>
              <a:t>up-to date.</a:t>
            </a:r>
            <a:endParaRPr lang="en-IN" sz="2200" dirty="0" smtClean="0">
              <a:solidFill>
                <a:prstClr val="black"/>
              </a:solidFill>
              <a:latin typeface="Times New Roman" panose="02020603050405020304"/>
            </a:endParaRPr>
          </a:p>
          <a:p>
            <a:pPr marL="457200" lvl="0" indent="-457200">
              <a:buAutoNum type="arabicPeriod" startAt="6"/>
            </a:pPr>
            <a:r>
              <a:rPr lang="en-US" sz="2200" dirty="0">
                <a:solidFill>
                  <a:prstClr val="black"/>
                </a:solidFill>
                <a:latin typeface="Times New Roman" panose="02020603050405020304"/>
              </a:rPr>
              <a:t> </a:t>
            </a:r>
            <a:r>
              <a:rPr lang="en-IN" sz="2200" dirty="0" smtClean="0">
                <a:solidFill>
                  <a:prstClr val="black"/>
                </a:solidFill>
                <a:latin typeface="Times New Roman" panose="02020603050405020304"/>
              </a:rPr>
              <a:t>All 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/>
              </a:rPr>
              <a:t>items should be in its proper place</a:t>
            </a:r>
            <a:r>
              <a:rPr lang="en-IN" sz="2200" dirty="0" smtClean="0">
                <a:solidFill>
                  <a:prstClr val="black"/>
                </a:solidFill>
                <a:latin typeface="Times New Roman" panose="02020603050405020304"/>
              </a:rPr>
              <a:t>.</a:t>
            </a:r>
            <a:endParaRPr lang="en-IN" sz="2200" dirty="0" smtClean="0">
              <a:solidFill>
                <a:prstClr val="black"/>
              </a:solidFill>
              <a:latin typeface="Times New Roman" panose="02020603050405020304"/>
            </a:endParaRPr>
          </a:p>
          <a:p>
            <a:pPr marL="457200" lvl="0" indent="-457200">
              <a:buAutoNum type="arabicPeriod" startAt="6"/>
            </a:pPr>
            <a:r>
              <a:rPr lang="en-US" sz="2200" dirty="0">
                <a:solidFill>
                  <a:prstClr val="black"/>
                </a:solidFill>
                <a:latin typeface="Times New Roman" panose="02020603050405020304"/>
              </a:rPr>
              <a:t> </a:t>
            </a:r>
            <a:r>
              <a:rPr lang="en-IN" sz="2200" dirty="0" smtClean="0">
                <a:solidFill>
                  <a:prstClr val="black"/>
                </a:solidFill>
                <a:latin typeface="Times New Roman" panose="02020603050405020304"/>
              </a:rPr>
              <a:t>Maintenance 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/>
              </a:rPr>
              <a:t>of stores at required levels</a:t>
            </a:r>
            <a:r>
              <a:rPr lang="en-IN" sz="2200" dirty="0" smtClean="0">
                <a:solidFill>
                  <a:prstClr val="black"/>
                </a:solidFill>
                <a:latin typeface="Times New Roman" panose="02020603050405020304"/>
              </a:rPr>
              <a:t>.</a:t>
            </a:r>
            <a:endParaRPr lang="en-IN" sz="2200" dirty="0" smtClean="0">
              <a:solidFill>
                <a:prstClr val="black"/>
              </a:solidFill>
              <a:latin typeface="Times New Roman" panose="02020603050405020304"/>
            </a:endParaRPr>
          </a:p>
          <a:p>
            <a:pPr marL="457200" lvl="0" indent="-457200">
              <a:buAutoNum type="arabicPeriod" startAt="6"/>
            </a:pPr>
            <a:r>
              <a:rPr lang="en-US" sz="2200" dirty="0">
                <a:solidFill>
                  <a:prstClr val="black"/>
                </a:solidFill>
                <a:latin typeface="Times New Roman" panose="02020603050405020304"/>
              </a:rPr>
              <a:t> </a:t>
            </a:r>
            <a:r>
              <a:rPr lang="en-IN" sz="2200" dirty="0" smtClean="0">
                <a:solidFill>
                  <a:prstClr val="black"/>
                </a:solidFill>
                <a:latin typeface="Times New Roman" panose="02020603050405020304"/>
              </a:rPr>
              <a:t>Neatness 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/>
              </a:rPr>
              <a:t>in stores to facilitate physical verification</a:t>
            </a:r>
            <a:r>
              <a:rPr lang="en-IN" sz="2200" dirty="0" smtClean="0">
                <a:solidFill>
                  <a:prstClr val="black"/>
                </a:solidFill>
                <a:latin typeface="Times New Roman" panose="02020603050405020304"/>
              </a:rPr>
              <a:t>.</a:t>
            </a:r>
            <a:endParaRPr lang="en-IN" sz="2200" dirty="0" smtClean="0">
              <a:solidFill>
                <a:prstClr val="black"/>
              </a:solidFill>
              <a:latin typeface="Times New Roman" panose="02020603050405020304"/>
            </a:endParaRPr>
          </a:p>
          <a:p>
            <a:pPr marL="457200" lvl="0" indent="-457200">
              <a:buAutoNum type="arabicPeriod" startAt="6"/>
            </a:pPr>
            <a:r>
              <a:rPr lang="en-US" sz="2200" dirty="0">
                <a:solidFill>
                  <a:prstClr val="black"/>
                </a:solidFill>
                <a:latin typeface="Times New Roman" panose="02020603050405020304"/>
              </a:rPr>
              <a:t> </a:t>
            </a:r>
            <a:r>
              <a:rPr lang="en-IN" sz="2200" dirty="0" smtClean="0">
                <a:solidFill>
                  <a:prstClr val="black"/>
                </a:solidFill>
                <a:latin typeface="Times New Roman" panose="02020603050405020304"/>
              </a:rPr>
              <a:t>Co-ordination 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/>
              </a:rPr>
              <a:t>and supervision of staff in the stores department</a:t>
            </a:r>
            <a:r>
              <a:rPr lang="en-IN" sz="2200" dirty="0" smtClean="0">
                <a:solidFill>
                  <a:prstClr val="black"/>
                </a:solidFill>
                <a:latin typeface="Times New Roman" panose="02020603050405020304"/>
              </a:rPr>
              <a:t>.</a:t>
            </a:r>
            <a:endParaRPr lang="en-IN" sz="2200" dirty="0" smtClean="0">
              <a:solidFill>
                <a:prstClr val="black"/>
              </a:solidFill>
              <a:latin typeface="Times New Roman" panose="02020603050405020304"/>
            </a:endParaRPr>
          </a:p>
          <a:p>
            <a:pPr marL="457200" lvl="0" indent="-457200">
              <a:buAutoNum type="arabicPeriod" startAt="6"/>
            </a:pPr>
            <a:r>
              <a:rPr lang="en-US" sz="2200" dirty="0">
                <a:solidFill>
                  <a:prstClr val="black"/>
                </a:solidFill>
                <a:latin typeface="Times New Roman" panose="02020603050405020304"/>
              </a:rPr>
              <a:t> </a:t>
            </a:r>
            <a:r>
              <a:rPr lang="en-IN" sz="2200" dirty="0" smtClean="0">
                <a:solidFill>
                  <a:prstClr val="black"/>
                </a:solidFill>
                <a:latin typeface="Times New Roman" panose="02020603050405020304"/>
              </a:rPr>
              <a:t>Periodical 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/>
              </a:rPr>
              <a:t>review of various scales, measuring instruments, conversion ratios etc</a:t>
            </a:r>
            <a:r>
              <a:rPr lang="en-IN" sz="2200" dirty="0" smtClean="0">
                <a:solidFill>
                  <a:prstClr val="black"/>
                </a:solidFill>
                <a:latin typeface="Times New Roman" panose="02020603050405020304"/>
              </a:rPr>
              <a:t>.</a:t>
            </a:r>
            <a:endParaRPr lang="en-IN" sz="2200" dirty="0" smtClean="0">
              <a:solidFill>
                <a:prstClr val="black"/>
              </a:solidFill>
              <a:latin typeface="Times New Roman" panose="02020603050405020304"/>
            </a:endParaRPr>
          </a:p>
          <a:p>
            <a:pPr marL="457200" lvl="0" indent="-457200">
              <a:buAutoNum type="arabicPeriod" startAt="6"/>
            </a:pPr>
            <a:r>
              <a:rPr lang="en-US" sz="2200" dirty="0">
                <a:solidFill>
                  <a:prstClr val="black"/>
                </a:solidFill>
                <a:latin typeface="Times New Roman" panose="02020603050405020304"/>
              </a:rPr>
              <a:t> </a:t>
            </a:r>
            <a:r>
              <a:rPr lang="en-IN" sz="2200" dirty="0" smtClean="0">
                <a:solidFill>
                  <a:prstClr val="black"/>
                </a:solidFill>
                <a:latin typeface="Times New Roman" panose="02020603050405020304"/>
              </a:rPr>
              <a:t>Protect 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/>
              </a:rPr>
              <a:t>stores from fires, rust, erosion, dust, theft, weather, heat, cold, moisture </a:t>
            </a:r>
            <a:r>
              <a:rPr lang="en-IN" sz="2200" dirty="0" smtClean="0">
                <a:solidFill>
                  <a:prstClr val="black"/>
                </a:solidFill>
                <a:latin typeface="Times New Roman" panose="02020603050405020304"/>
              </a:rPr>
              <a:t>and deterioration 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/>
              </a:rPr>
              <a:t>etc.</a:t>
            </a:r>
            <a:endParaRPr lang="en-IN" sz="2200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3200" b="1" dirty="0" smtClean="0">
                <a:solidFill>
                  <a:prstClr val="black"/>
                </a:solidFill>
                <a:latin typeface="Times New Roman" panose="02020603050405020304"/>
                <a:ea typeface="+mn-ea"/>
                <a:cs typeface="+mn-cs"/>
              </a:rPr>
              <a:t>Materials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200" b="0" i="0" u="none" strike="noStrike" baseline="0" dirty="0" smtClean="0">
                <a:latin typeface="Times New Roman" panose="02020603050405020304"/>
              </a:rPr>
              <a:t>The materials are a major part of the total cost of producing a product and are one of</a:t>
            </a:r>
            <a:r>
              <a:rPr lang="en-IN" sz="2200" b="0" i="0" u="none" strike="noStrike" dirty="0" smtClean="0">
                <a:latin typeface="Times New Roman" panose="02020603050405020304"/>
              </a:rPr>
              <a:t> </a:t>
            </a:r>
            <a:r>
              <a:rPr lang="en-IN" sz="2200" b="0" i="0" u="none" strike="noStrike" baseline="0" dirty="0" smtClean="0">
                <a:latin typeface="Times New Roman" panose="02020603050405020304"/>
              </a:rPr>
              <a:t>the most important assets in majority of the business enterprises. </a:t>
            </a:r>
            <a:endParaRPr lang="en-IN" sz="2200" b="0" i="0" u="none" strike="noStrike" baseline="0" dirty="0" smtClean="0">
              <a:latin typeface="Times New Roman" panose="02020603050405020304"/>
            </a:endParaRPr>
          </a:p>
          <a:p>
            <a:r>
              <a:rPr lang="en-IN" sz="2200" b="0" i="0" u="none" strike="noStrike" baseline="0" dirty="0" smtClean="0">
                <a:latin typeface="Times New Roman" panose="02020603050405020304"/>
              </a:rPr>
              <a:t>Hence the total cost of a product</a:t>
            </a:r>
            <a:r>
              <a:rPr lang="en-IN" sz="2200" b="0" i="0" u="none" strike="noStrike" dirty="0" smtClean="0">
                <a:latin typeface="Times New Roman" panose="02020603050405020304"/>
              </a:rPr>
              <a:t> </a:t>
            </a:r>
            <a:r>
              <a:rPr lang="en-IN" sz="2200" b="0" i="0" u="none" strike="noStrike" baseline="0" dirty="0" smtClean="0">
                <a:latin typeface="Times New Roman" panose="02020603050405020304"/>
              </a:rPr>
              <a:t>can be controlled and reduced by efficiently using materials.</a:t>
            </a:r>
            <a:endParaRPr lang="en-IN" sz="2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spcBef>
                <a:spcPct val="20000"/>
              </a:spcBef>
            </a:pPr>
            <a:r>
              <a:rPr lang="en-IN" sz="3000" b="1" dirty="0">
                <a:solidFill>
                  <a:prstClr val="black"/>
                </a:solidFill>
                <a:latin typeface="Times New Roman" panose="02020603050405020304"/>
                <a:ea typeface="+mn-ea"/>
                <a:cs typeface="+mn-cs"/>
              </a:rPr>
              <a:t>The materials are of two types, namely:</a:t>
            </a:r>
            <a:br>
              <a:rPr lang="en-IN" sz="3000" b="1" dirty="0">
                <a:solidFill>
                  <a:prstClr val="black"/>
                </a:solidFill>
                <a:latin typeface="Times New Roman" panose="02020603050405020304"/>
                <a:ea typeface="+mn-ea"/>
                <a:cs typeface="+mn-cs"/>
              </a:rPr>
            </a:br>
            <a:endParaRPr lang="en-IN" sz="3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pPr marL="571500" indent="-571500">
              <a:buAutoNum type="romanLcParenBoth"/>
            </a:pPr>
            <a:r>
              <a:rPr lang="en-IN" sz="2200" b="1" i="0" u="none" strike="noStrike" baseline="0" dirty="0" smtClean="0">
                <a:latin typeface="Times New Roman" panose="02020603050405020304"/>
              </a:rPr>
              <a:t>Direct materials: </a:t>
            </a:r>
            <a:endParaRPr lang="en-IN" sz="2200" b="1" i="0" u="none" strike="noStrike" baseline="0" dirty="0" smtClean="0">
              <a:latin typeface="Times New Roman" panose="02020603050405020304"/>
            </a:endParaRPr>
          </a:p>
          <a:p>
            <a:r>
              <a:rPr lang="en-IN" sz="2200" b="0" i="0" u="none" strike="noStrike" baseline="0" dirty="0" smtClean="0">
                <a:latin typeface="Times New Roman" panose="02020603050405020304"/>
              </a:rPr>
              <a:t>The materials which can be easily identified and attributable to the individual</a:t>
            </a:r>
            <a:r>
              <a:rPr lang="en-IN" sz="2200" b="0" i="0" u="none" strike="noStrike" dirty="0" smtClean="0">
                <a:latin typeface="Times New Roman" panose="02020603050405020304"/>
              </a:rPr>
              <a:t> </a:t>
            </a:r>
            <a:r>
              <a:rPr lang="en-IN" sz="2200" b="0" i="0" u="none" strike="noStrike" baseline="0" dirty="0" smtClean="0">
                <a:latin typeface="Times New Roman" panose="02020603050405020304"/>
              </a:rPr>
              <a:t>units being manufactured are known as direct materials. </a:t>
            </a:r>
            <a:endParaRPr lang="en-IN" sz="2200" b="0" i="0" u="none" strike="noStrike" baseline="0" dirty="0" smtClean="0">
              <a:latin typeface="Times New Roman" panose="02020603050405020304"/>
            </a:endParaRPr>
          </a:p>
          <a:p>
            <a:r>
              <a:rPr lang="en-IN" sz="2200" b="0" i="0" u="none" strike="noStrike" baseline="0" dirty="0" smtClean="0">
                <a:latin typeface="Times New Roman" panose="02020603050405020304"/>
              </a:rPr>
              <a:t>These materials also form part of</a:t>
            </a:r>
            <a:r>
              <a:rPr lang="en-IN" sz="2200" b="0" i="0" u="none" strike="noStrike" dirty="0" smtClean="0">
                <a:latin typeface="Times New Roman" panose="02020603050405020304"/>
              </a:rPr>
              <a:t> </a:t>
            </a:r>
            <a:r>
              <a:rPr lang="en-IN" sz="2200" b="0" i="0" u="none" strike="noStrike" baseline="0" dirty="0" smtClean="0">
                <a:latin typeface="Times New Roman" panose="02020603050405020304"/>
              </a:rPr>
              <a:t>finished products. </a:t>
            </a:r>
            <a:endParaRPr lang="en-IN" sz="2200" b="0" i="0" u="none" strike="noStrike" baseline="0" dirty="0" smtClean="0">
              <a:latin typeface="Times New Roman" panose="02020603050405020304"/>
            </a:endParaRPr>
          </a:p>
          <a:p>
            <a:r>
              <a:rPr lang="en-IN" sz="2200" b="0" i="0" u="none" strike="noStrike" baseline="0" dirty="0" smtClean="0">
                <a:latin typeface="Times New Roman" panose="02020603050405020304"/>
              </a:rPr>
              <a:t>All costs which are incurred to obtain direct materials are known as direct</a:t>
            </a:r>
            <a:r>
              <a:rPr lang="en-IN" sz="2200" b="0" i="0" u="none" strike="noStrike" dirty="0" smtClean="0">
                <a:latin typeface="Times New Roman" panose="02020603050405020304"/>
              </a:rPr>
              <a:t> </a:t>
            </a:r>
            <a:r>
              <a:rPr lang="en-IN" sz="2200" b="0" i="0" u="none" strike="noStrike" baseline="0" dirty="0" smtClean="0">
                <a:latin typeface="Times New Roman" panose="02020603050405020304"/>
              </a:rPr>
              <a:t>material costs.</a:t>
            </a:r>
            <a:endParaRPr lang="en-IN" sz="2200" b="0" i="0" u="none" strike="noStrike" baseline="0" dirty="0" smtClean="0">
              <a:latin typeface="Times New Roman" panose="02020603050405020304"/>
            </a:endParaRPr>
          </a:p>
          <a:p>
            <a:pPr marL="0" indent="0">
              <a:buNone/>
            </a:pPr>
            <a:r>
              <a:rPr lang="en-IN" sz="2200" b="1" i="0" u="none" strike="noStrike" baseline="0" dirty="0" smtClean="0">
                <a:latin typeface="Times New Roman" panose="02020603050405020304"/>
              </a:rPr>
              <a:t>(ii)    Indirect materials: </a:t>
            </a:r>
            <a:endParaRPr lang="en-IN" sz="2200" b="1" i="0" u="none" strike="noStrike" baseline="0" dirty="0" smtClean="0">
              <a:latin typeface="Times New Roman" panose="02020603050405020304"/>
            </a:endParaRPr>
          </a:p>
          <a:p>
            <a:r>
              <a:rPr lang="en-IN" sz="2200" b="0" i="0" u="none" strike="noStrike" baseline="0" dirty="0" smtClean="0">
                <a:latin typeface="Times New Roman" panose="02020603050405020304"/>
              </a:rPr>
              <a:t>Indirect materials, on the other hand, are those materials which are of small</a:t>
            </a:r>
            <a:r>
              <a:rPr lang="en-IN" sz="2200" b="0" i="0" u="none" strike="noStrike" dirty="0" smtClean="0">
                <a:latin typeface="Times New Roman" panose="02020603050405020304"/>
              </a:rPr>
              <a:t> </a:t>
            </a:r>
            <a:r>
              <a:rPr lang="en-IN" sz="2200" b="0" i="0" u="none" strike="noStrike" baseline="0" dirty="0" smtClean="0">
                <a:latin typeface="Times New Roman" panose="02020603050405020304"/>
              </a:rPr>
              <a:t>value such as nuts, pins, screws, etc. and do not physically form part of the finished product.</a:t>
            </a:r>
            <a:endParaRPr lang="en-IN" sz="2200" b="0" i="0" u="none" strike="noStrike" baseline="0" dirty="0" smtClean="0">
              <a:latin typeface="Times New Roman" panose="02020603050405020304"/>
            </a:endParaRPr>
          </a:p>
          <a:p>
            <a:r>
              <a:rPr lang="en-IN" sz="2200" b="0" i="0" u="none" strike="noStrike" baseline="0" dirty="0" smtClean="0">
                <a:latin typeface="Times New Roman" panose="02020603050405020304"/>
              </a:rPr>
              <a:t>Costs associated with indirect materials are known as indirect material costs.</a:t>
            </a:r>
            <a:endParaRPr lang="en-IN" sz="2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IN" sz="2200" b="0" i="0" u="none" strike="noStrike" baseline="0" dirty="0" smtClean="0">
                <a:latin typeface="Times New Roman" panose="02020603050405020304"/>
              </a:rPr>
              <a:t>Factory supplies, office supplies and selling supplies are generally termed as stores.</a:t>
            </a:r>
            <a:endParaRPr lang="en-IN" sz="2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000" b="1" i="0" u="none" strike="noStrike" baseline="0" dirty="0" smtClean="0">
                <a:latin typeface="Times New Roman" panose="02020603050405020304"/>
              </a:rPr>
              <a:t>Purchasing Control and Procedure</a:t>
            </a:r>
            <a:endParaRPr lang="en-IN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200" b="0" i="0" u="none" strike="noStrike" baseline="0" dirty="0" smtClean="0">
                <a:latin typeface="Times New Roman" panose="02020603050405020304"/>
              </a:rPr>
              <a:t>Purchasing is an art. </a:t>
            </a:r>
            <a:endParaRPr lang="en-IN" sz="2200" b="0" i="0" u="none" strike="noStrike" baseline="0" dirty="0" smtClean="0">
              <a:latin typeface="Times New Roman" panose="02020603050405020304"/>
            </a:endParaRPr>
          </a:p>
          <a:p>
            <a:r>
              <a:rPr lang="en-IN" sz="2200" b="0" i="0" u="none" strike="noStrike" baseline="0" dirty="0" smtClean="0">
                <a:latin typeface="Times New Roman" panose="02020603050405020304"/>
              </a:rPr>
              <a:t>Wrong purchases increase the cost of</a:t>
            </a:r>
            <a:r>
              <a:rPr lang="en-IN" sz="2200" b="0" i="0" u="none" strike="noStrike" dirty="0" smtClean="0">
                <a:latin typeface="Times New Roman" panose="02020603050405020304"/>
              </a:rPr>
              <a:t> </a:t>
            </a:r>
            <a:r>
              <a:rPr lang="en-IN" sz="2200" b="0" i="0" u="none" strike="noStrike" baseline="0" dirty="0" smtClean="0">
                <a:latin typeface="Times New Roman" panose="02020603050405020304"/>
              </a:rPr>
              <a:t>materials, store </a:t>
            </a:r>
            <a:r>
              <a:rPr lang="en-IN" sz="2200" b="0" i="0" u="none" strike="noStrike" baseline="0" dirty="0" err="1" smtClean="0">
                <a:latin typeface="Times New Roman" panose="02020603050405020304"/>
              </a:rPr>
              <a:t>equipments</a:t>
            </a:r>
            <a:r>
              <a:rPr lang="en-IN" sz="2200" b="0" i="0" u="none" strike="noStrike" baseline="0" dirty="0" smtClean="0">
                <a:latin typeface="Times New Roman" panose="02020603050405020304"/>
              </a:rPr>
              <a:t> and the finished goods. </a:t>
            </a:r>
            <a:endParaRPr lang="en-IN" sz="2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IN" sz="2200" i="0" u="none" strike="noStrike" baseline="0" dirty="0" smtClean="0">
                <a:latin typeface="Times New Roman" panose="02020603050405020304"/>
              </a:rPr>
              <a:t>According to Alford and Beatty, “Purchasing is the procuring of materials, supplies,</a:t>
            </a:r>
            <a:r>
              <a:rPr lang="en-IN" sz="2200" i="0" u="none" strike="noStrike" dirty="0" smtClean="0">
                <a:latin typeface="Times New Roman" panose="02020603050405020304"/>
              </a:rPr>
              <a:t> </a:t>
            </a:r>
            <a:r>
              <a:rPr lang="en-IN" sz="2200" i="0" u="none" strike="noStrike" baseline="0" dirty="0" smtClean="0">
                <a:latin typeface="Times New Roman" panose="02020603050405020304"/>
              </a:rPr>
              <a:t>machines tools and services required for the equipment, maintenance and operation of a</a:t>
            </a:r>
            <a:r>
              <a:rPr lang="en-IN" sz="2200" i="0" u="none" strike="noStrike" dirty="0" smtClean="0">
                <a:latin typeface="Times New Roman" panose="02020603050405020304"/>
              </a:rPr>
              <a:t> </a:t>
            </a:r>
            <a:r>
              <a:rPr lang="en-IN" sz="2200" i="0" u="none" strike="noStrike" baseline="0" dirty="0" smtClean="0">
                <a:latin typeface="Times New Roman" panose="02020603050405020304"/>
              </a:rPr>
              <a:t>manufacturing plant”.</a:t>
            </a:r>
            <a:endParaRPr lang="en-IN" sz="2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 smtClean="0"/>
              <a:t>Objectives of scientific purchasing</a:t>
            </a:r>
            <a:endParaRPr lang="en-IN" sz="3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200" b="0" i="0" u="none" strike="noStrike" baseline="0" dirty="0" smtClean="0">
                <a:latin typeface="Times New Roman" panose="02020603050405020304"/>
              </a:rPr>
              <a:t>To purchase the right quantity at the best</a:t>
            </a:r>
            <a:r>
              <a:rPr lang="en-IN" sz="2200" b="0" i="0" u="none" strike="noStrike" dirty="0" smtClean="0">
                <a:latin typeface="Times New Roman" panose="02020603050405020304"/>
              </a:rPr>
              <a:t> </a:t>
            </a:r>
            <a:r>
              <a:rPr lang="en-IN" sz="2200" b="0" i="0" u="none" strike="noStrike" baseline="0" dirty="0" smtClean="0">
                <a:latin typeface="Times New Roman" panose="02020603050405020304"/>
              </a:rPr>
              <a:t>price, </a:t>
            </a:r>
            <a:endParaRPr lang="en-IN" sz="2200" b="0" i="0" u="none" strike="noStrike" baseline="0" dirty="0" smtClean="0">
              <a:latin typeface="Times New Roman" panose="02020603050405020304"/>
            </a:endParaRPr>
          </a:p>
          <a:p>
            <a:r>
              <a:rPr lang="en-IN" sz="2200" b="0" i="0" u="none" strike="noStrike" baseline="0" dirty="0" smtClean="0">
                <a:latin typeface="Times New Roman" panose="02020603050405020304"/>
              </a:rPr>
              <a:t>Materials purchased should suit the objective, </a:t>
            </a:r>
            <a:endParaRPr lang="en-IN" sz="2200" b="0" i="0" u="none" strike="noStrike" baseline="0" dirty="0" smtClean="0">
              <a:latin typeface="Times New Roman" panose="02020603050405020304"/>
            </a:endParaRPr>
          </a:p>
          <a:p>
            <a:r>
              <a:rPr lang="en-IN" sz="2200" b="0" i="0" u="none" strike="noStrike" baseline="0" dirty="0" smtClean="0">
                <a:latin typeface="Times New Roman" panose="02020603050405020304"/>
              </a:rPr>
              <a:t>Production should not be held up,</a:t>
            </a:r>
            <a:endParaRPr lang="en-IN" sz="2200" b="0" i="0" u="none" strike="noStrike" baseline="0" dirty="0" smtClean="0">
              <a:latin typeface="Times New Roman" panose="02020603050405020304"/>
            </a:endParaRPr>
          </a:p>
          <a:p>
            <a:r>
              <a:rPr lang="en-IN" sz="2200" b="0" i="0" u="none" strike="noStrike" baseline="0" dirty="0" smtClean="0">
                <a:latin typeface="Times New Roman" panose="02020603050405020304"/>
              </a:rPr>
              <a:t>Unnecessarily capital should not be locked up in stores, </a:t>
            </a:r>
            <a:endParaRPr lang="en-IN" sz="2200" b="0" i="0" u="none" strike="noStrike" baseline="0" dirty="0" smtClean="0">
              <a:latin typeface="Times New Roman" panose="02020603050405020304"/>
            </a:endParaRPr>
          </a:p>
          <a:p>
            <a:r>
              <a:rPr lang="en-IN" sz="2200" b="0" i="0" u="none" strike="noStrike" baseline="0" dirty="0" smtClean="0">
                <a:latin typeface="Times New Roman" panose="02020603050405020304"/>
              </a:rPr>
              <a:t>Best quality of materials should be</a:t>
            </a:r>
            <a:r>
              <a:rPr lang="en-IN" sz="2200" b="0" i="0" u="none" strike="noStrike" dirty="0" smtClean="0">
                <a:latin typeface="Times New Roman" panose="02020603050405020304"/>
              </a:rPr>
              <a:t> </a:t>
            </a:r>
            <a:r>
              <a:rPr lang="en-IN" sz="2200" b="0" i="0" u="none" strike="noStrike" baseline="0" dirty="0" smtClean="0">
                <a:latin typeface="Times New Roman" panose="02020603050405020304"/>
              </a:rPr>
              <a:t>purchased and</a:t>
            </a:r>
            <a:endParaRPr lang="en-IN" sz="2200" b="0" i="0" u="none" strike="noStrike" baseline="0" dirty="0" smtClean="0">
              <a:latin typeface="Times New Roman" panose="02020603050405020304"/>
            </a:endParaRPr>
          </a:p>
          <a:p>
            <a:r>
              <a:rPr lang="en-IN" sz="2200" b="0" i="0" u="none" strike="noStrike" baseline="0" dirty="0" smtClean="0">
                <a:latin typeface="Times New Roman" panose="02020603050405020304"/>
              </a:rPr>
              <a:t>Company’s competitive position and it</a:t>
            </a:r>
            <a:r>
              <a:rPr lang="en-IN" sz="2200" b="0" i="0" u="none" strike="noStrike" dirty="0" smtClean="0">
                <a:latin typeface="Times New Roman" panose="02020603050405020304"/>
              </a:rPr>
              <a:t> </a:t>
            </a:r>
            <a:r>
              <a:rPr lang="en-IN" sz="2200" b="0" i="0" u="none" strike="noStrike" baseline="0" dirty="0" smtClean="0">
                <a:latin typeface="Times New Roman" panose="02020603050405020304"/>
              </a:rPr>
              <a:t>reputation for fairness and integrity should</a:t>
            </a:r>
            <a:r>
              <a:rPr lang="en-IN" sz="2200" b="0" i="0" u="none" strike="noStrike" dirty="0" smtClean="0">
                <a:latin typeface="Times New Roman" panose="02020603050405020304"/>
              </a:rPr>
              <a:t> </a:t>
            </a:r>
            <a:r>
              <a:rPr lang="en-IN" sz="2200" b="0" i="0" u="none" strike="noStrike" baseline="0" dirty="0" smtClean="0">
                <a:latin typeface="Times New Roman" panose="02020603050405020304"/>
              </a:rPr>
              <a:t>be safeguarded.</a:t>
            </a:r>
            <a:endParaRPr lang="en-IN" sz="2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000" b="1" i="0" u="none" strike="noStrike" baseline="0" dirty="0" smtClean="0">
                <a:latin typeface="Times New Roman" panose="02020603050405020304"/>
              </a:rPr>
              <a:t>Methods of Purchasing</a:t>
            </a:r>
            <a:endParaRPr lang="en-IN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IN" sz="2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Purchasing can be broadly classified as centralized and localized purchasing.</a:t>
            </a:r>
            <a:endParaRPr lang="en-IN" sz="2200" b="0" i="0" u="none" strike="noStrike" baseline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IN" sz="2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(a) </a:t>
            </a:r>
            <a:r>
              <a:rPr lang="en-IN" sz="2200" b="1" i="1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Centralized Purchasing</a:t>
            </a:r>
            <a:r>
              <a:rPr lang="en-IN" sz="2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IN" sz="2200" b="0" i="0" u="none" strike="noStrike" baseline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IN" sz="2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Centralised purchasing means that all purchases are made by a single purchase department. </a:t>
            </a:r>
            <a:endParaRPr lang="en-IN" sz="2200" b="0" i="0" u="none" strike="noStrike" baseline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2200" b="1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(b)</a:t>
            </a:r>
            <a:r>
              <a:rPr lang="en-US" sz="2200" b="1" i="0" u="none" strike="noStrik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Decentralized or localized purchasing:</a:t>
            </a:r>
            <a:endParaRPr lang="en-IN" sz="2200" b="1" i="0" u="none" strike="noStrike" baseline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IN" sz="2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In decentralised purchasing, each department or branch makes its own purchases.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IN" sz="3000" b="1" dirty="0">
                <a:solidFill>
                  <a:prstClr val="black"/>
                </a:solidFill>
                <a:latin typeface="Times New Roman" panose="02020603050405020304"/>
                <a:ea typeface="+mn-ea"/>
                <a:cs typeface="+mn-cs"/>
              </a:rPr>
              <a:t>A</a:t>
            </a:r>
            <a:r>
              <a:rPr lang="en-IN" sz="3000" b="1" dirty="0" smtClean="0">
                <a:solidFill>
                  <a:prstClr val="black"/>
                </a:solidFill>
                <a:latin typeface="Times New Roman" panose="02020603050405020304"/>
                <a:ea typeface="+mn-ea"/>
                <a:cs typeface="+mn-cs"/>
              </a:rPr>
              <a:t>dvantages </a:t>
            </a:r>
            <a:r>
              <a:rPr lang="en-IN" sz="3000" b="1" dirty="0">
                <a:solidFill>
                  <a:prstClr val="black"/>
                </a:solidFill>
                <a:latin typeface="Times New Roman" panose="02020603050405020304"/>
                <a:ea typeface="+mn-ea"/>
                <a:cs typeface="+mn-cs"/>
              </a:rPr>
              <a:t>of centralized purchasing </a:t>
            </a:r>
            <a:br>
              <a:rPr lang="en-IN" sz="3000" b="1" dirty="0">
                <a:solidFill>
                  <a:prstClr val="black"/>
                </a:solidFill>
                <a:latin typeface="Times New Roman" panose="02020603050405020304"/>
                <a:ea typeface="+mn-ea"/>
                <a:cs typeface="+mn-cs"/>
              </a:rPr>
            </a:br>
            <a:endParaRPr lang="en-IN" sz="3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IN" b="0" i="0" u="none" strike="noStrike" baseline="0" dirty="0" smtClean="0">
                <a:latin typeface="Times New Roman" panose="02020603050405020304"/>
              </a:rPr>
              <a:t>1. Specialized and expert knowledge is available.</a:t>
            </a:r>
            <a:endParaRPr lang="en-IN" b="0" i="0" u="none" strike="noStrike" baseline="0" dirty="0" smtClean="0">
              <a:latin typeface="Times New Roman" panose="02020603050405020304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IN" b="0" i="0" u="none" strike="noStrike" baseline="0" dirty="0" smtClean="0">
                <a:latin typeface="Times New Roman" panose="02020603050405020304"/>
              </a:rPr>
              <a:t>2. Advantages arise due to bulk purchases.</a:t>
            </a:r>
            <a:endParaRPr lang="en-IN" b="0" i="0" u="none" strike="noStrike" baseline="0" dirty="0" smtClean="0">
              <a:latin typeface="Times New Roman" panose="02020603050405020304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IN" b="0" i="0" u="none" strike="noStrike" baseline="0" dirty="0" smtClean="0">
                <a:latin typeface="Times New Roman" panose="02020603050405020304"/>
              </a:rPr>
              <a:t>3. The cost of purchasing can be reduced and selling price can be lowered.</a:t>
            </a:r>
            <a:endParaRPr lang="en-IN" b="0" i="0" u="none" strike="noStrike" baseline="0" dirty="0" smtClean="0">
              <a:latin typeface="Times New Roman" panose="02020603050405020304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IN" b="0" i="0" u="none" strike="noStrike" baseline="0" dirty="0" smtClean="0">
                <a:latin typeface="Times New Roman" panose="02020603050405020304"/>
              </a:rPr>
              <a:t>4. As there is good knowledge of market conditions, greater control can be exercised.</a:t>
            </a:r>
            <a:endParaRPr lang="en-IN" b="0" i="0" u="none" strike="noStrike" baseline="0" dirty="0" smtClean="0">
              <a:latin typeface="Times New Roman" panose="02020603050405020304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IN" b="0" i="0" u="none" strike="noStrike" baseline="0" dirty="0" smtClean="0">
                <a:latin typeface="Times New Roman" panose="02020603050405020304"/>
              </a:rPr>
              <a:t>5. When materials have to be imported, it is advantageous to centralize the buying.</a:t>
            </a:r>
            <a:endParaRPr lang="en-IN" b="0" i="0" u="none" strike="noStrike" baseline="0" dirty="0" smtClean="0">
              <a:latin typeface="Times New Roman" panose="02020603050405020304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IN" b="0" i="0" u="none" strike="noStrike" baseline="0" dirty="0" smtClean="0">
                <a:latin typeface="Times New Roman" panose="02020603050405020304"/>
              </a:rPr>
              <a:t>6. Economy and ease in compilation and consultation of results.</a:t>
            </a:r>
            <a:endParaRPr lang="en-IN" b="0" i="0" u="none" strike="noStrike" baseline="0" dirty="0" smtClean="0">
              <a:latin typeface="Times New Roman" panose="02020603050405020304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IN" b="0" i="0" u="none" strike="noStrike" baseline="0" dirty="0" smtClean="0">
                <a:latin typeface="Times New Roman" panose="02020603050405020304"/>
              </a:rPr>
              <a:t>7. It can take advantage of market changes.</a:t>
            </a:r>
            <a:endParaRPr lang="en-IN" b="0" i="0" u="none" strike="noStrike" baseline="0" dirty="0" smtClean="0">
              <a:latin typeface="Times New Roman" panose="02020603050405020304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IN" b="0" i="0" u="none" strike="noStrike" baseline="0" dirty="0" smtClean="0">
                <a:latin typeface="Times New Roman" panose="02020603050405020304"/>
              </a:rPr>
              <a:t>8. Investment in inventories can be reduced.</a:t>
            </a:r>
            <a:endParaRPr lang="en-IN" b="0" i="0" u="none" strike="noStrike" baseline="0" dirty="0" smtClean="0">
              <a:latin typeface="Times New Roman" panose="02020603050405020304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IN" b="0" i="0" u="none" strike="noStrike" baseline="0" dirty="0" smtClean="0">
                <a:latin typeface="Times New Roman" panose="02020603050405020304"/>
              </a:rPr>
              <a:t>9. Other advantages include undivided responsibility, consistent buying policies.</a:t>
            </a:r>
            <a:endParaRPr lang="en-IN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6946</Words>
  <Application>WPS Presentation</Application>
  <PresentationFormat>On-screen Show (4:3)</PresentationFormat>
  <Paragraphs>138</Paragraphs>
  <Slides>19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8" baseType="lpstr">
      <vt:lpstr>Arial</vt:lpstr>
      <vt:lpstr>SimSun</vt:lpstr>
      <vt:lpstr>Wingdings</vt:lpstr>
      <vt:lpstr>Times New Roman</vt:lpstr>
      <vt:lpstr>Times New Roman</vt:lpstr>
      <vt:lpstr>Calibri</vt:lpstr>
      <vt:lpstr>Microsoft YaHei</vt:lpstr>
      <vt:lpstr>Arial Unicode MS</vt:lpstr>
      <vt:lpstr>Office Theme</vt:lpstr>
      <vt:lpstr>Materials</vt:lpstr>
      <vt:lpstr>Materials</vt:lpstr>
      <vt:lpstr>The materials are of two types, namely: </vt:lpstr>
      <vt:lpstr>PowerPoint 演示文稿</vt:lpstr>
      <vt:lpstr>Purchasing Control and Procedure</vt:lpstr>
      <vt:lpstr>PowerPoint 演示文稿</vt:lpstr>
      <vt:lpstr>Objectives of scientific purchasing</vt:lpstr>
      <vt:lpstr>Methods of Purchasing</vt:lpstr>
      <vt:lpstr>Advantages of centralized purchasing  </vt:lpstr>
      <vt:lpstr>Advantages of localized purchasing or decentralization </vt:lpstr>
      <vt:lpstr>Purchase Procedure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Store keeping</vt:lpstr>
      <vt:lpstr>Duties and functions of Store-keeper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Materials</dc:title>
  <dc:creator>user</dc:creator>
  <cp:lastModifiedBy>user</cp:lastModifiedBy>
  <cp:revision>7</cp:revision>
  <dcterms:created xsi:type="dcterms:W3CDTF">2021-02-02T09:46:00Z</dcterms:created>
  <dcterms:modified xsi:type="dcterms:W3CDTF">2024-08-31T06:04:03Z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78B6A1CA221640508E06FD34F7A47EBD_12</vt:lpwstr>
  </property>
  <property fmtid="{D5CDD505-2E9C-101B-9397-08002B2CF9AE}" pid="3" name="KSOProductBuildVer">
    <vt:lpwstr>1033-12.2.0.17562</vt:lpwstr>
  </property>
</Properties>
</file>