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4" r:id="rId8"/>
    <p:sldId id="265" r:id="rId9"/>
    <p:sldId id="266" r:id="rId10"/>
    <p:sldId id="267" r:id="rId11"/>
    <p:sldId id="268" r:id="rId12"/>
    <p:sldId id="269" r:id="rId13"/>
    <p:sldId id="270" r:id="rId14"/>
    <p:sldId id="272" r:id="rId15"/>
    <p:sldId id="274" r:id="rId16"/>
    <p:sldId id="275" r:id="rId17"/>
    <p:sldId id="276" r:id="rId18"/>
    <p:sldId id="278"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D00BCD4A-E9F7-450F-8337-D1994B38BE4F}"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D00BCD4A-E9F7-450F-8337-D1994B38BE4F}"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00BCD4A-E9F7-450F-8337-D1994B38BE4F}"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BCD4A-E9F7-450F-8337-D1994B38BE4F}"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00BCD4A-E9F7-450F-8337-D1994B38BE4F}"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BF1C19-615B-42D6-A655-C50AD536716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BCD4A-E9F7-450F-8337-D1994B38BE4F}"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BF1C19-615B-42D6-A655-C50AD536716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20000"/>
              <a:lumOff val="80000"/>
            </a:schemeClr>
          </a:solidFill>
          <a:ln>
            <a:solidFill>
              <a:schemeClr val="accent5">
                <a:lumMod val="20000"/>
                <a:lumOff val="80000"/>
              </a:schemeClr>
            </a:solidFill>
          </a:ln>
        </p:spPr>
        <p:txBody>
          <a:bodyPr>
            <a:normAutofit/>
          </a:bodyPr>
          <a:lstStyle/>
          <a:p>
            <a:r>
              <a:rPr lang="en-US" sz="3000" b="1" dirty="0" smtClean="0">
                <a:solidFill>
                  <a:srgbClr val="C00000"/>
                </a:solidFill>
              </a:rPr>
              <a:t>Management of Stock</a:t>
            </a:r>
            <a:endParaRPr lang="en-IN" sz="3000" b="1" dirty="0">
              <a:solidFill>
                <a:srgbClr val="C00000"/>
              </a:solidFill>
            </a:endParaRPr>
          </a:p>
        </p:txBody>
      </p:sp>
      <p:sp>
        <p:nvSpPr>
          <p:cNvPr id="3" name="Subtitle 2"/>
          <p:cNvSpPr>
            <a:spLocks noGrp="1"/>
          </p:cNvSpPr>
          <p:nvPr>
            <p:ph type="subTitle" idx="1"/>
          </p:nvPr>
        </p:nvSpPr>
        <p:spPr/>
        <p:txBody>
          <a:bodyPr>
            <a:normAutofit fontScale="70000"/>
          </a:bodyPr>
          <a:lstStyle/>
          <a:p>
            <a:r>
              <a:rPr lang="en-US" altLang="en-IN" b="1" dirty="0">
                <a:sym typeface="+mn-ea"/>
              </a:rPr>
              <a:t>Prepared by </a:t>
            </a:r>
            <a:br>
              <a:rPr lang="en-US" altLang="en-IN" b="1" dirty="0">
                <a:solidFill>
                  <a:schemeClr val="tx1"/>
                </a:solidFill>
                <a:sym typeface="+mn-ea"/>
              </a:rPr>
            </a:br>
            <a:r>
              <a:rPr lang="en-US" altLang="en-IN" b="1" dirty="0">
                <a:sym typeface="+mn-ea"/>
              </a:rPr>
              <a:t>Dr. Muhammed Rafi.P</a:t>
            </a:r>
            <a:br>
              <a:rPr lang="en-US" altLang="en-IN" b="1" dirty="0">
                <a:solidFill>
                  <a:schemeClr val="tx1"/>
                </a:solidFill>
                <a:sym typeface="+mn-ea"/>
              </a:rPr>
            </a:br>
            <a:r>
              <a:rPr lang="en-US" altLang="en-IN" b="1" dirty="0">
                <a:sym typeface="+mn-ea"/>
              </a:rPr>
              <a:t>Assistant Professor</a:t>
            </a:r>
            <a:br>
              <a:rPr lang="en-US" altLang="en-IN" b="1" dirty="0">
                <a:solidFill>
                  <a:schemeClr val="tx1"/>
                </a:solidFill>
                <a:sym typeface="+mn-ea"/>
              </a:rPr>
            </a:br>
            <a:r>
              <a:rPr lang="en-US" altLang="en-IN" b="1" dirty="0">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3000" b="1" dirty="0" smtClean="0">
                <a:solidFill>
                  <a:srgbClr val="C00000"/>
                </a:solidFill>
              </a:rPr>
              <a:t>Formula for computing EOQ </a:t>
            </a:r>
            <a:endParaRPr lang="en-IN" sz="30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EOQ = √</a:t>
            </a:r>
            <a:r>
              <a:rPr lang="en-IN" sz="2200" b="1" u="sng" dirty="0" smtClean="0">
                <a:latin typeface="Times New Roman" panose="02020603050405020304" pitchFamily="18" charset="0"/>
                <a:cs typeface="Times New Roman" panose="02020603050405020304" pitchFamily="18" charset="0"/>
              </a:rPr>
              <a:t>2C0</a:t>
            </a:r>
            <a:endParaRPr lang="en-IN"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I</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Where,    C= Annual consumption</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O = Cost of placing an order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I = Annual carrying or storage cost/unit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 I = Given % of value of material per unit.)</a:t>
            </a:r>
            <a:endParaRPr lang="en-IN" sz="2200" dirty="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4355976" y="2060848"/>
            <a:ext cx="57606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1</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From the following particulars, calculate the EOQ.</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Annual requirement			=	1600 units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material per unit			=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40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placing and receiving one order	= 	Rs.50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Annual carrying cost of inventory	= 	10% of inventory 						value.</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fontScale="92500" lnSpcReduction="20000"/>
          </a:bodyPr>
          <a:lstStyle/>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C= Annual </a:t>
            </a:r>
            <a:r>
              <a:rPr lang="en-US" sz="2200" dirty="0" smtClean="0">
                <a:solidFill>
                  <a:prstClr val="black"/>
                </a:solidFill>
                <a:latin typeface="Times New Roman" panose="02020603050405020304" pitchFamily="18" charset="0"/>
                <a:cs typeface="Times New Roman" panose="02020603050405020304" pitchFamily="18" charset="0"/>
              </a:rPr>
              <a:t>consumption  = 1600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 Cost of placing an </a:t>
            </a:r>
            <a:r>
              <a:rPr lang="en-US" sz="2200" dirty="0" smtClean="0">
                <a:solidFill>
                  <a:prstClr val="black"/>
                </a:solidFill>
                <a:latin typeface="Times New Roman" panose="02020603050405020304" pitchFamily="18" charset="0"/>
                <a:cs typeface="Times New Roman" panose="02020603050405020304" pitchFamily="18" charset="0"/>
              </a:rPr>
              <a:t>order = Rs.50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I = Annual carrying or storage cost/unit</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 I = Given % of value of material per unit.)</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I = 10% OF Rs.40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I = 4</a:t>
            </a:r>
            <a:endParaRPr lang="en-US" sz="2200"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1600 x 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4</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1,60,000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4</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40,000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200 units</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2</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Calculate the EOQ from the following details. Also state the </a:t>
            </a: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orders to be placed in a year.</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Consumption of materials per annum       =	10,000 kg</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per kg of material 			=	</a:t>
            </a:r>
            <a:r>
              <a:rPr lang="en-US" sz="2200" dirty="0" err="1" smtClean="0">
                <a:latin typeface="Times New Roman" panose="02020603050405020304" pitchFamily="18" charset="0"/>
                <a:cs typeface="Times New Roman" panose="02020603050405020304" pitchFamily="18" charset="0"/>
              </a:rPr>
              <a:t>Rs</a:t>
            </a:r>
            <a:r>
              <a:rPr lang="en-US" sz="2200" dirty="0" smtClean="0">
                <a:latin typeface="Times New Roman" panose="02020603050405020304" pitchFamily="18" charset="0"/>
                <a:cs typeface="Times New Roman" panose="02020603050405020304" pitchFamily="18" charset="0"/>
              </a:rPr>
              <a:t>. 2</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Cost of placing 				= 	Rs.50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Storage cost			 	= 	8% of Average 							inventory.</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fontScale="92500" lnSpcReduction="20000"/>
          </a:bodyPr>
          <a:lstStyle/>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C= Annual </a:t>
            </a:r>
            <a:r>
              <a:rPr lang="en-US" sz="2200" dirty="0" smtClean="0">
                <a:solidFill>
                  <a:prstClr val="black"/>
                </a:solidFill>
                <a:latin typeface="Times New Roman" panose="02020603050405020304" pitchFamily="18" charset="0"/>
                <a:cs typeface="Times New Roman" panose="02020603050405020304" pitchFamily="18" charset="0"/>
              </a:rPr>
              <a:t>consumption  = 10,000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 Cost of placing an </a:t>
            </a:r>
            <a:r>
              <a:rPr lang="en-US" sz="2200" dirty="0" smtClean="0">
                <a:solidFill>
                  <a:prstClr val="black"/>
                </a:solidFill>
                <a:latin typeface="Times New Roman" panose="02020603050405020304" pitchFamily="18" charset="0"/>
                <a:cs typeface="Times New Roman" panose="02020603050405020304" pitchFamily="18" charset="0"/>
              </a:rPr>
              <a:t>order = Rs.50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I = Annual carrying or storage cost/unit</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 I = Given % of value of material per unit.)</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I = 8% of Rs.2</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I = .16</a:t>
            </a:r>
            <a:endParaRPr lang="en-US" sz="2200" b="1"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10,000 x 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0.16</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10,00,000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0.16</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62,50,000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2,500 kg</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No.of</a:t>
            </a:r>
            <a:r>
              <a:rPr lang="en-US" sz="2200" b="1" dirty="0" smtClean="0">
                <a:latin typeface="Times New Roman" panose="02020603050405020304" pitchFamily="18" charset="0"/>
                <a:cs typeface="Times New Roman" panose="02020603050405020304" pitchFamily="18" charset="0"/>
              </a:rPr>
              <a:t> orders to be placed in a year</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Annual </a:t>
            </a:r>
            <a:r>
              <a:rPr lang="en-US" sz="2200" u="sng" dirty="0" err="1" smtClean="0">
                <a:latin typeface="Times New Roman" panose="02020603050405020304" pitchFamily="18" charset="0"/>
                <a:cs typeface="Times New Roman" panose="02020603050405020304" pitchFamily="18" charset="0"/>
              </a:rPr>
              <a:t>consumprtion</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EOQ</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10,000</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2,500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4 orders per year</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rPr>
              <a:t>Problem 3</a:t>
            </a:r>
            <a:endParaRPr lang="en-IN" sz="2800" b="1"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The annual demand for an item is 3200 units. The unit cost is Rs.6 and inventory carrying cost 25%. If the cost of one procurement is Rs.150, determine:</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smtClean="0">
                <a:latin typeface="Times New Roman" panose="02020603050405020304" pitchFamily="18" charset="0"/>
                <a:cs typeface="Times New Roman" panose="02020603050405020304" pitchFamily="18" charset="0"/>
              </a:rPr>
              <a:t>EOQ</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err="1" smtClean="0">
                <a:latin typeface="Times New Roman" panose="02020603050405020304" pitchFamily="18" charset="0"/>
                <a:cs typeface="Times New Roman" panose="02020603050405020304" pitchFamily="18" charset="0"/>
              </a:rPr>
              <a:t>No.of</a:t>
            </a:r>
            <a:r>
              <a:rPr lang="en-US" sz="2200" dirty="0" smtClean="0">
                <a:latin typeface="Times New Roman" panose="02020603050405020304" pitchFamily="18" charset="0"/>
                <a:cs typeface="Times New Roman" panose="02020603050405020304" pitchFamily="18" charset="0"/>
              </a:rPr>
              <a:t> orders per year</a:t>
            </a:r>
            <a:endParaRPr lang="en-US" sz="2200" dirty="0" smtClean="0">
              <a:latin typeface="Times New Roman" panose="02020603050405020304" pitchFamily="18" charset="0"/>
              <a:cs typeface="Times New Roman" panose="02020603050405020304" pitchFamily="18" charset="0"/>
            </a:endParaRPr>
          </a:p>
          <a:p>
            <a:pPr marL="514350" indent="-514350">
              <a:buAutoNum type="alphaLcParenR"/>
            </a:pPr>
            <a:r>
              <a:rPr lang="en-US" sz="2200" dirty="0" smtClean="0">
                <a:latin typeface="Times New Roman" panose="02020603050405020304" pitchFamily="18" charset="0"/>
                <a:cs typeface="Times New Roman" panose="02020603050405020304" pitchFamily="18" charset="0"/>
              </a:rPr>
              <a:t>Time between two consecutive orders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Solution </a:t>
            </a:r>
            <a:endParaRPr lang="en-IN"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925144"/>
          </a:xfrm>
          <a:solidFill>
            <a:schemeClr val="accent2">
              <a:lumMod val="20000"/>
              <a:lumOff val="80000"/>
            </a:schemeClr>
          </a:solidFill>
        </p:spPr>
        <p:txBody>
          <a:bodyPr>
            <a:norm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1</a:t>
            </a:r>
            <a:r>
              <a:rPr lang="en-IN" sz="2200" b="1" dirty="0" smtClean="0">
                <a:solidFill>
                  <a:prstClr val="black"/>
                </a:solidFill>
                <a:latin typeface="Times New Roman" panose="02020603050405020304" pitchFamily="18" charset="0"/>
                <a:cs typeface="Times New Roman" panose="02020603050405020304" pitchFamily="18" charset="0"/>
              </a:rPr>
              <a:t>) EOQ		EOQ </a:t>
            </a:r>
            <a:r>
              <a:rPr lang="en-IN" sz="2200" b="1" dirty="0">
                <a:solidFill>
                  <a:prstClr val="black"/>
                </a:solidFill>
                <a:latin typeface="Times New Roman" panose="02020603050405020304" pitchFamily="18" charset="0"/>
                <a:cs typeface="Times New Roman" panose="02020603050405020304" pitchFamily="18" charset="0"/>
              </a:rPr>
              <a:t>= √</a:t>
            </a:r>
            <a:r>
              <a:rPr lang="en-IN" sz="2200" b="1" u="sng" dirty="0">
                <a:solidFill>
                  <a:prstClr val="black"/>
                </a:solidFill>
                <a:latin typeface="Times New Roman" panose="02020603050405020304" pitchFamily="18" charset="0"/>
                <a:cs typeface="Times New Roman" panose="02020603050405020304" pitchFamily="18" charset="0"/>
              </a:rPr>
              <a:t>2C0</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I</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Where,    </a:t>
            </a:r>
            <a:r>
              <a:rPr lang="en-US" sz="2200" dirty="0" smtClean="0">
                <a:solidFill>
                  <a:prstClr val="black"/>
                </a:solidFill>
                <a:latin typeface="Times New Roman" panose="02020603050405020304" pitchFamily="18" charset="0"/>
                <a:cs typeface="Times New Roman" panose="02020603050405020304" pitchFamily="18" charset="0"/>
              </a:rPr>
              <a:t>C</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 3,200 units</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O  </a:t>
            </a:r>
            <a:r>
              <a:rPr lang="en-US" sz="2200" dirty="0" smtClean="0">
                <a:solidFill>
                  <a:prstClr val="black"/>
                </a:solidFill>
                <a:latin typeface="Times New Roman" panose="02020603050405020304" pitchFamily="18" charset="0"/>
                <a:cs typeface="Times New Roman" panose="02020603050405020304" pitchFamily="18" charset="0"/>
              </a:rPr>
              <a:t>  = Rs.150</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I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25% of Rs.6</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I = 1.50</a:t>
            </a:r>
            <a:endParaRPr lang="en-US" sz="2200" b="1"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     EOQ =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u="sng" dirty="0" smtClean="0">
                <a:solidFill>
                  <a:prstClr val="black"/>
                </a:solidFill>
                <a:latin typeface="Times New Roman" panose="02020603050405020304" pitchFamily="18" charset="0"/>
                <a:cs typeface="Times New Roman" panose="02020603050405020304" pitchFamily="18" charset="0"/>
              </a:rPr>
              <a:t>2 x 3,200 x 150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1.50</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6,40,000</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b="1" dirty="0">
                <a:solidFill>
                  <a:prstClr val="black"/>
                </a:solidFill>
                <a:latin typeface="Times New Roman" panose="02020603050405020304" pitchFamily="18" charset="0"/>
                <a:cs typeface="Times New Roman" panose="02020603050405020304" pitchFamily="18" charset="0"/>
              </a:rPr>
              <a:t>   </a:t>
            </a: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b="1" dirty="0">
                <a:solidFill>
                  <a:prstClr val="black"/>
                </a:solidFill>
                <a:latin typeface="Times New Roman" panose="02020603050405020304" pitchFamily="18" charset="0"/>
                <a:cs typeface="Times New Roman" panose="02020603050405020304" pitchFamily="18" charset="0"/>
              </a:rPr>
              <a:t>	         </a:t>
            </a:r>
            <a:r>
              <a:rPr lang="en-US" sz="2200" b="1" dirty="0" smtClean="0">
                <a:solidFill>
                  <a:prstClr val="black"/>
                </a:solidFill>
                <a:latin typeface="Times New Roman" panose="02020603050405020304" pitchFamily="18" charset="0"/>
                <a:cs typeface="Times New Roman" panose="02020603050405020304" pitchFamily="18" charset="0"/>
              </a:rPr>
              <a:t>        =  800 units</a:t>
            </a:r>
            <a:endParaRPr lang="en-US"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b="1" dirty="0" smtClean="0">
              <a:solidFill>
                <a:prstClr val="black"/>
              </a:solidFill>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2) </a:t>
            </a:r>
            <a:r>
              <a:rPr lang="en-US" sz="2200" b="1" dirty="0" err="1" smtClean="0">
                <a:latin typeface="Times New Roman" panose="02020603050405020304" pitchFamily="18" charset="0"/>
                <a:cs typeface="Times New Roman" panose="02020603050405020304" pitchFamily="18" charset="0"/>
              </a:rPr>
              <a:t>No.of</a:t>
            </a:r>
            <a:r>
              <a:rPr lang="en-US" sz="2200" b="1" dirty="0" smtClean="0">
                <a:latin typeface="Times New Roman" panose="02020603050405020304" pitchFamily="18" charset="0"/>
                <a:cs typeface="Times New Roman" panose="02020603050405020304" pitchFamily="18" charset="0"/>
              </a:rPr>
              <a:t> orders to be placed in a year</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Annual </a:t>
            </a:r>
            <a:r>
              <a:rPr lang="en-US" sz="2200" u="sng" dirty="0" err="1" smtClean="0">
                <a:latin typeface="Times New Roman" panose="02020603050405020304" pitchFamily="18" charset="0"/>
                <a:cs typeface="Times New Roman" panose="02020603050405020304" pitchFamily="18" charset="0"/>
              </a:rPr>
              <a:t>consumprtion</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EOQ</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3200</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800</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4  orders per year</a:t>
            </a:r>
            <a:endParaRPr lang="en-US" sz="2200" b="1" dirty="0" smtClean="0">
              <a:latin typeface="Times New Roman" panose="02020603050405020304" pitchFamily="18" charset="0"/>
              <a:cs typeface="Times New Roman" panose="02020603050405020304" pitchFamily="18" charset="0"/>
            </a:endParaRPr>
          </a:p>
          <a:p>
            <a:pPr marL="0" indent="0">
              <a:buNone/>
            </a:pP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3) Time between two orders</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u="sng" dirty="0" smtClean="0">
                <a:latin typeface="Times New Roman" panose="02020603050405020304" pitchFamily="18" charset="0"/>
                <a:cs typeface="Times New Roman" panose="02020603050405020304" pitchFamily="18" charset="0"/>
              </a:rPr>
              <a:t>12 months</a:t>
            </a:r>
            <a:endParaRPr lang="en-US" sz="2200" u="sng"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4 orders</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3 months</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Working Capital Management Consist- </a:t>
            </a:r>
            <a:br>
              <a:rPr lang="en-IN" sz="2800"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inventory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cash </a:t>
            </a:r>
            <a:endParaRPr lang="en-IN" sz="2200" dirty="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Management </a:t>
            </a:r>
            <a:r>
              <a:rPr lang="en-IN" sz="2200" dirty="0">
                <a:latin typeface="Times New Roman" panose="02020603050405020304" pitchFamily="18" charset="0"/>
                <a:cs typeface="Times New Roman" panose="02020603050405020304" pitchFamily="18" charset="0"/>
              </a:rPr>
              <a:t>of receivables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lvl="0">
              <a:spcBef>
                <a:spcPct val="20000"/>
              </a:spcBef>
            </a:pPr>
            <a:r>
              <a:rPr lang="en-IN" sz="2500" b="1" dirty="0">
                <a:solidFill>
                  <a:srgbClr val="C00000"/>
                </a:solidFill>
                <a:ea typeface="+mn-ea"/>
                <a:cs typeface="+mn-cs"/>
              </a:rPr>
              <a:t> </a:t>
            </a:r>
            <a:r>
              <a:rPr lang="en-IN" sz="2500" b="1" dirty="0" smtClean="0">
                <a:solidFill>
                  <a:srgbClr val="C00000"/>
                </a:solidFill>
                <a:ea typeface="+mn-ea"/>
                <a:cs typeface="+mn-cs"/>
              </a:rPr>
              <a:t>Meaning </a:t>
            </a:r>
            <a:r>
              <a:rPr lang="en-IN" sz="2500" b="1" dirty="0">
                <a:solidFill>
                  <a:srgbClr val="C00000"/>
                </a:solidFill>
                <a:ea typeface="+mn-ea"/>
                <a:cs typeface="+mn-cs"/>
              </a:rPr>
              <a:t>of </a:t>
            </a:r>
            <a:r>
              <a:rPr lang="en-IN" sz="2500" b="1" dirty="0" smtClean="0">
                <a:solidFill>
                  <a:srgbClr val="C00000"/>
                </a:solidFill>
                <a:ea typeface="+mn-ea"/>
                <a:cs typeface="+mn-cs"/>
              </a:rPr>
              <a:t>inventory</a:t>
            </a:r>
            <a:br>
              <a:rPr lang="en-IN" sz="2500" dirty="0">
                <a:solidFill>
                  <a:srgbClr val="C00000"/>
                </a:solidFill>
                <a:ea typeface="+mn-ea"/>
                <a:cs typeface="+mn-cs"/>
              </a:rPr>
            </a:br>
            <a:endParaRPr lang="en-IN"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dirty="0" smtClean="0">
                <a:latin typeface="Times New Roman" panose="02020603050405020304" pitchFamily="18" charset="0"/>
                <a:cs typeface="Times New Roman" panose="02020603050405020304" pitchFamily="18" charset="0"/>
              </a:rPr>
              <a:t>Inventory </a:t>
            </a:r>
            <a:r>
              <a:rPr lang="en-IN" sz="2200" dirty="0">
                <a:latin typeface="Times New Roman" panose="02020603050405020304" pitchFamily="18" charset="0"/>
                <a:cs typeface="Times New Roman" panose="02020603050405020304" pitchFamily="18" charset="0"/>
              </a:rPr>
              <a:t>means stock of goods. </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In </a:t>
            </a:r>
            <a:r>
              <a:rPr lang="en-IN" sz="2200" dirty="0">
                <a:latin typeface="Times New Roman" panose="02020603050405020304" pitchFamily="18" charset="0"/>
                <a:cs typeface="Times New Roman" panose="02020603050405020304" pitchFamily="18" charset="0"/>
              </a:rPr>
              <a:t>accounting language inventory means stock of raw materials, stock of work in progress and stock of finished goods. </a:t>
            </a:r>
            <a:endParaRPr lang="en-IN" sz="2200" dirty="0">
              <a:latin typeface="Times New Roman" panose="02020603050405020304" pitchFamily="18" charset="0"/>
              <a:cs typeface="Times New Roman" panose="02020603050405020304" pitchFamily="18" charset="0"/>
            </a:endParaRPr>
          </a:p>
          <a:p>
            <a:pPr marL="0" indent="0">
              <a:buNone/>
            </a:pPr>
            <a:endParaRPr lang="en-IN" sz="2200" b="1" dirty="0" smtClean="0">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	Types </a:t>
            </a:r>
            <a:r>
              <a:rPr lang="en-IN" sz="2200" b="1" dirty="0">
                <a:latin typeface="Times New Roman" panose="02020603050405020304" pitchFamily="18" charset="0"/>
                <a:cs typeface="Times New Roman" panose="02020603050405020304" pitchFamily="18" charset="0"/>
              </a:rPr>
              <a:t>of inventory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Raw material inventory </a:t>
            </a:r>
            <a:r>
              <a:rPr lang="en-IN" sz="2200" dirty="0">
                <a:latin typeface="Times New Roman" panose="02020603050405020304" pitchFamily="18" charset="0"/>
                <a:cs typeface="Times New Roman" panose="02020603050405020304" pitchFamily="18" charset="0"/>
              </a:rPr>
              <a:t>– inputs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Work in progress </a:t>
            </a:r>
            <a:r>
              <a:rPr lang="en-IN" sz="2200" dirty="0">
                <a:latin typeface="Times New Roman" panose="02020603050405020304" pitchFamily="18" charset="0"/>
                <a:cs typeface="Times New Roman" panose="02020603050405020304" pitchFamily="18" charset="0"/>
              </a:rPr>
              <a:t>– semi finished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 </a:t>
            </a:r>
            <a:r>
              <a:rPr lang="en-IN" sz="2200" b="1" i="1" dirty="0">
                <a:latin typeface="Times New Roman" panose="02020603050405020304" pitchFamily="18" charset="0"/>
                <a:cs typeface="Times New Roman" panose="02020603050405020304" pitchFamily="18" charset="0"/>
              </a:rPr>
              <a:t>Finished goods </a:t>
            </a:r>
            <a:r>
              <a:rPr lang="en-IN" sz="2200" dirty="0">
                <a:latin typeface="Times New Roman" panose="02020603050405020304" pitchFamily="18" charset="0"/>
                <a:cs typeface="Times New Roman" panose="02020603050405020304" pitchFamily="18" charset="0"/>
              </a:rPr>
              <a:t>– final products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Inventory Management </a:t>
            </a:r>
            <a:endParaRPr lang="en-IN" sz="3000" dirty="0">
              <a:solidFill>
                <a:srgbClr val="C00000"/>
              </a:solidFill>
              <a:latin typeface="Times New Roman" panose="02020603050405020304" pitchFamily="18" charset="0"/>
              <a:ea typeface="+mn-ea"/>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lstStyle/>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Simply </a:t>
            </a:r>
            <a:r>
              <a:rPr lang="en-IN" sz="2200" dirty="0">
                <a:solidFill>
                  <a:prstClr val="black"/>
                </a:solidFill>
                <a:latin typeface="Times New Roman" panose="02020603050405020304" pitchFamily="18" charset="0"/>
                <a:cs typeface="Times New Roman" panose="02020603050405020304" pitchFamily="18" charset="0"/>
              </a:rPr>
              <a:t>inventory management means managing inventory or stocks of business enterprise. Widely it means efficient planning and controlling of inventories.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latin typeface="Times New Roman" panose="02020603050405020304" pitchFamily="18" charset="0"/>
                <a:ea typeface="+mn-ea"/>
                <a:cs typeface="Times New Roman" panose="02020603050405020304" pitchFamily="18" charset="0"/>
              </a:rPr>
              <a:t>Objectives of inventory management </a:t>
            </a:r>
            <a:br>
              <a:rPr lang="en-IN" sz="2800" dirty="0">
                <a:solidFill>
                  <a:srgbClr val="C00000"/>
                </a:solidFill>
                <a:latin typeface="Times New Roman" panose="02020603050405020304" pitchFamily="18" charset="0"/>
                <a:ea typeface="+mn-ea"/>
                <a:cs typeface="Times New Roman" panose="02020603050405020304" pitchFamily="18" charset="0"/>
              </a:rPr>
            </a:br>
            <a:endParaRPr lang="en-IN"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To </a:t>
            </a:r>
            <a:r>
              <a:rPr lang="en-IN" sz="2200" dirty="0">
                <a:latin typeface="Times New Roman" panose="02020603050405020304" pitchFamily="18" charset="0"/>
                <a:cs typeface="Times New Roman" panose="02020603050405020304" pitchFamily="18" charset="0"/>
              </a:rPr>
              <a:t>ensure that adequate inventories are </a:t>
            </a:r>
            <a:r>
              <a:rPr lang="en-IN" sz="2200" dirty="0" smtClean="0">
                <a:latin typeface="Times New Roman" panose="02020603050405020304" pitchFamily="18" charset="0"/>
                <a:cs typeface="Times New Roman" panose="02020603050405020304" pitchFamily="18" charset="0"/>
              </a:rPr>
              <a:t>available.</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To </a:t>
            </a:r>
            <a:r>
              <a:rPr lang="en-IN" sz="2200" dirty="0">
                <a:latin typeface="Times New Roman" panose="02020603050405020304" pitchFamily="18" charset="0"/>
                <a:cs typeface="Times New Roman" panose="02020603050405020304" pitchFamily="18" charset="0"/>
              </a:rPr>
              <a:t>minims the investment of funds in </a:t>
            </a:r>
            <a:r>
              <a:rPr lang="en-IN" sz="2200" dirty="0" smtClean="0">
                <a:latin typeface="Times New Roman" panose="02020603050405020304" pitchFamily="18" charset="0"/>
                <a:cs typeface="Times New Roman" panose="02020603050405020304" pitchFamily="18" charset="0"/>
              </a:rPr>
              <a:t>inventories.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Minimize </a:t>
            </a:r>
            <a:r>
              <a:rPr lang="en-IN" sz="2200" dirty="0">
                <a:latin typeface="Times New Roman" panose="02020603050405020304" pitchFamily="18" charset="0"/>
                <a:cs typeface="Times New Roman" panose="02020603050405020304" pitchFamily="18" charset="0"/>
              </a:rPr>
              <a:t>cost ordering and carrying </a:t>
            </a:r>
            <a:r>
              <a:rPr lang="en-IN" sz="2200" dirty="0" smtClean="0">
                <a:latin typeface="Times New Roman" panose="02020603050405020304" pitchFamily="18" charset="0"/>
                <a:cs typeface="Times New Roman" panose="02020603050405020304" pitchFamily="18" charset="0"/>
              </a:rPr>
              <a:t>inventories.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Maximize </a:t>
            </a:r>
            <a:r>
              <a:rPr lang="en-IN" sz="2200" dirty="0">
                <a:latin typeface="Times New Roman" panose="02020603050405020304" pitchFamily="18" charset="0"/>
                <a:cs typeface="Times New Roman" panose="02020603050405020304" pitchFamily="18" charset="0"/>
              </a:rPr>
              <a:t>wealth of </a:t>
            </a:r>
            <a:r>
              <a:rPr lang="en-IN" sz="2200" dirty="0" smtClean="0">
                <a:latin typeface="Times New Roman" panose="02020603050405020304" pitchFamily="18" charset="0"/>
                <a:cs typeface="Times New Roman" panose="02020603050405020304" pitchFamily="18" charset="0"/>
              </a:rPr>
              <a:t>shareholders.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Avoid </a:t>
            </a:r>
            <a:r>
              <a:rPr lang="en-IN" sz="2200" dirty="0">
                <a:latin typeface="Times New Roman" panose="02020603050405020304" pitchFamily="18" charset="0"/>
                <a:cs typeface="Times New Roman" panose="02020603050405020304" pitchFamily="18" charset="0"/>
              </a:rPr>
              <a:t>cash </a:t>
            </a:r>
            <a:r>
              <a:rPr lang="en-IN" sz="2200" dirty="0" smtClean="0">
                <a:latin typeface="Times New Roman" panose="02020603050405020304" pitchFamily="18" charset="0"/>
                <a:cs typeface="Times New Roman" panose="02020603050405020304" pitchFamily="18" charset="0"/>
              </a:rPr>
              <a:t>crisis.</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Avoid </a:t>
            </a:r>
            <a:r>
              <a:rPr lang="en-IN" sz="2200" dirty="0">
                <a:latin typeface="Times New Roman" panose="02020603050405020304" pitchFamily="18" charset="0"/>
                <a:cs typeface="Times New Roman" panose="02020603050405020304" pitchFamily="18" charset="0"/>
              </a:rPr>
              <a:t>over stocking and under </a:t>
            </a:r>
            <a:r>
              <a:rPr lang="en-IN" sz="2200" dirty="0" smtClean="0">
                <a:latin typeface="Times New Roman" panose="02020603050405020304" pitchFamily="18" charset="0"/>
                <a:cs typeface="Times New Roman" panose="02020603050405020304" pitchFamily="18" charset="0"/>
              </a:rPr>
              <a:t>stocking.</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Minimize </a:t>
            </a:r>
            <a:r>
              <a:rPr lang="en-IN" sz="2200" dirty="0">
                <a:latin typeface="Times New Roman" panose="02020603050405020304" pitchFamily="18" charset="0"/>
                <a:cs typeface="Times New Roman" panose="02020603050405020304" pitchFamily="18" charset="0"/>
              </a:rPr>
              <a:t>wastage and </a:t>
            </a:r>
            <a:r>
              <a:rPr lang="en-IN" sz="2200" dirty="0" smtClean="0">
                <a:latin typeface="Times New Roman" panose="02020603050405020304" pitchFamily="18" charset="0"/>
                <a:cs typeface="Times New Roman" panose="02020603050405020304" pitchFamily="18" charset="0"/>
              </a:rPr>
              <a:t>pilferage.</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Ensure </a:t>
            </a:r>
            <a:r>
              <a:rPr lang="en-IN" sz="2200" dirty="0">
                <a:latin typeface="Times New Roman" panose="02020603050405020304" pitchFamily="18" charset="0"/>
                <a:cs typeface="Times New Roman" panose="02020603050405020304" pitchFamily="18" charset="0"/>
              </a:rPr>
              <a:t>quality of products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Costs of Inventory </a:t>
            </a:r>
            <a:br>
              <a:rPr lang="en-IN" sz="2800" dirty="0">
                <a:solidFill>
                  <a:srgbClr val="C00000"/>
                </a:solidFill>
                <a:ea typeface="+mn-ea"/>
                <a:cs typeface="+mn-cs"/>
              </a:rPr>
            </a:br>
            <a:endParaRPr lang="en-IN" sz="2800" dirty="0">
              <a:solidFill>
                <a:srgbClr val="C00000"/>
              </a:solidFill>
            </a:endParaRPr>
          </a:p>
        </p:txBody>
      </p:sp>
      <p:sp>
        <p:nvSpPr>
          <p:cNvPr id="3" name="Content Placeholder 2"/>
          <p:cNvSpPr>
            <a:spLocks noGrp="1"/>
          </p:cNvSpPr>
          <p:nvPr>
            <p:ph idx="1"/>
          </p:nvPr>
        </p:nvSpPr>
        <p:spPr>
          <a:xfrm>
            <a:off x="457200" y="1052736"/>
            <a:ext cx="8229600" cy="5073427"/>
          </a:xfrm>
          <a:solidFill>
            <a:schemeClr val="accent2">
              <a:lumMod val="20000"/>
              <a:lumOff val="80000"/>
            </a:schemeClr>
          </a:solidFill>
        </p:spPr>
        <p:txBody>
          <a:bodyPr>
            <a:normAutofit/>
          </a:bodyPr>
          <a:lstStyle/>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IN" sz="2200" b="1" i="1" dirty="0" smtClean="0">
                <a:solidFill>
                  <a:prstClr val="black"/>
                </a:solidFill>
                <a:latin typeface="Times New Roman" panose="02020603050405020304" pitchFamily="18" charset="0"/>
                <a:cs typeface="Times New Roman" panose="02020603050405020304" pitchFamily="18" charset="0"/>
              </a:rPr>
              <a:t>Ordering </a:t>
            </a:r>
            <a:r>
              <a:rPr lang="en-IN" sz="2200" b="1" i="1" dirty="0">
                <a:solidFill>
                  <a:prstClr val="black"/>
                </a:solidFill>
                <a:latin typeface="Times New Roman" panose="02020603050405020304" pitchFamily="18" charset="0"/>
                <a:cs typeface="Times New Roman" panose="02020603050405020304" pitchFamily="18" charset="0"/>
              </a:rPr>
              <a:t>cost </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smtClean="0">
                <a:solidFill>
                  <a:prstClr val="black"/>
                </a:solidFill>
                <a:latin typeface="Times New Roman" panose="02020603050405020304" pitchFamily="18" charset="0"/>
                <a:cs typeface="Times New Roman" panose="02020603050405020304" pitchFamily="18" charset="0"/>
              </a:rPr>
              <a:t>These </a:t>
            </a:r>
            <a:r>
              <a:rPr lang="en-IN" sz="2200" dirty="0">
                <a:solidFill>
                  <a:prstClr val="black"/>
                </a:solidFill>
                <a:latin typeface="Times New Roman" panose="02020603050405020304" pitchFamily="18" charset="0"/>
                <a:cs typeface="Times New Roman" panose="02020603050405020304" pitchFamily="18" charset="0"/>
              </a:rPr>
              <a:t>are cost of placing an orders. This cost depends on number of orders. It includes preparation of purchase order, cost of receiving order, transport costs,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IN" sz="2200" b="1" dirty="0" smtClean="0">
                <a:solidFill>
                  <a:prstClr val="black"/>
                </a:solidFill>
                <a:latin typeface="Times New Roman" panose="02020603050405020304" pitchFamily="18" charset="0"/>
                <a:cs typeface="Times New Roman" panose="02020603050405020304" pitchFamily="18" charset="0"/>
              </a:rPr>
              <a:t>Carrying </a:t>
            </a:r>
            <a:r>
              <a:rPr lang="en-IN" sz="2200" b="1" dirty="0">
                <a:solidFill>
                  <a:prstClr val="black"/>
                </a:solidFill>
                <a:latin typeface="Times New Roman" panose="02020603050405020304" pitchFamily="18" charset="0"/>
                <a:cs typeface="Times New Roman" panose="02020603050405020304" pitchFamily="18" charset="0"/>
              </a:rPr>
              <a:t>cost </a:t>
            </a:r>
            <a:r>
              <a:rPr lang="en-IN" sz="2200" dirty="0" smtClean="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dirty="0" smtClean="0">
                <a:solidFill>
                  <a:prstClr val="black"/>
                </a:solidFill>
                <a:latin typeface="Times New Roman" panose="02020603050405020304" pitchFamily="18" charset="0"/>
                <a:cs typeface="Times New Roman" panose="02020603050405020304" pitchFamily="18" charset="0"/>
              </a:rPr>
              <a:t>These </a:t>
            </a:r>
            <a:r>
              <a:rPr lang="en-IN" sz="2200" dirty="0">
                <a:solidFill>
                  <a:prstClr val="black"/>
                </a:solidFill>
                <a:latin typeface="Times New Roman" panose="02020603050405020304" pitchFamily="18" charset="0"/>
                <a:cs typeface="Times New Roman" panose="02020603050405020304" pitchFamily="18" charset="0"/>
              </a:rPr>
              <a:t>are the cost incurred in keeping inventory. These includes storage costs (rent, lighting), handling costs, insurance, security cost, damage etc. </a:t>
            </a:r>
            <a:endParaRPr lang="en-IN" sz="2200" dirty="0" smtClean="0">
              <a:solidFill>
                <a:prstClr val="black"/>
              </a:solidFill>
              <a:latin typeface="Times New Roman" panose="02020603050405020304" pitchFamily="18" charset="0"/>
              <a:cs typeface="Times New Roman" panose="02020603050405020304" pitchFamily="18" charset="0"/>
            </a:endParaRPr>
          </a:p>
          <a:p>
            <a:pPr lvl="0">
              <a:buFont typeface="+mj-lt"/>
              <a:buAutoNum type="arabicPeriod"/>
            </a:pPr>
            <a:r>
              <a:rPr lang="en-US" sz="2200" dirty="0">
                <a:solidFill>
                  <a:prstClr val="black"/>
                </a:solidFill>
                <a:latin typeface="Times New Roman" panose="02020603050405020304" pitchFamily="18" charset="0"/>
                <a:cs typeface="Times New Roman" panose="02020603050405020304" pitchFamily="18" charset="0"/>
              </a:rPr>
              <a:t> </a:t>
            </a:r>
            <a:r>
              <a:rPr lang="en-IN" sz="2200" b="1" i="1" dirty="0" smtClean="0">
                <a:solidFill>
                  <a:prstClr val="black"/>
                </a:solidFill>
                <a:latin typeface="Times New Roman" panose="02020603050405020304" pitchFamily="18" charset="0"/>
                <a:cs typeface="Times New Roman" panose="02020603050405020304" pitchFamily="18" charset="0"/>
              </a:rPr>
              <a:t>Stock </a:t>
            </a:r>
            <a:r>
              <a:rPr lang="en-IN" sz="2200" b="1" i="1" dirty="0">
                <a:solidFill>
                  <a:prstClr val="black"/>
                </a:solidFill>
                <a:latin typeface="Times New Roman" panose="02020603050405020304" pitchFamily="18" charset="0"/>
                <a:cs typeface="Times New Roman" panose="02020603050405020304" pitchFamily="18" charset="0"/>
              </a:rPr>
              <a:t>out </a:t>
            </a:r>
            <a:r>
              <a:rPr lang="en-IN" sz="2200" b="1" i="1" dirty="0" smtClean="0">
                <a:solidFill>
                  <a:prstClr val="black"/>
                </a:solidFill>
                <a:latin typeface="Times New Roman" panose="02020603050405020304" pitchFamily="18" charset="0"/>
                <a:cs typeface="Times New Roman" panose="02020603050405020304" pitchFamily="18" charset="0"/>
              </a:rPr>
              <a:t>cost: </a:t>
            </a:r>
            <a:endParaRPr lang="en-IN" sz="2200" b="1" i="1" dirty="0" smtClean="0">
              <a:solidFill>
                <a:prstClr val="black"/>
              </a:solidFill>
              <a:latin typeface="Times New Roman" panose="02020603050405020304" pitchFamily="18" charset="0"/>
              <a:cs typeface="Times New Roman" panose="02020603050405020304" pitchFamily="18" charset="0"/>
            </a:endParaRPr>
          </a:p>
          <a:p>
            <a:pPr marL="457200" lvl="1" indent="0">
              <a:buNone/>
            </a:pPr>
            <a:r>
              <a:rPr lang="en-IN" sz="2200" b="1" i="1" dirty="0" smtClean="0">
                <a:solidFill>
                  <a:prstClr val="black"/>
                </a:solidFill>
                <a:latin typeface="Times New Roman" panose="02020603050405020304" pitchFamily="18" charset="0"/>
                <a:cs typeface="Times New Roman" panose="02020603050405020304" pitchFamily="18" charset="0"/>
              </a:rPr>
              <a:t>A</a:t>
            </a:r>
            <a:r>
              <a:rPr lang="en-IN" sz="2200" dirty="0" smtClean="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stock out is a situation when the firm is not having items in store but there is a demand for the same</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Techniques of Inventory Management </a:t>
            </a:r>
            <a:br>
              <a:rPr lang="en-IN" sz="2800" dirty="0">
                <a:solidFill>
                  <a:srgbClr val="C00000"/>
                </a:solidFill>
                <a:ea typeface="+mn-ea"/>
                <a:cs typeface="+mn-cs"/>
              </a:rPr>
            </a:br>
            <a:endParaRPr lang="en-IN" sz="2800" dirty="0">
              <a:solidFill>
                <a:srgbClr val="C00000"/>
              </a:solidFill>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Economic order quantity (EOQ)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Classification and codification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Stock levels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Safety of stocks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Inventory turnover ratio ABC analysis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VED analysis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Aging schedule of inventories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Perpetual inventory system </a:t>
            </a:r>
            <a:endParaRPr lang="en-IN" sz="2200" b="1" dirty="0">
              <a:latin typeface="Times New Roman" panose="02020603050405020304" pitchFamily="18" charset="0"/>
              <a:cs typeface="Times New Roman" panose="02020603050405020304" pitchFamily="18" charset="0"/>
            </a:endParaRPr>
          </a:p>
          <a:p>
            <a:r>
              <a:rPr lang="en-IN" sz="2200" b="1" dirty="0" smtClean="0">
                <a:latin typeface="Times New Roman" panose="02020603050405020304" pitchFamily="18" charset="0"/>
                <a:cs typeface="Times New Roman" panose="02020603050405020304" pitchFamily="18" charset="0"/>
              </a:rPr>
              <a:t> </a:t>
            </a:r>
            <a:r>
              <a:rPr lang="en-IN" sz="2200" b="1" dirty="0">
                <a:latin typeface="Times New Roman" panose="02020603050405020304" pitchFamily="18" charset="0"/>
                <a:cs typeface="Times New Roman" panose="02020603050405020304" pitchFamily="18" charset="0"/>
              </a:rPr>
              <a:t>JIT inventory system </a:t>
            </a:r>
            <a:endParaRPr lang="en-IN" sz="2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marL="342900" lvl="0" indent="-342900">
              <a:spcBef>
                <a:spcPct val="20000"/>
              </a:spcBef>
            </a:pPr>
            <a:r>
              <a:rPr lang="en-IN" sz="2500" b="1" dirty="0" smtClean="0">
                <a:solidFill>
                  <a:srgbClr val="C00000"/>
                </a:solidFill>
                <a:ea typeface="+mn-ea"/>
                <a:cs typeface="+mn-cs"/>
              </a:rPr>
              <a:t>1. Economic </a:t>
            </a:r>
            <a:r>
              <a:rPr lang="en-IN" sz="2500" b="1" dirty="0">
                <a:solidFill>
                  <a:srgbClr val="C00000"/>
                </a:solidFill>
                <a:ea typeface="+mn-ea"/>
                <a:cs typeface="+mn-cs"/>
              </a:rPr>
              <a:t>Order Quantity (EOQ) </a:t>
            </a:r>
            <a:br>
              <a:rPr lang="en-IN" sz="2500" dirty="0">
                <a:solidFill>
                  <a:srgbClr val="C00000"/>
                </a:solidFill>
                <a:ea typeface="+mn-ea"/>
                <a:cs typeface="+mn-cs"/>
              </a:rPr>
            </a:br>
            <a:endParaRPr lang="en-IN" dirty="0">
              <a:solidFill>
                <a:srgbClr val="C00000"/>
              </a:solidFill>
            </a:endParaRPr>
          </a:p>
        </p:txBody>
      </p:sp>
      <p:sp>
        <p:nvSpPr>
          <p:cNvPr id="3" name="Content Placeholder 2"/>
          <p:cNvSpPr>
            <a:spLocks noGrp="1"/>
          </p:cNvSpPr>
          <p:nvPr>
            <p:ph idx="1"/>
          </p:nvPr>
        </p:nvSpPr>
        <p:spPr>
          <a:xfrm>
            <a:off x="457200" y="1628800"/>
            <a:ext cx="8229600" cy="4497363"/>
          </a:xfrm>
          <a:solidFill>
            <a:schemeClr val="accent2">
              <a:lumMod val="20000"/>
              <a:lumOff val="80000"/>
            </a:schemeClr>
          </a:solidFill>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EOQ </a:t>
            </a:r>
            <a:r>
              <a:rPr lang="en-IN" sz="2200" dirty="0">
                <a:latin typeface="Times New Roman" panose="02020603050405020304" pitchFamily="18" charset="0"/>
                <a:cs typeface="Times New Roman" panose="02020603050405020304" pitchFamily="18" charset="0"/>
              </a:rPr>
              <a:t>enables the firm to determine the optimum level of inventory</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EOQ </a:t>
            </a:r>
            <a:r>
              <a:rPr lang="en-IN" sz="2200" dirty="0">
                <a:latin typeface="Times New Roman" panose="02020603050405020304" pitchFamily="18" charset="0"/>
                <a:cs typeface="Times New Roman" panose="02020603050405020304" pitchFamily="18" charset="0"/>
              </a:rPr>
              <a:t>can be defined as the quantity which is most economical to order at a time</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It </a:t>
            </a:r>
            <a:r>
              <a:rPr lang="en-IN" sz="2200" dirty="0">
                <a:latin typeface="Times New Roman" panose="02020603050405020304" pitchFamily="18" charset="0"/>
                <a:cs typeface="Times New Roman" panose="02020603050405020304" pitchFamily="18" charset="0"/>
              </a:rPr>
              <a:t>is the ordering quantity which minimizes the total cost of inventory. The total inventory comprises ordering cost and carrying costs.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If </a:t>
            </a:r>
            <a:r>
              <a:rPr lang="en-IN" sz="2200" dirty="0">
                <a:latin typeface="Times New Roman" panose="02020603050405020304" pitchFamily="18" charset="0"/>
                <a:cs typeface="Times New Roman" panose="02020603050405020304" pitchFamily="18" charset="0"/>
              </a:rPr>
              <a:t>the ordering quantity is less, then the ordering cost will be high and the carrying cost will be lesser and vice versa. It is because of more number of order to be placed.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marL="342900" lvl="0" indent="-342900">
              <a:spcBef>
                <a:spcPct val="20000"/>
              </a:spcBef>
            </a:pPr>
            <a:r>
              <a:rPr lang="en-IN" sz="2800" b="1" dirty="0">
                <a:solidFill>
                  <a:srgbClr val="C00000"/>
                </a:solidFill>
                <a:ea typeface="+mn-ea"/>
                <a:cs typeface="+mn-cs"/>
              </a:rPr>
              <a:t>Assumptions of EOQ </a:t>
            </a:r>
            <a:endParaRPr lang="en-IN" sz="2800" dirty="0">
              <a:solidFill>
                <a:srgbClr val="C00000"/>
              </a:solidFill>
              <a:ea typeface="+mn-ea"/>
              <a:cs typeface="+mn-cs"/>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demand for material is </a:t>
            </a:r>
            <a:r>
              <a:rPr lang="en-IN" sz="2200" dirty="0" smtClean="0">
                <a:latin typeface="Times New Roman" panose="02020603050405020304" pitchFamily="18" charset="0"/>
                <a:cs typeface="Times New Roman" panose="02020603050405020304" pitchFamily="18" charset="0"/>
              </a:rPr>
              <a:t>known.</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Consumption </a:t>
            </a:r>
            <a:r>
              <a:rPr lang="en-IN" sz="2200" dirty="0">
                <a:latin typeface="Times New Roman" panose="02020603050405020304" pitchFamily="18" charset="0"/>
                <a:cs typeface="Times New Roman" panose="02020603050405020304" pitchFamily="18" charset="0"/>
              </a:rPr>
              <a:t>rate is </a:t>
            </a:r>
            <a:r>
              <a:rPr lang="en-IN" sz="2200" dirty="0" smtClean="0">
                <a:latin typeface="Times New Roman" panose="02020603050405020304" pitchFamily="18" charset="0"/>
                <a:cs typeface="Times New Roman" panose="02020603050405020304" pitchFamily="18" charset="0"/>
              </a:rPr>
              <a:t>constant.</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Purchase </a:t>
            </a:r>
            <a:r>
              <a:rPr lang="en-IN" sz="2200" dirty="0">
                <a:latin typeface="Times New Roman" panose="02020603050405020304" pitchFamily="18" charset="0"/>
                <a:cs typeface="Times New Roman" panose="02020603050405020304" pitchFamily="18" charset="0"/>
              </a:rPr>
              <a:t>price of material is </a:t>
            </a:r>
            <a:r>
              <a:rPr lang="en-IN" sz="2200" dirty="0" smtClean="0">
                <a:latin typeface="Times New Roman" panose="02020603050405020304" pitchFamily="18" charset="0"/>
                <a:cs typeface="Times New Roman" panose="02020603050405020304" pitchFamily="18" charset="0"/>
              </a:rPr>
              <a:t>fixed.</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Carrying </a:t>
            </a:r>
            <a:r>
              <a:rPr lang="en-IN" sz="2200" dirty="0">
                <a:latin typeface="Times New Roman" panose="02020603050405020304" pitchFamily="18" charset="0"/>
                <a:cs typeface="Times New Roman" panose="02020603050405020304" pitchFamily="18" charset="0"/>
              </a:rPr>
              <a:t>or storage cost per unit is </a:t>
            </a:r>
            <a:r>
              <a:rPr lang="en-IN" sz="2200" dirty="0" smtClean="0">
                <a:latin typeface="Times New Roman" panose="02020603050405020304" pitchFamily="18" charset="0"/>
                <a:cs typeface="Times New Roman" panose="02020603050405020304" pitchFamily="18" charset="0"/>
              </a:rPr>
              <a:t>fixed.</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Ordering </a:t>
            </a:r>
            <a:r>
              <a:rPr lang="en-IN" sz="2200" dirty="0">
                <a:latin typeface="Times New Roman" panose="02020603050405020304" pitchFamily="18" charset="0"/>
                <a:cs typeface="Times New Roman" panose="02020603050405020304" pitchFamily="18" charset="0"/>
              </a:rPr>
              <a:t>cost per unit is fixed</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quantity of material ordered is received immediately. The lead time is zero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5041</Words>
  <Application>WPS Presentation</Application>
  <PresentationFormat>On-screen Show (4:3)</PresentationFormat>
  <Paragraphs>193</Paragraphs>
  <Slides>18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Arial</vt:lpstr>
      <vt:lpstr>SimSun</vt:lpstr>
      <vt:lpstr>Wingdings</vt:lpstr>
      <vt:lpstr>Times New Roman</vt:lpstr>
      <vt:lpstr>Calibri</vt:lpstr>
      <vt:lpstr>Microsoft YaHei</vt:lpstr>
      <vt:lpstr>Arial Unicode MS</vt:lpstr>
      <vt:lpstr>Office Theme</vt:lpstr>
      <vt:lpstr>Management of Stock</vt:lpstr>
      <vt:lpstr>Working Capital Management Consist-  </vt:lpstr>
      <vt:lpstr> Meaning of inventory </vt:lpstr>
      <vt:lpstr>Inventory Management </vt:lpstr>
      <vt:lpstr>Objectives of inventory management  </vt:lpstr>
      <vt:lpstr>Costs of Inventory  </vt:lpstr>
      <vt:lpstr>Techniques of Inventory Management  </vt:lpstr>
      <vt:lpstr>1. Economic Order Quantity (EOQ)  </vt:lpstr>
      <vt:lpstr>Assumptions of EOQ </vt:lpstr>
      <vt:lpstr>Formula for computing EOQ </vt:lpstr>
      <vt:lpstr>Problem 1</vt:lpstr>
      <vt:lpstr>Solution </vt:lpstr>
      <vt:lpstr>Problem 2</vt:lpstr>
      <vt:lpstr>Solution </vt:lpstr>
      <vt:lpstr>PowerPoint 演示文稿</vt:lpstr>
      <vt:lpstr>Problem 3</vt:lpstr>
      <vt:lpstr>Solution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inventory</dc:title>
  <dc:creator>user</dc:creator>
  <cp:lastModifiedBy>user</cp:lastModifiedBy>
  <cp:revision>12</cp:revision>
  <dcterms:created xsi:type="dcterms:W3CDTF">2020-10-07T07:37:00Z</dcterms:created>
  <dcterms:modified xsi:type="dcterms:W3CDTF">2024-08-31T06:04:15Z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092070D74CEB4A88A8184BB05962E75F_12</vt:lpwstr>
  </property>
  <property fmtid="{D5CDD505-2E9C-101B-9397-08002B2CF9AE}" pid="3" name="KSOProductBuildVer">
    <vt:lpwstr>1033-12.2.0.17562</vt:lpwstr>
  </property>
</Properties>
</file>