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0" r:id="rId4"/>
    <p:sldId id="281" r:id="rId5"/>
    <p:sldId id="282" r:id="rId6"/>
    <p:sldId id="283" r:id="rId7"/>
    <p:sldId id="287" r:id="rId8"/>
    <p:sldId id="288" r:id="rId9"/>
    <p:sldId id="289" r:id="rId10"/>
    <p:sldId id="290" r:id="rId11"/>
    <p:sldId id="29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6000D6A-30A1-4AC4-94F5-F4A8C63AC8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FC3731-295A-406C-9C0B-81D4E1D56D64}"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6000D6A-30A1-4AC4-94F5-F4A8C63AC8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FC3731-295A-406C-9C0B-81D4E1D56D64}"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6000D6A-30A1-4AC4-94F5-F4A8C63AC8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FC3731-295A-406C-9C0B-81D4E1D56D64}"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6000D6A-30A1-4AC4-94F5-F4A8C63AC8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FC3731-295A-406C-9C0B-81D4E1D56D64}"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6000D6A-30A1-4AC4-94F5-F4A8C63AC8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FC3731-295A-406C-9C0B-81D4E1D56D64}"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C6000D6A-30A1-4AC4-94F5-F4A8C63AC81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FC3731-295A-406C-9C0B-81D4E1D56D64}"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C6000D6A-30A1-4AC4-94F5-F4A8C63AC81F}"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FC3731-295A-406C-9C0B-81D4E1D56D64}"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6000D6A-30A1-4AC4-94F5-F4A8C63AC81F}"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FC3731-295A-406C-9C0B-81D4E1D56D64}"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00D6A-30A1-4AC4-94F5-F4A8C63AC81F}"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FC3731-295A-406C-9C0B-81D4E1D56D64}"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6000D6A-30A1-4AC4-94F5-F4A8C63AC81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FC3731-295A-406C-9C0B-81D4E1D56D64}"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6000D6A-30A1-4AC4-94F5-F4A8C63AC81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FC3731-295A-406C-9C0B-81D4E1D56D64}"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00D6A-30A1-4AC4-94F5-F4A8C63AC81F}"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C3731-295A-406C-9C0B-81D4E1D56D64}"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lumMod val="20000"/>
              <a:lumOff val="80000"/>
            </a:schemeClr>
          </a:solidFill>
        </p:spPr>
        <p:txBody>
          <a:bodyPr>
            <a:normAutofit/>
          </a:bodyPr>
          <a:lstStyle/>
          <a:p>
            <a:r>
              <a:rPr lang="en-US" sz="3000" b="1" dirty="0" smtClean="0"/>
              <a:t>LIFO </a:t>
            </a:r>
            <a:r>
              <a:rPr lang="en-US" sz="3000" b="1" dirty="0" smtClean="0"/>
              <a:t>METHOD</a:t>
            </a:r>
            <a:br>
              <a:rPr lang="en-US" sz="3000" b="1" dirty="0" smtClean="0"/>
            </a:br>
            <a:r>
              <a:rPr lang="en-US" sz="3000" b="1" dirty="0" smtClean="0"/>
              <a:t>(</a:t>
            </a:r>
            <a:r>
              <a:rPr lang="en-US" sz="3000" b="1" dirty="0" smtClean="0"/>
              <a:t>Last In First Out Method)</a:t>
            </a:r>
            <a:endParaRPr lang="en-IN" sz="3000" b="1" dirty="0"/>
          </a:p>
        </p:txBody>
      </p:sp>
      <p:sp>
        <p:nvSpPr>
          <p:cNvPr id="3" name="Subtitle 2"/>
          <p:cNvSpPr>
            <a:spLocks noGrp="1"/>
          </p:cNvSpPr>
          <p:nvPr>
            <p:ph type="subTitle" idx="1"/>
          </p:nvPr>
        </p:nvSpPr>
        <p:spPr/>
        <p:txBody>
          <a:bodyPr>
            <a:normAutofit fontScale="70000"/>
          </a:bodyPr>
          <a:lstStyle/>
          <a:p>
            <a:r>
              <a:rPr lang="en-US" altLang="en-IN" b="1" dirty="0">
                <a:solidFill>
                  <a:srgbClr val="002060"/>
                </a:solidFill>
                <a:sym typeface="+mn-ea"/>
              </a:rPr>
              <a:t>Prepared by </a:t>
            </a:r>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prstClr val="black"/>
                </a:solidFill>
                <a:ea typeface="Calibri" panose="020F0502020204030204"/>
                <a:cs typeface="Times New Roman" panose="02020603050405020304"/>
              </a:rPr>
              <a:t>Treatment of shortage of materials under LIFO:</a:t>
            </a:r>
            <a:endParaRPr lang="en-IN" sz="3000" b="1" dirty="0"/>
          </a:p>
        </p:txBody>
      </p:sp>
      <p:sp>
        <p:nvSpPr>
          <p:cNvPr id="3" name="Content Placeholder 2"/>
          <p:cNvSpPr>
            <a:spLocks noGrp="1"/>
          </p:cNvSpPr>
          <p:nvPr>
            <p:ph idx="1"/>
          </p:nvPr>
        </p:nvSpPr>
        <p:spPr/>
        <p:txBody>
          <a:bodyPr>
            <a:normAutofit/>
          </a:bodyPr>
          <a:lstStyle/>
          <a:p>
            <a:r>
              <a:rPr lang="en-IN" sz="2200" dirty="0" smtClean="0">
                <a:latin typeface="Times New Roman" panose="02020603050405020304" pitchFamily="18" charset="0"/>
                <a:ea typeface="Calibri" panose="020F0502020204030204"/>
                <a:cs typeface="Times New Roman" panose="02020603050405020304" pitchFamily="18" charset="0"/>
              </a:rPr>
              <a:t>At </a:t>
            </a:r>
            <a:r>
              <a:rPr lang="en-IN" sz="2200" dirty="0">
                <a:latin typeface="Times New Roman" panose="02020603050405020304" pitchFamily="18" charset="0"/>
                <a:ea typeface="Calibri" panose="020F0502020204030204"/>
                <a:cs typeface="Times New Roman" panose="02020603050405020304" pitchFamily="18" charset="0"/>
              </a:rPr>
              <a:t>the time of stock verification sometimes shortage of materials may be found.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Such </a:t>
            </a:r>
            <a:r>
              <a:rPr lang="en-IN" sz="2200" dirty="0">
                <a:latin typeface="Times New Roman" panose="02020603050405020304" pitchFamily="18" charset="0"/>
                <a:ea typeface="Calibri" panose="020F0502020204030204"/>
                <a:cs typeface="Times New Roman" panose="02020603050405020304" pitchFamily="18" charset="0"/>
              </a:rPr>
              <a:t>shortage should be recorded in the 'Issue </a:t>
            </a:r>
            <a:r>
              <a:rPr lang="en-IN" sz="2200" dirty="0" err="1">
                <a:latin typeface="Times New Roman" panose="02020603050405020304" pitchFamily="18" charset="0"/>
                <a:ea typeface="Calibri" panose="020F0502020204030204"/>
                <a:cs typeface="Times New Roman" panose="02020603050405020304" pitchFamily="18" charset="0"/>
              </a:rPr>
              <a:t>Column'at</a:t>
            </a:r>
            <a:r>
              <a:rPr lang="en-IN" sz="2200" dirty="0">
                <a:latin typeface="Times New Roman" panose="02020603050405020304" pitchFamily="18" charset="0"/>
                <a:ea typeface="Calibri" panose="020F0502020204030204"/>
                <a:cs typeface="Times New Roman" panose="02020603050405020304" pitchFamily="18" charset="0"/>
              </a:rPr>
              <a:t> the price of the latest consignment in stock.</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chemeClr val="accent2">
              <a:lumMod val="20000"/>
              <a:lumOff val="80000"/>
            </a:schemeClr>
          </a:solidFill>
        </p:spPr>
        <p:txBody>
          <a:bodyPr>
            <a:normAutofit fontScale="90000"/>
          </a:bodyPr>
          <a:lstStyle/>
          <a:p>
            <a:pPr marL="342900" lvl="0" indent="-342900">
              <a:lnSpc>
                <a:spcPct val="115000"/>
              </a:lnSpc>
              <a:spcBef>
                <a:spcPct val="20000"/>
              </a:spcBef>
              <a:spcAft>
                <a:spcPts val="1000"/>
              </a:spcAft>
            </a:pPr>
            <a:br>
              <a:rPr lang="en-IN" sz="3000" b="1" dirty="0" smtClean="0">
                <a:solidFill>
                  <a:prstClr val="black"/>
                </a:solidFill>
                <a:ea typeface="Calibri" panose="020F0502020204030204"/>
                <a:cs typeface="Times New Roman" panose="02020603050405020304"/>
              </a:rPr>
            </a:br>
            <a:r>
              <a:rPr lang="en-IN" sz="3000" b="1" dirty="0" smtClean="0">
                <a:solidFill>
                  <a:prstClr val="black"/>
                </a:solidFill>
                <a:ea typeface="Calibri" panose="020F0502020204030204"/>
                <a:cs typeface="Times New Roman" panose="02020603050405020304"/>
              </a:rPr>
              <a:t>Last-in </a:t>
            </a:r>
            <a:r>
              <a:rPr lang="en-IN" sz="3000" b="1" dirty="0">
                <a:solidFill>
                  <a:prstClr val="black"/>
                </a:solidFill>
                <a:ea typeface="Calibri" panose="020F0502020204030204"/>
                <a:cs typeface="Times New Roman" panose="02020603050405020304"/>
              </a:rPr>
              <a:t>First-out (LIFO) Method</a:t>
            </a:r>
            <a:br>
              <a:rPr lang="en-IN" sz="3000" b="1" dirty="0">
                <a:solidFill>
                  <a:prstClr val="black"/>
                </a:solidFill>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a:xfrm>
            <a:off x="457200" y="1052736"/>
            <a:ext cx="8229600" cy="5073427"/>
          </a:xfrm>
          <a:solidFill>
            <a:schemeClr val="accent3">
              <a:lumMod val="20000"/>
              <a:lumOff val="80000"/>
            </a:schemeClr>
          </a:solidFill>
        </p:spPr>
        <p:txBody>
          <a:bodyPr>
            <a:noAutofit/>
          </a:bodyPr>
          <a:lstStyle/>
          <a:p>
            <a:pPr>
              <a:lnSpc>
                <a:spcPct val="120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method is the just reverse of FIFO method.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20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Under </a:t>
            </a:r>
            <a:r>
              <a:rPr lang="en-IN" sz="2200" dirty="0">
                <a:latin typeface="Times New Roman" panose="02020603050405020304" pitchFamily="18" charset="0"/>
                <a:ea typeface="Calibri" panose="020F0502020204030204"/>
                <a:cs typeface="Times New Roman" panose="02020603050405020304" pitchFamily="18" charset="0"/>
              </a:rPr>
              <a:t>LIFO method, materials received last are issued first.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20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After </a:t>
            </a:r>
            <a:r>
              <a:rPr lang="en-IN" sz="2200" dirty="0">
                <a:latin typeface="Times New Roman" panose="02020603050405020304" pitchFamily="18" charset="0"/>
                <a:ea typeface="Calibri" panose="020F0502020204030204"/>
                <a:cs typeface="Times New Roman" panose="02020603050405020304" pitchFamily="18" charset="0"/>
              </a:rPr>
              <a:t>the latest consignment is exhausted, the price of the previous batch is used and so on.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20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So </a:t>
            </a:r>
            <a:r>
              <a:rPr lang="en-IN" sz="2200" dirty="0">
                <a:latin typeface="Times New Roman" panose="02020603050405020304" pitchFamily="18" charset="0"/>
                <a:ea typeface="Calibri" panose="020F0502020204030204"/>
                <a:cs typeface="Times New Roman" panose="02020603050405020304" pitchFamily="18" charset="0"/>
              </a:rPr>
              <a:t>closing stock is valued at the oldest consignment prices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20000"/>
              </a:lnSpc>
            </a:pPr>
            <a:r>
              <a:rPr lang="en-IN" sz="2200" dirty="0">
                <a:latin typeface="Times New Roman" panose="02020603050405020304" pitchFamily="18" charset="0"/>
                <a:ea typeface="Calibri" panose="020F0502020204030204"/>
                <a:cs typeface="Times New Roman" panose="02020603050405020304" pitchFamily="18" charset="0"/>
              </a:rPr>
              <a:t>In times of rising prices, LIFO method is particularly useful.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20000"/>
              </a:lnSpc>
            </a:pPr>
            <a:r>
              <a:rPr lang="en-IN" sz="2200" dirty="0" smtClean="0">
                <a:latin typeface="Times New Roman" panose="02020603050405020304" pitchFamily="18" charset="0"/>
                <a:ea typeface="Calibri" panose="020F0502020204030204"/>
                <a:cs typeface="Times New Roman" panose="02020603050405020304" pitchFamily="18" charset="0"/>
              </a:rPr>
              <a:t>Production </a:t>
            </a:r>
            <a:r>
              <a:rPr lang="en-IN" sz="2200" dirty="0">
                <a:latin typeface="Times New Roman" panose="02020603050405020304" pitchFamily="18" charset="0"/>
                <a:ea typeface="Calibri" panose="020F0502020204030204"/>
                <a:cs typeface="Times New Roman" panose="02020603050405020304" pitchFamily="18" charset="0"/>
              </a:rPr>
              <a:t>is charged at the prices of latest purchases which are same as or close to current market price.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20000"/>
              </a:lnSpc>
            </a:pPr>
            <a:r>
              <a:rPr lang="en-IN" sz="2200" dirty="0" smtClean="0">
                <a:latin typeface="Times New Roman" panose="02020603050405020304" pitchFamily="18" charset="0"/>
                <a:ea typeface="Calibri" panose="020F0502020204030204"/>
                <a:cs typeface="Times New Roman" panose="02020603050405020304" pitchFamily="18" charset="0"/>
              </a:rPr>
              <a:t>Thus </a:t>
            </a:r>
            <a:r>
              <a:rPr lang="en-IN" sz="2200" dirty="0">
                <a:latin typeface="Times New Roman" panose="02020603050405020304" pitchFamily="18" charset="0"/>
                <a:ea typeface="Calibri" panose="020F0502020204030204"/>
                <a:cs typeface="Times New Roman" panose="02020603050405020304" pitchFamily="18" charset="0"/>
              </a:rPr>
              <a:t>the material cost will be high and profit will be lower.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20000"/>
              </a:lnSpc>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reduces the tax liability.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a:bodyPr>
          <a:lstStyle/>
          <a:p>
            <a:pPr marL="342900" lvl="0" indent="-342900">
              <a:lnSpc>
                <a:spcPct val="115000"/>
              </a:lnSpc>
              <a:spcBef>
                <a:spcPct val="20000"/>
              </a:spcBef>
              <a:spcAft>
                <a:spcPts val="1000"/>
              </a:spcAft>
            </a:pPr>
            <a:r>
              <a:rPr lang="en-IN" sz="3000" b="1" dirty="0">
                <a:solidFill>
                  <a:prstClr val="black"/>
                </a:solidFill>
                <a:ea typeface="Calibri" panose="020F0502020204030204"/>
                <a:cs typeface="Times New Roman" panose="02020603050405020304"/>
              </a:rPr>
              <a:t>Advantages of LIFO Method</a:t>
            </a:r>
            <a:br>
              <a:rPr lang="en-IN" sz="3000" b="1" dirty="0">
                <a:solidFill>
                  <a:prstClr val="black"/>
                </a:solidFill>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Issue price will reflect the current price</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This method is more suitable in times of rising prices.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This method is simple to understand and easy to </a:t>
            </a:r>
            <a:r>
              <a:rPr lang="en-IN" sz="2200" dirty="0" smtClean="0">
                <a:latin typeface="Times New Roman" panose="02020603050405020304" pitchFamily="18" charset="0"/>
                <a:ea typeface="Calibri" panose="020F0502020204030204"/>
                <a:cs typeface="Times New Roman" panose="02020603050405020304" pitchFamily="18" charset="0"/>
              </a:rPr>
              <a:t>operate.</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Materials are issued at actual price.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normAutofit/>
          </a:bodyPr>
          <a:lstStyle/>
          <a:p>
            <a:pPr marL="342900" lvl="0" indent="-342900">
              <a:lnSpc>
                <a:spcPct val="115000"/>
              </a:lnSpc>
              <a:spcBef>
                <a:spcPct val="20000"/>
              </a:spcBef>
              <a:spcAft>
                <a:spcPts val="1000"/>
              </a:spcAft>
            </a:pPr>
            <a:r>
              <a:rPr lang="en-IN" sz="3000" b="1" dirty="0">
                <a:solidFill>
                  <a:prstClr val="black"/>
                </a:solidFill>
                <a:ea typeface="Calibri" panose="020F0502020204030204"/>
                <a:cs typeface="Times New Roman" panose="02020603050405020304"/>
              </a:rPr>
              <a:t>Disadvantages of LIFO Method</a:t>
            </a:r>
            <a:br>
              <a:rPr lang="en-IN" sz="3000" b="1" dirty="0">
                <a:solidFill>
                  <a:prstClr val="black"/>
                </a:solidFill>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marL="514350" indent="-514350">
              <a:lnSpc>
                <a:spcPct val="115000"/>
              </a:lnSpc>
              <a:spcAft>
                <a:spcPts val="1000"/>
              </a:spcAf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method involves considerable amount of clerical work</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AutoNum type="arabicPeriod"/>
            </a:pPr>
            <a:r>
              <a:rPr lang="en-US" sz="2200" dirty="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I</a:t>
            </a:r>
            <a:r>
              <a:rPr lang="en-IN" sz="2200" dirty="0" smtClean="0">
                <a:latin typeface="Times New Roman" panose="02020603050405020304" pitchFamily="18" charset="0"/>
                <a:ea typeface="Calibri" panose="020F0502020204030204"/>
                <a:cs typeface="Times New Roman" panose="02020603050405020304" pitchFamily="18" charset="0"/>
              </a:rPr>
              <a:t>t </a:t>
            </a:r>
            <a:r>
              <a:rPr lang="en-IN" sz="2200" dirty="0">
                <a:latin typeface="Times New Roman" panose="02020603050405020304" pitchFamily="18" charset="0"/>
                <a:ea typeface="Calibri" panose="020F0502020204030204"/>
                <a:cs typeface="Times New Roman" panose="02020603050405020304" pitchFamily="18" charset="0"/>
              </a:rPr>
              <a:t>is difficult to compare the cost of jobs because different jobs bear different charges </a:t>
            </a:r>
            <a:r>
              <a:rPr lang="en-IN" sz="2200" dirty="0" smtClean="0">
                <a:latin typeface="Times New Roman" panose="02020603050405020304" pitchFamily="18" charset="0"/>
                <a:ea typeface="Calibri" panose="020F0502020204030204"/>
                <a:cs typeface="Times New Roman" panose="02020603050405020304" pitchFamily="18" charset="0"/>
              </a:rPr>
              <a:t>for material.</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AutoNum type="arabicPeriod"/>
            </a:pPr>
            <a:r>
              <a:rPr lang="en-US"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value of closing stock does not reflect the current market </a:t>
            </a:r>
            <a:r>
              <a:rPr lang="en-IN" sz="2200" dirty="0" smtClean="0">
                <a:latin typeface="Times New Roman" panose="02020603050405020304" pitchFamily="18" charset="0"/>
                <a:ea typeface="Calibri" panose="020F0502020204030204"/>
                <a:cs typeface="Times New Roman" panose="02020603050405020304" pitchFamily="18" charset="0"/>
              </a:rPr>
              <a:t>conditions.</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In times of falling prices, this method is not suitable.</a:t>
            </a:r>
            <a:endParaRPr lang="en-IN" sz="2200" dirty="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AutoNum type="arabicPeriod"/>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a:t>
            </a:r>
            <a:endParaRPr lang="en-IN" sz="3000" b="1" dirty="0"/>
          </a:p>
        </p:txBody>
      </p:sp>
      <p:sp>
        <p:nvSpPr>
          <p:cNvPr id="3" name="Content Placeholder 2"/>
          <p:cNvSpPr>
            <a:spLocks noGrp="1"/>
          </p:cNvSpPr>
          <p:nvPr>
            <p:ph idx="1"/>
          </p:nvPr>
        </p:nvSpPr>
        <p:spPr>
          <a:xfrm>
            <a:off x="457200" y="1196752"/>
            <a:ext cx="8229600" cy="4929411"/>
          </a:xfrm>
          <a:solidFill>
            <a:schemeClr val="accent3">
              <a:lumMod val="20000"/>
              <a:lumOff val="80000"/>
            </a:schemeClr>
          </a:solidFill>
        </p:spPr>
        <p:txBody>
          <a:bodyPr>
            <a:noAutofit/>
          </a:bodyPr>
          <a:lstStyle/>
          <a:p>
            <a:pPr marL="0" indent="0">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Prepare a stores ledger account by using LIFO method:</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2021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March	1 </a:t>
            </a:r>
            <a:r>
              <a:rPr lang="en-IN" sz="2200" dirty="0">
                <a:latin typeface="Times New Roman" panose="02020603050405020304" pitchFamily="18" charset="0"/>
                <a:ea typeface="Calibri" panose="020F0502020204030204"/>
                <a:cs typeface="Times New Roman" panose="02020603050405020304" pitchFamily="18" charset="0"/>
              </a:rPr>
              <a:t>Opening </a:t>
            </a:r>
            <a:r>
              <a:rPr lang="en-IN" sz="2200" dirty="0" smtClean="0">
                <a:latin typeface="Times New Roman" panose="02020603050405020304" pitchFamily="18" charset="0"/>
                <a:ea typeface="Calibri" panose="020F0502020204030204"/>
                <a:cs typeface="Times New Roman" panose="02020603050405020304" pitchFamily="18" charset="0"/>
              </a:rPr>
              <a:t>stock	220 </a:t>
            </a:r>
            <a:r>
              <a:rPr lang="en-IN" sz="2200" dirty="0">
                <a:latin typeface="Times New Roman" panose="02020603050405020304" pitchFamily="18" charset="0"/>
                <a:ea typeface="Calibri" panose="020F0502020204030204"/>
                <a:cs typeface="Times New Roman" panose="02020603050405020304" pitchFamily="18" charset="0"/>
              </a:rPr>
              <a:t>units @9 each.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6 Purchased		540 </a:t>
            </a:r>
            <a:r>
              <a:rPr lang="en-IN" sz="2200" dirty="0">
                <a:latin typeface="Times New Roman" panose="02020603050405020304" pitchFamily="18" charset="0"/>
                <a:ea typeface="Calibri" panose="020F0502020204030204"/>
                <a:cs typeface="Times New Roman" panose="02020603050405020304" pitchFamily="18" charset="0"/>
              </a:rPr>
              <a:t>units @ 9.10 each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8 Issued		280 </a:t>
            </a:r>
            <a:r>
              <a:rPr lang="en-IN" sz="2200" dirty="0">
                <a:latin typeface="Times New Roman" panose="02020603050405020304" pitchFamily="18" charset="0"/>
                <a:ea typeface="Calibri" panose="020F0502020204030204"/>
                <a:cs typeface="Times New Roman" panose="02020603050405020304" pitchFamily="18" charset="0"/>
              </a:rPr>
              <a:t>units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10 Purchased		180 </a:t>
            </a:r>
            <a:r>
              <a:rPr lang="en-IN" sz="2200" dirty="0">
                <a:latin typeface="Times New Roman" panose="02020603050405020304" pitchFamily="18" charset="0"/>
                <a:ea typeface="Calibri" panose="020F0502020204030204"/>
                <a:cs typeface="Times New Roman" panose="02020603050405020304" pitchFamily="18" charset="0"/>
              </a:rPr>
              <a:t>units @ 8.90 each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16 Issued		160 </a:t>
            </a:r>
            <a:r>
              <a:rPr lang="en-IN" sz="2200" dirty="0">
                <a:latin typeface="Times New Roman" panose="02020603050405020304" pitchFamily="18" charset="0"/>
                <a:ea typeface="Calibri" panose="020F0502020204030204"/>
                <a:cs typeface="Times New Roman" panose="02020603050405020304" pitchFamily="18" charset="0"/>
              </a:rPr>
              <a:t>units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19 Purchased		340 </a:t>
            </a:r>
            <a:r>
              <a:rPr lang="en-IN" sz="2200" dirty="0">
                <a:latin typeface="Times New Roman" panose="02020603050405020304" pitchFamily="18" charset="0"/>
                <a:ea typeface="Calibri" panose="020F0502020204030204"/>
                <a:cs typeface="Times New Roman" panose="02020603050405020304" pitchFamily="18" charset="0"/>
              </a:rPr>
              <a:t>units @ 10.20 each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26 Issued		200 </a:t>
            </a:r>
            <a:r>
              <a:rPr lang="en-IN" sz="2200" dirty="0">
                <a:latin typeface="Times New Roman" panose="02020603050405020304" pitchFamily="18" charset="0"/>
                <a:ea typeface="Calibri" panose="020F0502020204030204"/>
                <a:cs typeface="Times New Roman" panose="02020603050405020304" pitchFamily="18" charset="0"/>
              </a:rPr>
              <a:t>units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23526" y="404674"/>
          <a:ext cx="8496944" cy="6244590"/>
        </p:xfrm>
        <a:graphic>
          <a:graphicData uri="http://schemas.openxmlformats.org/drawingml/2006/table">
            <a:tbl>
              <a:tblPr/>
              <a:tblGrid>
                <a:gridCol w="1516271"/>
                <a:gridCol w="559854"/>
                <a:gridCol w="664825"/>
                <a:gridCol w="1102212"/>
                <a:gridCol w="559854"/>
                <a:gridCol w="664825"/>
                <a:gridCol w="1102212"/>
                <a:gridCol w="559854"/>
                <a:gridCol w="664825"/>
                <a:gridCol w="1102212"/>
              </a:tblGrid>
              <a:tr h="271666">
                <a:tc gridSpan="10">
                  <a:txBody>
                    <a:bodyPr/>
                    <a:lstStyle/>
                    <a:p>
                      <a:pPr algn="ctr" fontAlgn="b"/>
                      <a:r>
                        <a:rPr lang="en-IN" sz="1800" b="1" i="0" u="none" strike="noStrike" dirty="0">
                          <a:solidFill>
                            <a:srgbClr val="000000"/>
                          </a:solidFill>
                          <a:effectLst/>
                          <a:latin typeface="Calibri" panose="020F0502020204030204"/>
                        </a:rPr>
                        <a:t>Stores Ledger Sheet(LIFO)</a:t>
                      </a:r>
                      <a:endParaRPr lang="en-IN" sz="18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c hMerge="1">
                  <a:tcPr/>
                </a:tc>
                <a:tc hMerge="1">
                  <a:tcPr/>
                </a:tc>
              </a:tr>
              <a:tr h="271666">
                <a:tc rowSpan="2">
                  <a:txBody>
                    <a:bodyPr/>
                    <a:lstStyle/>
                    <a:p>
                      <a:pPr algn="ctr" fontAlgn="b"/>
                      <a:r>
                        <a:rPr lang="en-IN" sz="1800" b="1" i="0" u="none" strike="noStrike">
                          <a:solidFill>
                            <a:srgbClr val="000000"/>
                          </a:solidFill>
                          <a:effectLst/>
                          <a:latin typeface="Calibri" panose="020F0502020204030204"/>
                        </a:rPr>
                        <a:t>Date</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IN" sz="1800" b="1" i="0" u="none" strike="noStrike">
                          <a:solidFill>
                            <a:srgbClr val="000000"/>
                          </a:solidFill>
                          <a:effectLst/>
                          <a:latin typeface="Calibri" panose="020F0502020204030204"/>
                        </a:rPr>
                        <a:t>Receipts</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gridSpan="3">
                  <a:txBody>
                    <a:bodyPr/>
                    <a:lstStyle/>
                    <a:p>
                      <a:pPr algn="ctr" fontAlgn="b"/>
                      <a:r>
                        <a:rPr lang="en-IN" sz="1800" b="1" i="0" u="none" strike="noStrike">
                          <a:solidFill>
                            <a:srgbClr val="000000"/>
                          </a:solidFill>
                          <a:effectLst/>
                          <a:latin typeface="Calibri" panose="020F0502020204030204"/>
                        </a:rPr>
                        <a:t>Issues</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gridSpan="3">
                  <a:txBody>
                    <a:bodyPr/>
                    <a:lstStyle/>
                    <a:p>
                      <a:pPr algn="ctr" fontAlgn="b"/>
                      <a:r>
                        <a:rPr lang="en-IN" sz="1800" b="1" i="0" u="none" strike="noStrike">
                          <a:solidFill>
                            <a:srgbClr val="000000"/>
                          </a:solidFill>
                          <a:effectLst/>
                          <a:latin typeface="Calibri" panose="020F0502020204030204"/>
                        </a:rPr>
                        <a:t>Balance</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r>
              <a:tr h="271666">
                <a:tc vMerge="1">
                  <a:tcPr/>
                </a:tc>
                <a:tc>
                  <a:txBody>
                    <a:bodyPr/>
                    <a:lstStyle/>
                    <a:p>
                      <a:pPr algn="ctr" fontAlgn="b"/>
                      <a:r>
                        <a:rPr lang="en-IN" sz="1800" b="1" i="0" u="none" strike="noStrike">
                          <a:solidFill>
                            <a:srgbClr val="000000"/>
                          </a:solidFill>
                          <a:effectLst/>
                          <a:latin typeface="Calibri" panose="020F0502020204030204"/>
                        </a:rPr>
                        <a:t>Qty</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Rate</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Amount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Qty</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Rate</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Amount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Qty</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Rate</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a:solidFill>
                            <a:srgbClr val="000000"/>
                          </a:solidFill>
                          <a:effectLst/>
                          <a:latin typeface="Calibri" panose="020F0502020204030204"/>
                        </a:rPr>
                        <a:t>Amount</a:t>
                      </a:r>
                      <a:endParaRPr lang="en-IN" sz="18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1666">
                <a:tc>
                  <a:txBody>
                    <a:bodyPr/>
                    <a:lstStyle/>
                    <a:p>
                      <a:pPr algn="ctr" fontAlgn="b"/>
                      <a:r>
                        <a:rPr lang="en-IN" sz="1800" b="0" i="0" u="none" strike="noStrike">
                          <a:solidFill>
                            <a:srgbClr val="000000"/>
                          </a:solidFill>
                          <a:effectLst/>
                          <a:latin typeface="Calibri" panose="020F0502020204030204"/>
                        </a:rPr>
                        <a:t>2021 March 1</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800" b="0" i="0" u="none" strike="noStrike">
                          <a:solidFill>
                            <a:srgbClr val="000000"/>
                          </a:solidFill>
                          <a:effectLst/>
                          <a:latin typeface="Calibri" panose="020F0502020204030204"/>
                        </a:rPr>
                        <a:t>220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800" b="0" i="0" u="none" strike="noStrike">
                          <a:solidFill>
                            <a:srgbClr val="000000"/>
                          </a:solidFill>
                          <a:effectLst/>
                          <a:latin typeface="Calibri" panose="020F0502020204030204"/>
                        </a:rPr>
                        <a:t>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800" b="0" i="0" u="none" strike="noStrike">
                          <a:solidFill>
                            <a:srgbClr val="000000"/>
                          </a:solidFill>
                          <a:effectLst/>
                          <a:latin typeface="Calibri" panose="020F0502020204030204"/>
                        </a:rPr>
                        <a:t>1980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71666">
                <a:tc>
                  <a:txBody>
                    <a:bodyPr/>
                    <a:lstStyle/>
                    <a:p>
                      <a:pPr algn="ctr" fontAlgn="b"/>
                      <a:r>
                        <a:rPr lang="en-IN" sz="1800" b="0" i="0" u="none" strike="noStrike">
                          <a:solidFill>
                            <a:srgbClr val="000000"/>
                          </a:solidFill>
                          <a:effectLst/>
                          <a:latin typeface="Calibri" panose="020F0502020204030204"/>
                        </a:rPr>
                        <a:t>6</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540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9.1</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4914</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220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1980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540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9.1</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4914</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8</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280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9.1</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2548</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220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1980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260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9.1</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2366</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10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180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8.9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1602</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220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1980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260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9.1</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2366</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180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8.9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1602</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16</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160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8.9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1424</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220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1980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dirty="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260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9.1</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2366</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8.9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178</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19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340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10.2</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3468</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220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1980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dirty="0">
                          <a:solidFill>
                            <a:srgbClr val="000000"/>
                          </a:solidFill>
                          <a:effectLst/>
                          <a:latin typeface="Calibri" panose="020F0502020204030204"/>
                        </a:rPr>
                        <a:t> </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260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9.1</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2366</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8.9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178</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340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10.2</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3468</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26</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200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10.2</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2040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220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1980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260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9.1</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2366</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20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8.9</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800" b="0" i="0" u="none" strike="noStrike">
                          <a:solidFill>
                            <a:srgbClr val="000000"/>
                          </a:solidFill>
                          <a:effectLst/>
                          <a:latin typeface="Calibri" panose="020F0502020204030204"/>
                        </a:rPr>
                        <a:t>178</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71666">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alibri" panose="020F0502020204030204"/>
                        </a:rPr>
                        <a:t> </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alibri" panose="020F0502020204030204"/>
                        </a:rPr>
                        <a:t>140</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a:solidFill>
                            <a:srgbClr val="000000"/>
                          </a:solidFill>
                          <a:effectLst/>
                          <a:latin typeface="Calibri" panose="020F0502020204030204"/>
                        </a:rPr>
                        <a:t>10.2</a:t>
                      </a:r>
                      <a:endParaRPr lang="en-IN" sz="18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IN" sz="1800" b="0" i="0" u="none" strike="noStrike" dirty="0">
                          <a:solidFill>
                            <a:srgbClr val="000000"/>
                          </a:solidFill>
                          <a:effectLst/>
                          <a:latin typeface="Calibri" panose="020F0502020204030204"/>
                        </a:rPr>
                        <a:t>1428</a:t>
                      </a:r>
                      <a:endParaRPr lang="en-IN" sz="18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Value of closing stock</a:t>
            </a: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220 </a:t>
            </a:r>
            <a:r>
              <a:rPr lang="en-IN" sz="2200" dirty="0">
                <a:latin typeface="Times New Roman" panose="02020603050405020304" pitchFamily="18" charset="0"/>
                <a:ea typeface="Calibri" panose="020F0502020204030204"/>
                <a:cs typeface="Times New Roman" panose="02020603050405020304" pitchFamily="18" charset="0"/>
              </a:rPr>
              <a:t>units </a:t>
            </a:r>
            <a:r>
              <a:rPr lang="en-IN" sz="2200" dirty="0" smtClean="0">
                <a:latin typeface="Times New Roman" panose="02020603050405020304" pitchFamily="18" charset="0"/>
                <a:ea typeface="Calibri" panose="020F0502020204030204"/>
                <a:cs typeface="Times New Roman" panose="02020603050405020304" pitchFamily="18" charset="0"/>
              </a:rPr>
              <a:t>@  	Rs.9     	    =	</a:t>
            </a:r>
            <a:r>
              <a:rPr lang="en-IN" sz="2200" dirty="0" err="1" smtClean="0">
                <a:latin typeface="Times New Roman" panose="02020603050405020304" pitchFamily="18" charset="0"/>
                <a:ea typeface="Calibri" panose="020F0502020204030204"/>
                <a:cs typeface="Times New Roman" panose="02020603050405020304" pitchFamily="18" charset="0"/>
              </a:rPr>
              <a:t>Rs</a:t>
            </a:r>
            <a:r>
              <a:rPr lang="en-IN" sz="2200" dirty="0" smtClean="0">
                <a:latin typeface="Times New Roman" panose="02020603050405020304" pitchFamily="18" charset="0"/>
                <a:ea typeface="Calibri" panose="020F0502020204030204"/>
                <a:cs typeface="Times New Roman" panose="02020603050405020304" pitchFamily="18" charset="0"/>
              </a:rPr>
              <a:t>. 1,980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260 </a:t>
            </a:r>
            <a:r>
              <a:rPr lang="en-IN" sz="2200" dirty="0">
                <a:latin typeface="Times New Roman" panose="02020603050405020304" pitchFamily="18" charset="0"/>
                <a:ea typeface="Calibri" panose="020F0502020204030204"/>
                <a:cs typeface="Times New Roman" panose="02020603050405020304" pitchFamily="18" charset="0"/>
              </a:rPr>
              <a:t>units </a:t>
            </a:r>
            <a:r>
              <a:rPr lang="en-IN" sz="2200" dirty="0" smtClean="0">
                <a:latin typeface="Times New Roman" panose="02020603050405020304" pitchFamily="18" charset="0"/>
                <a:ea typeface="Calibri" panose="020F0502020204030204"/>
                <a:cs typeface="Times New Roman" panose="02020603050405020304" pitchFamily="18" charset="0"/>
              </a:rPr>
              <a:t>@ 	Rs.9.10	    =   	      2,366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20 </a:t>
            </a:r>
            <a:r>
              <a:rPr lang="en-IN" sz="2200" dirty="0">
                <a:latin typeface="Times New Roman" panose="02020603050405020304" pitchFamily="18" charset="0"/>
                <a:ea typeface="Calibri" panose="020F0502020204030204"/>
                <a:cs typeface="Times New Roman" panose="02020603050405020304" pitchFamily="18" charset="0"/>
              </a:rPr>
              <a:t>units </a:t>
            </a:r>
            <a:r>
              <a:rPr lang="en-IN" sz="2200" dirty="0" smtClean="0">
                <a:latin typeface="Times New Roman" panose="02020603050405020304" pitchFamily="18" charset="0"/>
                <a:ea typeface="Calibri" panose="020F0502020204030204"/>
                <a:cs typeface="Times New Roman" panose="02020603050405020304" pitchFamily="18" charset="0"/>
              </a:rPr>
              <a:t>@ 	Rs.8.90	    =	         178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6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u="sng" dirty="0" smtClean="0">
                <a:latin typeface="Times New Roman" panose="02020603050405020304" pitchFamily="18" charset="0"/>
                <a:ea typeface="Calibri" panose="020F0502020204030204"/>
                <a:cs typeface="Times New Roman" panose="02020603050405020304" pitchFamily="18" charset="0"/>
              </a:rPr>
              <a:t>140 </a:t>
            </a:r>
            <a:r>
              <a:rPr lang="en-IN" sz="2200" u="sng" dirty="0">
                <a:latin typeface="Times New Roman" panose="02020603050405020304" pitchFamily="18" charset="0"/>
                <a:ea typeface="Calibri" panose="020F0502020204030204"/>
                <a:cs typeface="Times New Roman" panose="02020603050405020304" pitchFamily="18" charset="0"/>
              </a:rPr>
              <a:t>units @ </a:t>
            </a:r>
            <a:r>
              <a:rPr lang="en-IN" sz="2200" u="sng" dirty="0" smtClean="0">
                <a:latin typeface="Times New Roman" panose="02020603050405020304" pitchFamily="18" charset="0"/>
                <a:ea typeface="Calibri" panose="020F0502020204030204"/>
                <a:cs typeface="Times New Roman" panose="02020603050405020304" pitchFamily="18" charset="0"/>
              </a:rPr>
              <a:t>	Rs.10.20   =             1,428</a:t>
            </a:r>
            <a:r>
              <a:rPr lang="en-IN" sz="2200" dirty="0" smtClean="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6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u="sng" dirty="0" smtClean="0">
                <a:latin typeface="Times New Roman" panose="02020603050405020304" pitchFamily="18" charset="0"/>
                <a:ea typeface="Calibri" panose="020F0502020204030204"/>
                <a:cs typeface="Times New Roman" panose="02020603050405020304" pitchFamily="18" charset="0"/>
              </a:rPr>
              <a:t>640 units                             =              5952</a:t>
            </a:r>
            <a:endParaRPr lang="en-IN" sz="2200" u="sng"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prstClr val="black"/>
                </a:solidFill>
                <a:ea typeface="Calibri" panose="020F0502020204030204"/>
                <a:cs typeface="Times New Roman" panose="02020603050405020304"/>
              </a:rPr>
              <a:t>Pricing of Returns to Stores under LIFO:</a:t>
            </a:r>
            <a:endParaRPr lang="en-IN" sz="3000" b="1" dirty="0"/>
          </a:p>
        </p:txBody>
      </p:sp>
      <p:sp>
        <p:nvSpPr>
          <p:cNvPr id="3" name="Content Placeholder 2"/>
          <p:cNvSpPr>
            <a:spLocks noGrp="1"/>
          </p:cNvSpPr>
          <p:nvPr>
            <p:ph idx="1"/>
          </p:nvPr>
        </p:nvSpPr>
        <p:spPr/>
        <p:txBody>
          <a:bodyPr>
            <a:normAutofit/>
          </a:bodyPr>
          <a:lstStyle/>
          <a:p>
            <a:r>
              <a:rPr lang="en-IN" sz="2200" dirty="0" smtClean="0">
                <a:latin typeface="Times New Roman" panose="02020603050405020304" pitchFamily="18" charset="0"/>
                <a:ea typeface="Calibri" panose="020F0502020204030204"/>
                <a:cs typeface="Times New Roman" panose="02020603050405020304" pitchFamily="18" charset="0"/>
              </a:rPr>
              <a:t>Materials </a:t>
            </a:r>
            <a:r>
              <a:rPr lang="en-IN" sz="2200" dirty="0">
                <a:latin typeface="Times New Roman" panose="02020603050405020304" pitchFamily="18" charset="0"/>
                <a:ea typeface="Calibri" panose="020F0502020204030204"/>
                <a:cs typeface="Times New Roman" panose="02020603050405020304" pitchFamily="18" charset="0"/>
              </a:rPr>
              <a:t>returned to store should be recorded in the 'Receipt Column' at the price at which they were originally issued.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These </a:t>
            </a:r>
            <a:r>
              <a:rPr lang="en-IN" sz="2200" dirty="0">
                <a:latin typeface="Times New Roman" panose="02020603050405020304" pitchFamily="18" charset="0"/>
                <a:ea typeface="Calibri" panose="020F0502020204030204"/>
                <a:cs typeface="Times New Roman" panose="02020603050405020304" pitchFamily="18" charset="0"/>
              </a:rPr>
              <a:t>should be issued according to the method of pricing used (here LIFO method).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Thus</a:t>
            </a:r>
            <a:r>
              <a:rPr lang="en-IN" sz="2200" dirty="0">
                <a:latin typeface="Times New Roman" panose="02020603050405020304" pitchFamily="18" charset="0"/>
                <a:ea typeface="Calibri" panose="020F0502020204030204"/>
                <a:cs typeface="Times New Roman" panose="02020603050405020304" pitchFamily="18" charset="0"/>
              </a:rPr>
              <a:t>, returns are treated as new purchase for the purpose of next issue.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prstClr val="black"/>
                </a:solidFill>
                <a:ea typeface="Calibri" panose="020F0502020204030204"/>
                <a:cs typeface="Times New Roman" panose="02020603050405020304"/>
              </a:rPr>
              <a:t>Pricing of Returns to Vendor under LIFO:</a:t>
            </a:r>
            <a:endParaRPr lang="en-IN" sz="3000" b="1" dirty="0"/>
          </a:p>
        </p:txBody>
      </p:sp>
      <p:sp>
        <p:nvSpPr>
          <p:cNvPr id="3" name="Content Placeholder 2"/>
          <p:cNvSpPr>
            <a:spLocks noGrp="1"/>
          </p:cNvSpPr>
          <p:nvPr>
            <p:ph idx="1"/>
          </p:nvPr>
        </p:nvSpPr>
        <p:spPr/>
        <p:txBody>
          <a:bodyPr>
            <a:normAutofit/>
          </a:bodyPr>
          <a:lstStyle/>
          <a:p>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materials returned to the vendor should be recorded in 'Issue Column' at the price of the latest consignment and still in stock (if price or date of purchase is not given).</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3268</Words>
  <Application>WPS Presentation</Application>
  <PresentationFormat>On-screen Show (4:3)</PresentationFormat>
  <Paragraphs>505</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Calibri</vt:lpstr>
      <vt:lpstr>Times New Roman</vt:lpstr>
      <vt:lpstr>Times New Roman</vt:lpstr>
      <vt:lpstr>Microsoft YaHei</vt:lpstr>
      <vt:lpstr>Arial Unicode MS</vt:lpstr>
      <vt:lpstr>Calibri</vt:lpstr>
      <vt:lpstr>Office Theme</vt:lpstr>
      <vt:lpstr>LIFO METHOD (Last In First Out Method)</vt:lpstr>
      <vt:lpstr> Last-in First-out (LIFO) Method </vt:lpstr>
      <vt:lpstr>Advantages of LIFO Method </vt:lpstr>
      <vt:lpstr>Disadvantages of LIFO Method </vt:lpstr>
      <vt:lpstr>Example </vt:lpstr>
      <vt:lpstr>PowerPoint 演示文稿</vt:lpstr>
      <vt:lpstr>PowerPoint 演示文稿</vt:lpstr>
      <vt:lpstr>Pricing of Returns to Stores under LIFO:</vt:lpstr>
      <vt:lpstr>Pricing of Returns to Vendor under LIFO:</vt:lpstr>
      <vt:lpstr>Treatment of shortage of materials under LIFO: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19</cp:revision>
  <dcterms:created xsi:type="dcterms:W3CDTF">2021-02-09T06:38:00Z</dcterms:created>
  <dcterms:modified xsi:type="dcterms:W3CDTF">2024-08-31T06:30:24Z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A3A54ACF82B64954AC1D1C188772C3C2_12</vt:lpwstr>
  </property>
  <property fmtid="{D5CDD505-2E9C-101B-9397-08002B2CF9AE}" pid="3" name="KSOProductBuildVer">
    <vt:lpwstr>1033-12.2.0.17562</vt:lpwstr>
  </property>
</Properties>
</file>