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60" r:id="rId6"/>
    <p:sldId id="261" r:id="rId7"/>
    <p:sldId id="262" r:id="rId8"/>
    <p:sldId id="263" r:id="rId9"/>
    <p:sldId id="264" r:id="rId10"/>
    <p:sldId id="269" r:id="rId11"/>
    <p:sldId id="270" r:id="rId12"/>
    <p:sldId id="271" r:id="rId13"/>
    <p:sldId id="272" r:id="rId14"/>
    <p:sldId id="274" r:id="rId15"/>
    <p:sldId id="275" r:id="rId16"/>
    <p:sldId id="27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6AE15D73-5C9A-49F4-82A1-8E96CB0B68A7}"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B6111F-B0D7-47C4-A909-596EAE51DF95}"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6AE15D73-5C9A-49F4-82A1-8E96CB0B68A7}"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B6111F-B0D7-47C4-A909-596EAE51DF95}"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6AE15D73-5C9A-49F4-82A1-8E96CB0B68A7}"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B6111F-B0D7-47C4-A909-596EAE51DF95}"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6AE15D73-5C9A-49F4-82A1-8E96CB0B68A7}"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B6111F-B0D7-47C4-A909-596EAE51DF95}"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AE15D73-5C9A-49F4-82A1-8E96CB0B68A7}"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B6111F-B0D7-47C4-A909-596EAE51DF95}"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6AE15D73-5C9A-49F4-82A1-8E96CB0B68A7}"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BB6111F-B0D7-47C4-A909-596EAE51DF95}"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6AE15D73-5C9A-49F4-82A1-8E96CB0B68A7}"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BB6111F-B0D7-47C4-A909-596EAE51DF95}"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6AE15D73-5C9A-49F4-82A1-8E96CB0B68A7}"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BB6111F-B0D7-47C4-A909-596EAE51DF95}"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E15D73-5C9A-49F4-82A1-8E96CB0B68A7}"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BB6111F-B0D7-47C4-A909-596EAE51DF95}"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AE15D73-5C9A-49F4-82A1-8E96CB0B68A7}"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BB6111F-B0D7-47C4-A909-596EAE51DF95}"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AE15D73-5C9A-49F4-82A1-8E96CB0B68A7}"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BB6111F-B0D7-47C4-A909-596EAE51DF95}"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E15D73-5C9A-49F4-82A1-8E96CB0B68A7}"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B6111F-B0D7-47C4-A909-596EAE51DF95}"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000" b="1" dirty="0" smtClean="0"/>
              <a:t>Simple Average and Weighted Average Method</a:t>
            </a:r>
            <a:endParaRPr lang="en-IN" sz="3000" b="1" dirty="0"/>
          </a:p>
        </p:txBody>
      </p:sp>
      <p:sp>
        <p:nvSpPr>
          <p:cNvPr id="3" name="Subtitle 2"/>
          <p:cNvSpPr>
            <a:spLocks noGrp="1"/>
          </p:cNvSpPr>
          <p:nvPr>
            <p:ph type="subTitle" idx="1"/>
          </p:nvPr>
        </p:nvSpPr>
        <p:spPr>
          <a:xfrm>
            <a:off x="1371600" y="3886200"/>
            <a:ext cx="6400800" cy="2031365"/>
          </a:xfrm>
        </p:spPr>
        <p:txBody>
          <a:bodyPr>
            <a:normAutofit fontScale="7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15000"/>
              </a:lnSpc>
              <a:spcAft>
                <a:spcPts val="1000"/>
              </a:spcAft>
            </a:pPr>
            <a:r>
              <a:rPr lang="en-IN" sz="3000" b="1" dirty="0">
                <a:ea typeface="Calibri" panose="020F0502020204030204"/>
                <a:cs typeface="Times New Roman" panose="02020603050405020304"/>
              </a:rPr>
              <a:t>Weighted Average Price Method</a:t>
            </a:r>
            <a:br>
              <a:rPr lang="en-IN" sz="3000" b="1" dirty="0">
                <a:ea typeface="Calibri" panose="020F0502020204030204"/>
                <a:cs typeface="Times New Roman" panose="02020603050405020304"/>
              </a:rPr>
            </a:br>
            <a:endParaRPr lang="en-IN" sz="3000" b="1"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IN" sz="2200" dirty="0">
                <a:latin typeface="Times New Roman" panose="02020603050405020304" pitchFamily="18" charset="0"/>
                <a:ea typeface="Calibri" panose="020F0502020204030204"/>
                <a:cs typeface="Times New Roman" panose="02020603050405020304" pitchFamily="18" charset="0"/>
              </a:rPr>
              <a:t>Under weighted average method issue price is calculated by dividing the value of material in stock by the quantity of material in stock</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514350" indent="-514350">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dirty="0">
                <a:latin typeface="Times New Roman" panose="02020603050405020304" pitchFamily="18" charset="0"/>
                <a:ea typeface="Calibri" panose="020F0502020204030204"/>
                <a:cs typeface="Times New Roman" panose="02020603050405020304" pitchFamily="18" charset="0"/>
              </a:rPr>
              <a:t>Thus this method takes into account both the quantity and price of materials in stock.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514350" indent="-514350">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same issue price is applied to all issues until a new consignment is received.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514350" indent="-514350">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This </a:t>
            </a:r>
            <a:r>
              <a:rPr lang="en-IN" sz="2200" dirty="0">
                <a:latin typeface="Times New Roman" panose="02020603050405020304" pitchFamily="18" charset="0"/>
                <a:ea typeface="Calibri" panose="020F0502020204030204"/>
                <a:cs typeface="Times New Roman" panose="02020603050405020304" pitchFamily="18" charset="0"/>
              </a:rPr>
              <a:t>method is suitable when there are wide fluctuations in the prices of materials.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b="1" dirty="0">
                <a:solidFill>
                  <a:prstClr val="black"/>
                </a:solidFill>
                <a:ea typeface="Calibri" panose="020F0502020204030204"/>
                <a:cs typeface="Times New Roman" panose="02020603050405020304"/>
              </a:rPr>
              <a:t>Points to be noted:</a:t>
            </a:r>
            <a:endParaRPr lang="en-IN" sz="3000" b="1" dirty="0"/>
          </a:p>
        </p:txBody>
      </p:sp>
      <p:sp>
        <p:nvSpPr>
          <p:cNvPr id="3" name="Content Placeholder 2"/>
          <p:cNvSpPr>
            <a:spLocks noGrp="1"/>
          </p:cNvSpPr>
          <p:nvPr>
            <p:ph idx="1"/>
          </p:nvPr>
        </p:nvSpPr>
        <p:spPr>
          <a:xfrm>
            <a:off x="457200" y="1124744"/>
            <a:ext cx="8229600" cy="5001419"/>
          </a:xfrm>
        </p:spPr>
        <p:txBody>
          <a:bodyPr>
            <a:noAutofit/>
          </a:bodyPr>
          <a:lstStyle/>
          <a:p>
            <a:pPr marL="514350" indent="-514350">
              <a:buFont typeface="+mj-lt"/>
              <a:buAutoNum type="arabicPeriod"/>
            </a:pPr>
            <a:r>
              <a:rPr lang="en-IN" sz="2000" dirty="0" smtClean="0">
                <a:latin typeface="Times New Roman" panose="02020603050405020304" pitchFamily="18" charset="0"/>
                <a:ea typeface="Calibri" panose="020F0502020204030204"/>
                <a:cs typeface="Times New Roman" panose="02020603050405020304" pitchFamily="18" charset="0"/>
              </a:rPr>
              <a:t>In </a:t>
            </a:r>
            <a:r>
              <a:rPr lang="en-IN" sz="2000" dirty="0">
                <a:latin typeface="Times New Roman" panose="02020603050405020304" pitchFamily="18" charset="0"/>
                <a:ea typeface="Calibri" panose="020F0502020204030204"/>
                <a:cs typeface="Times New Roman" panose="02020603050405020304" pitchFamily="18" charset="0"/>
              </a:rPr>
              <a:t>the ‘Balance Column', Rate is not given </a:t>
            </a:r>
            <a:r>
              <a:rPr lang="en-IN" sz="2000" dirty="0" smtClean="0">
                <a:latin typeface="Times New Roman" panose="02020603050405020304" pitchFamily="18" charset="0"/>
                <a:ea typeface="Calibri" panose="020F0502020204030204"/>
                <a:cs typeface="Times New Roman" panose="02020603050405020304" pitchFamily="18" charset="0"/>
              </a:rPr>
              <a:t>.</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marL="514350" indent="-514350">
              <a:buFont typeface="+mj-lt"/>
              <a:buAutoNum type="arabicPeriod"/>
            </a:pPr>
            <a:r>
              <a:rPr lang="en-US" sz="2000" dirty="0">
                <a:latin typeface="Times New Roman" panose="02020603050405020304" pitchFamily="18" charset="0"/>
                <a:ea typeface="Calibri" panose="020F0502020204030204"/>
                <a:cs typeface="Times New Roman" panose="02020603050405020304" pitchFamily="18" charset="0"/>
              </a:rPr>
              <a:t> </a:t>
            </a:r>
            <a:r>
              <a:rPr lang="en-US" sz="2000" dirty="0" smtClean="0">
                <a:latin typeface="Times New Roman" panose="02020603050405020304" pitchFamily="18" charset="0"/>
                <a:ea typeface="Calibri" panose="020F0502020204030204"/>
                <a:cs typeface="Times New Roman" panose="02020603050405020304" pitchFamily="18" charset="0"/>
              </a:rPr>
              <a:t>T</a:t>
            </a:r>
            <a:r>
              <a:rPr lang="en-IN" sz="2000" dirty="0" smtClean="0">
                <a:latin typeface="Times New Roman" panose="02020603050405020304" pitchFamily="18" charset="0"/>
                <a:ea typeface="Calibri" panose="020F0502020204030204"/>
                <a:cs typeface="Times New Roman" panose="02020603050405020304" pitchFamily="18" charset="0"/>
              </a:rPr>
              <a:t>he </a:t>
            </a:r>
            <a:r>
              <a:rPr lang="en-IN" sz="2000" dirty="0">
                <a:latin typeface="Times New Roman" panose="02020603050405020304" pitchFamily="18" charset="0"/>
                <a:ea typeface="Calibri" panose="020F0502020204030204"/>
                <a:cs typeface="Times New Roman" panose="02020603050405020304" pitchFamily="18" charset="0"/>
              </a:rPr>
              <a:t>different consignments are not shown separately in the 'Balance Column' but are mixed up </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marL="514350" indent="-514350">
              <a:buFont typeface="+mj-lt"/>
              <a:buAutoNum type="arabicPeriod"/>
            </a:pPr>
            <a:r>
              <a:rPr lang="en-IN" sz="2000" dirty="0" smtClean="0">
                <a:latin typeface="Times New Roman" panose="02020603050405020304" pitchFamily="18" charset="0"/>
                <a:ea typeface="Calibri" panose="020F0502020204030204"/>
                <a:cs typeface="Times New Roman" panose="02020603050405020304" pitchFamily="18" charset="0"/>
              </a:rPr>
              <a:t>When </a:t>
            </a:r>
            <a:r>
              <a:rPr lang="en-IN" sz="2000" dirty="0">
                <a:latin typeface="Times New Roman" panose="02020603050405020304" pitchFamily="18" charset="0"/>
                <a:ea typeface="Calibri" panose="020F0502020204030204"/>
                <a:cs typeface="Times New Roman" panose="02020603050405020304" pitchFamily="18" charset="0"/>
              </a:rPr>
              <a:t>materials are received (after recording in the 'receipt column') the quantity of receipt is added to quantity of stock and the value of receipt is added to value of stock (i.e., total quantity and total value are shown in the ‘Balance Column') </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marL="514350" indent="-514350">
              <a:buFont typeface="+mj-lt"/>
              <a:buAutoNum type="arabicPeriod"/>
            </a:pPr>
            <a:r>
              <a:rPr lang="en-IN" sz="2000" dirty="0" smtClean="0">
                <a:latin typeface="Times New Roman" panose="02020603050405020304" pitchFamily="18" charset="0"/>
                <a:ea typeface="Calibri" panose="020F0502020204030204"/>
                <a:cs typeface="Times New Roman" panose="02020603050405020304" pitchFamily="18" charset="0"/>
              </a:rPr>
              <a:t>When </a:t>
            </a:r>
            <a:r>
              <a:rPr lang="en-IN" sz="2000" dirty="0">
                <a:latin typeface="Times New Roman" panose="02020603050405020304" pitchFamily="18" charset="0"/>
                <a:ea typeface="Calibri" panose="020F0502020204030204"/>
                <a:cs typeface="Times New Roman" panose="02020603050405020304" pitchFamily="18" charset="0"/>
              </a:rPr>
              <a:t>materials are issued, (after recording in the 'Issue column') the quantity issued is deducted from the quantity of stock and only the resultant figure is given in the Balance column (quantity). Similarly the value of issue is deducted from the value of stock and only the balance amount is shown in the ‘Balance column' (amount) </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marL="514350" indent="-514350">
              <a:buFont typeface="+mj-lt"/>
              <a:buAutoNum type="arabicPeriod"/>
            </a:pPr>
            <a:r>
              <a:rPr lang="en-IN" sz="2000" dirty="0" smtClean="0">
                <a:latin typeface="Times New Roman" panose="02020603050405020304" pitchFamily="18" charset="0"/>
                <a:ea typeface="Calibri" panose="020F0502020204030204"/>
                <a:cs typeface="Times New Roman" panose="02020603050405020304" pitchFamily="18" charset="0"/>
              </a:rPr>
              <a:t>In </a:t>
            </a:r>
            <a:r>
              <a:rPr lang="en-IN" sz="2000" dirty="0">
                <a:latin typeface="Times New Roman" panose="02020603050405020304" pitchFamily="18" charset="0"/>
                <a:ea typeface="Calibri" panose="020F0502020204030204"/>
                <a:cs typeface="Times New Roman" panose="02020603050405020304" pitchFamily="18" charset="0"/>
              </a:rPr>
              <a:t>case of loss, it should be recorded only in terms of quantity (issue column). Then the loss is deducted from the quantity of stock and the resultant figure is shown in the 'Balance column' (quantity). No change is made in the value. </a:t>
            </a:r>
            <a:r>
              <a:rPr lang="en-IN" sz="2000" dirty="0" smtClean="0">
                <a:latin typeface="Times New Roman" panose="02020603050405020304" pitchFamily="18" charset="0"/>
                <a:ea typeface="Calibri" panose="020F0502020204030204"/>
                <a:cs typeface="Times New Roman" panose="02020603050405020304" pitchFamily="18" charset="0"/>
              </a:rPr>
              <a:t>T</a:t>
            </a:r>
            <a:endParaRPr lang="en-IN"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b="1" dirty="0">
                <a:solidFill>
                  <a:prstClr val="black"/>
                </a:solidFill>
                <a:ea typeface="Calibri" panose="020F0502020204030204"/>
                <a:cs typeface="Times New Roman" panose="02020603050405020304"/>
              </a:rPr>
              <a:t>Advantages of Weighted Average Price Method</a:t>
            </a:r>
            <a:endParaRPr lang="en-IN" sz="3000" b="1"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It </a:t>
            </a:r>
            <a:r>
              <a:rPr lang="en-IN" sz="2200" dirty="0">
                <a:latin typeface="Times New Roman" panose="02020603050405020304" pitchFamily="18" charset="0"/>
                <a:ea typeface="Calibri" panose="020F0502020204030204"/>
                <a:cs typeface="Times New Roman" panose="02020603050405020304" pitchFamily="18" charset="0"/>
              </a:rPr>
              <a:t>is a scientific method.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514350" indent="-514350">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It </a:t>
            </a:r>
            <a:r>
              <a:rPr lang="en-IN" sz="2200" dirty="0">
                <a:latin typeface="Times New Roman" panose="02020603050405020304" pitchFamily="18" charset="0"/>
                <a:ea typeface="Calibri" panose="020F0502020204030204"/>
                <a:cs typeface="Times New Roman" panose="02020603050405020304" pitchFamily="18" charset="0"/>
              </a:rPr>
              <a:t>is the best method when prices fluctuate widely.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514350" indent="-514350">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It </a:t>
            </a:r>
            <a:r>
              <a:rPr lang="en-IN" sz="2200" dirty="0">
                <a:latin typeface="Times New Roman" panose="02020603050405020304" pitchFamily="18" charset="0"/>
                <a:ea typeface="Calibri" panose="020F0502020204030204"/>
                <a:cs typeface="Times New Roman" panose="02020603050405020304" pitchFamily="18" charset="0"/>
              </a:rPr>
              <a:t>requires less clerical work and does not involve tedious calculations.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514350" indent="-514350">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It </a:t>
            </a:r>
            <a:r>
              <a:rPr lang="en-IN" sz="2200" dirty="0">
                <a:latin typeface="Times New Roman" panose="02020603050405020304" pitchFamily="18" charset="0"/>
                <a:ea typeface="Calibri" panose="020F0502020204030204"/>
                <a:cs typeface="Times New Roman" panose="02020603050405020304" pitchFamily="18" charset="0"/>
              </a:rPr>
              <a:t>is required to calculate new issue price only when a new consignment is received.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514350" indent="-514350">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issue price is generally close to the market price.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514350" indent="-514350">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It </a:t>
            </a:r>
            <a:r>
              <a:rPr lang="en-IN" sz="2200" dirty="0">
                <a:latin typeface="Times New Roman" panose="02020603050405020304" pitchFamily="18" charset="0"/>
                <a:ea typeface="Calibri" panose="020F0502020204030204"/>
                <a:cs typeface="Times New Roman" panose="02020603050405020304" pitchFamily="18" charset="0"/>
              </a:rPr>
              <a:t>is simple to understand and easy to operate.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b="1" dirty="0">
                <a:solidFill>
                  <a:prstClr val="black"/>
                </a:solidFill>
                <a:ea typeface="Calibri" panose="020F0502020204030204"/>
                <a:cs typeface="Times New Roman" panose="02020603050405020304"/>
              </a:rPr>
              <a:t>Disadvantages of Weighted Average Price Method</a:t>
            </a:r>
            <a:endParaRPr lang="en-IN" sz="3000" b="1" dirty="0"/>
          </a:p>
        </p:txBody>
      </p:sp>
      <p:sp>
        <p:nvSpPr>
          <p:cNvPr id="3" name="Content Placeholder 2"/>
          <p:cNvSpPr>
            <a:spLocks noGrp="1"/>
          </p:cNvSpPr>
          <p:nvPr>
            <p:ph idx="1"/>
          </p:nvPr>
        </p:nvSpPr>
        <p:spPr/>
        <p:txBody>
          <a:bodyPr/>
          <a:lstStyle/>
          <a:p>
            <a:pPr marL="457200" lvl="0" indent="-457200">
              <a:buFont typeface="+mj-lt"/>
              <a:buAutoNum type="arabicPeriod"/>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Materials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are not issued at actual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cost.</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457200" lvl="0" indent="-457200">
              <a:buFont typeface="+mj-lt"/>
              <a:buAutoNum type="arabicPeriod"/>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The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issue price is to be calculated each time a new purchase is made.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457200" lvl="0" indent="-457200">
              <a:buFont typeface="+mj-lt"/>
              <a:buAutoNum type="arabicPeriod"/>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It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involves many calculations where purchases are made frequently.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457200" lvl="0" indent="-457200">
              <a:buFont typeface="+mj-lt"/>
              <a:buAutoNum type="arabicPeriod"/>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T</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here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are more chances of clerical errors.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457200" lvl="0" indent="-457200">
              <a:buFont typeface="+mj-lt"/>
              <a:buAutoNum type="arabicPeriod"/>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Closing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stock is not valued at current cost.</a:t>
            </a:r>
            <a:endParaRPr lang="en-IN" sz="2200" dirty="0">
              <a:solidFill>
                <a:prstClr val="black"/>
              </a:solidFill>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Example </a:t>
            </a:r>
            <a:endParaRPr lang="en-IN" sz="3000" b="1" dirty="0"/>
          </a:p>
        </p:txBody>
      </p:sp>
      <p:sp>
        <p:nvSpPr>
          <p:cNvPr id="3" name="Content Placeholder 2"/>
          <p:cNvSpPr>
            <a:spLocks noGrp="1"/>
          </p:cNvSpPr>
          <p:nvPr>
            <p:ph idx="1"/>
          </p:nvPr>
        </p:nvSpPr>
        <p:spPr>
          <a:xfrm>
            <a:off x="457200" y="1196752"/>
            <a:ext cx="8229600" cy="4929411"/>
          </a:xfrm>
        </p:spPr>
        <p:txBody>
          <a:bodyPr>
            <a:noAutofit/>
          </a:bodyPr>
          <a:lstStyle/>
          <a:p>
            <a:pPr marL="0" indent="0">
              <a:lnSpc>
                <a:spcPct val="115000"/>
              </a:lnSpc>
              <a:spcAft>
                <a:spcPts val="1000"/>
              </a:spcAft>
              <a:buNone/>
            </a:pPr>
            <a:r>
              <a:rPr lang="en-IN" sz="2000" b="1" dirty="0">
                <a:solidFill>
                  <a:prstClr val="black"/>
                </a:solidFill>
                <a:latin typeface="Times New Roman" panose="02020603050405020304" pitchFamily="18" charset="0"/>
                <a:ea typeface="Calibri" panose="020F0502020204030204"/>
                <a:cs typeface="Times New Roman" panose="02020603050405020304" pitchFamily="18" charset="0"/>
              </a:rPr>
              <a:t>Receipts and issues in a factory during a week of March 2021 were as follows</a:t>
            </a:r>
            <a:r>
              <a:rPr lang="en-IN" sz="2000" b="1" dirty="0" smtClean="0">
                <a:solidFill>
                  <a:prstClr val="black"/>
                </a:solidFill>
                <a:latin typeface="Times New Roman" panose="02020603050405020304" pitchFamily="18" charset="0"/>
                <a:ea typeface="Calibri" panose="020F0502020204030204"/>
                <a:cs typeface="Times New Roman" panose="02020603050405020304" pitchFamily="18" charset="0"/>
              </a:rPr>
              <a:t>:</a:t>
            </a:r>
            <a:endParaRPr lang="en-IN" sz="2000" b="1"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000" dirty="0" smtClean="0">
                <a:latin typeface="Times New Roman" panose="02020603050405020304" pitchFamily="18" charset="0"/>
                <a:ea typeface="Calibri" panose="020F0502020204030204"/>
                <a:cs typeface="Times New Roman" panose="02020603050405020304" pitchFamily="18" charset="0"/>
              </a:rPr>
              <a:t>March 	2  Opening </a:t>
            </a:r>
            <a:r>
              <a:rPr lang="en-IN" sz="2000" dirty="0">
                <a:latin typeface="Times New Roman" panose="02020603050405020304" pitchFamily="18" charset="0"/>
                <a:ea typeface="Calibri" panose="020F0502020204030204"/>
                <a:cs typeface="Times New Roman" panose="02020603050405020304" pitchFamily="18" charset="0"/>
              </a:rPr>
              <a:t>balance 200 tonnes @50 a tonne.</a:t>
            </a:r>
            <a:endParaRPr lang="en-IN" sz="20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000" dirty="0" smtClean="0">
                <a:latin typeface="Times New Roman" panose="02020603050405020304" pitchFamily="18" charset="0"/>
                <a:ea typeface="Calibri" panose="020F0502020204030204"/>
                <a:cs typeface="Times New Roman" panose="02020603050405020304" pitchFamily="18" charset="0"/>
              </a:rPr>
              <a:t>	3   Issued </a:t>
            </a:r>
            <a:r>
              <a:rPr lang="en-IN" sz="2000" dirty="0">
                <a:latin typeface="Times New Roman" panose="02020603050405020304" pitchFamily="18" charset="0"/>
                <a:ea typeface="Calibri" panose="020F0502020204030204"/>
                <a:cs typeface="Times New Roman" panose="02020603050405020304" pitchFamily="18" charset="0"/>
              </a:rPr>
              <a:t>120 tonnes. </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000" dirty="0">
                <a:latin typeface="Times New Roman" panose="02020603050405020304" pitchFamily="18" charset="0"/>
                <a:ea typeface="Calibri" panose="020F0502020204030204"/>
                <a:cs typeface="Times New Roman" panose="02020603050405020304" pitchFamily="18" charset="0"/>
              </a:rPr>
              <a:t>	</a:t>
            </a:r>
            <a:r>
              <a:rPr lang="en-IN" sz="2000" dirty="0" smtClean="0">
                <a:latin typeface="Times New Roman" panose="02020603050405020304" pitchFamily="18" charset="0"/>
                <a:ea typeface="Calibri" panose="020F0502020204030204"/>
                <a:cs typeface="Times New Roman" panose="02020603050405020304" pitchFamily="18" charset="0"/>
              </a:rPr>
              <a:t>4   </a:t>
            </a:r>
            <a:r>
              <a:rPr lang="en-IN" sz="2000" dirty="0">
                <a:latin typeface="Times New Roman" panose="02020603050405020304" pitchFamily="18" charset="0"/>
                <a:ea typeface="Calibri" panose="020F0502020204030204"/>
                <a:cs typeface="Times New Roman" panose="02020603050405020304" pitchFamily="18" charset="0"/>
              </a:rPr>
              <a:t>Purchased 240 tonnes @ 50.50 a tonne. </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000" dirty="0">
                <a:latin typeface="Times New Roman" panose="02020603050405020304" pitchFamily="18" charset="0"/>
                <a:ea typeface="Calibri" panose="020F0502020204030204"/>
                <a:cs typeface="Times New Roman" panose="02020603050405020304" pitchFamily="18" charset="0"/>
              </a:rPr>
              <a:t>	</a:t>
            </a:r>
            <a:r>
              <a:rPr lang="en-IN" sz="2000" dirty="0" smtClean="0">
                <a:latin typeface="Times New Roman" panose="02020603050405020304" pitchFamily="18" charset="0"/>
                <a:ea typeface="Calibri" panose="020F0502020204030204"/>
                <a:cs typeface="Times New Roman" panose="02020603050405020304" pitchFamily="18" charset="0"/>
              </a:rPr>
              <a:t>5    </a:t>
            </a:r>
            <a:r>
              <a:rPr lang="en-IN" sz="2000" dirty="0">
                <a:latin typeface="Times New Roman" panose="02020603050405020304" pitchFamily="18" charset="0"/>
                <a:ea typeface="Calibri" panose="020F0502020204030204"/>
                <a:cs typeface="Times New Roman" panose="02020603050405020304" pitchFamily="18" charset="0"/>
              </a:rPr>
              <a:t>Issued 100 tonnes (stock verification reveals a loss of two tonnes). </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000" dirty="0">
                <a:latin typeface="Times New Roman" panose="02020603050405020304" pitchFamily="18" charset="0"/>
                <a:ea typeface="Calibri" panose="020F0502020204030204"/>
                <a:cs typeface="Times New Roman" panose="02020603050405020304" pitchFamily="18" charset="0"/>
              </a:rPr>
              <a:t>	</a:t>
            </a:r>
            <a:r>
              <a:rPr lang="en-IN" sz="2000" dirty="0" smtClean="0">
                <a:latin typeface="Times New Roman" panose="02020603050405020304" pitchFamily="18" charset="0"/>
                <a:ea typeface="Calibri" panose="020F0502020204030204"/>
                <a:cs typeface="Times New Roman" panose="02020603050405020304" pitchFamily="18" charset="0"/>
              </a:rPr>
              <a:t>6   Received </a:t>
            </a:r>
            <a:r>
              <a:rPr lang="en-IN" sz="2000" dirty="0">
                <a:latin typeface="Times New Roman" panose="02020603050405020304" pitchFamily="18" charset="0"/>
                <a:ea typeface="Calibri" panose="020F0502020204030204"/>
                <a:cs typeface="Times New Roman" panose="02020603050405020304" pitchFamily="18" charset="0"/>
              </a:rPr>
              <a:t>back from complete work order 40 tonnes</a:t>
            </a:r>
            <a:endParaRPr lang="en-IN" sz="20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000" dirty="0" smtClean="0">
                <a:latin typeface="Times New Roman" panose="02020603050405020304" pitchFamily="18" charset="0"/>
                <a:ea typeface="Calibri" panose="020F0502020204030204"/>
                <a:cs typeface="Times New Roman" panose="02020603050405020304" pitchFamily="18" charset="0"/>
              </a:rPr>
              <a:t>	       (</a:t>
            </a:r>
            <a:r>
              <a:rPr lang="en-IN" sz="2000" dirty="0">
                <a:latin typeface="Times New Roman" panose="02020603050405020304" pitchFamily="18" charset="0"/>
                <a:ea typeface="Calibri" panose="020F0502020204030204"/>
                <a:cs typeface="Times New Roman" panose="02020603050405020304" pitchFamily="18" charset="0"/>
              </a:rPr>
              <a:t>previously issued @*50.25 a tonne). </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000" dirty="0">
                <a:latin typeface="Times New Roman" panose="02020603050405020304" pitchFamily="18" charset="0"/>
                <a:ea typeface="Calibri" panose="020F0502020204030204"/>
                <a:cs typeface="Times New Roman" panose="02020603050405020304" pitchFamily="18" charset="0"/>
              </a:rPr>
              <a:t>	</a:t>
            </a:r>
            <a:r>
              <a:rPr lang="en-IN" sz="2000" dirty="0" smtClean="0">
                <a:latin typeface="Times New Roman" panose="02020603050405020304" pitchFamily="18" charset="0"/>
                <a:ea typeface="Calibri" panose="020F0502020204030204"/>
                <a:cs typeface="Times New Roman" panose="02020603050405020304" pitchFamily="18" charset="0"/>
              </a:rPr>
              <a:t>7    Issued </a:t>
            </a:r>
            <a:r>
              <a:rPr lang="en-IN" sz="2000" dirty="0">
                <a:latin typeface="Times New Roman" panose="02020603050405020304" pitchFamily="18" charset="0"/>
                <a:ea typeface="Calibri" panose="020F0502020204030204"/>
                <a:cs typeface="Times New Roman" panose="02020603050405020304" pitchFamily="18" charset="0"/>
              </a:rPr>
              <a:t>160 tonnes. </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000" dirty="0" smtClean="0">
                <a:latin typeface="Times New Roman" panose="02020603050405020304" pitchFamily="18" charset="0"/>
                <a:ea typeface="Calibri" panose="020F0502020204030204"/>
                <a:cs typeface="Times New Roman" panose="02020603050405020304" pitchFamily="18" charset="0"/>
              </a:rPr>
              <a:t>Prepare </a:t>
            </a:r>
            <a:r>
              <a:rPr lang="en-IN" sz="2000" dirty="0">
                <a:latin typeface="Times New Roman" panose="02020603050405020304" pitchFamily="18" charset="0"/>
                <a:ea typeface="Calibri" panose="020F0502020204030204"/>
                <a:cs typeface="Times New Roman" panose="02020603050405020304" pitchFamily="18" charset="0"/>
              </a:rPr>
              <a:t>a stock ledger on the basis of weighted average method.</a:t>
            </a:r>
            <a:endParaRPr lang="en-IN" sz="2000" dirty="0">
              <a:latin typeface="Times New Roman" panose="02020603050405020304" pitchFamily="18" charset="0"/>
              <a:ea typeface="Calibri" panose="020F0502020204030204"/>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683568" y="476676"/>
          <a:ext cx="7776864" cy="5904652"/>
        </p:xfrm>
        <a:graphic>
          <a:graphicData uri="http://schemas.openxmlformats.org/drawingml/2006/table">
            <a:tbl>
              <a:tblPr/>
              <a:tblGrid>
                <a:gridCol w="864096"/>
                <a:gridCol w="864096"/>
                <a:gridCol w="864096"/>
                <a:gridCol w="864096"/>
                <a:gridCol w="720080"/>
                <a:gridCol w="1152128"/>
                <a:gridCol w="720080"/>
                <a:gridCol w="864096"/>
                <a:gridCol w="864096"/>
              </a:tblGrid>
              <a:tr h="330978">
                <a:tc gridSpan="9">
                  <a:txBody>
                    <a:bodyPr/>
                    <a:lstStyle/>
                    <a:p>
                      <a:pPr algn="ctr" rtl="0" fontAlgn="ctr"/>
                      <a:r>
                        <a:rPr lang="en-IN" sz="1500" b="1" i="0" u="none" strike="noStrike">
                          <a:solidFill>
                            <a:srgbClr val="000000"/>
                          </a:solidFill>
                          <a:effectLst/>
                          <a:latin typeface="Times New Roman" panose="02020603050405020304"/>
                        </a:rPr>
                        <a:t>Stores Ledger Account(Weighted Average Method)</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c hMerge="1">
                  <a:tcPr/>
                </a:tc>
                <a:tc hMerge="1">
                  <a:tcPr/>
                </a:tc>
                <a:tc hMerge="1">
                  <a:tcPr/>
                </a:tc>
                <a:tc hMerge="1">
                  <a:tcPr/>
                </a:tc>
                <a:tc hMerge="1">
                  <a:tcPr/>
                </a:tc>
                <a:tc hMerge="1">
                  <a:tcPr/>
                </a:tc>
              </a:tr>
              <a:tr h="330978">
                <a:tc rowSpan="2">
                  <a:txBody>
                    <a:bodyPr/>
                    <a:lstStyle/>
                    <a:p>
                      <a:pPr algn="ctr" rtl="0" fontAlgn="ctr"/>
                      <a:r>
                        <a:rPr lang="en-IN" sz="1500" b="1" i="0" u="none" strike="noStrike">
                          <a:solidFill>
                            <a:srgbClr val="000000"/>
                          </a:solidFill>
                          <a:effectLst/>
                          <a:latin typeface="Times New Roman" panose="02020603050405020304"/>
                        </a:rPr>
                        <a:t>Date</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rtl="0" fontAlgn="ctr"/>
                      <a:r>
                        <a:rPr lang="en-IN" sz="1500" b="1" i="0" u="none" strike="noStrike">
                          <a:solidFill>
                            <a:srgbClr val="000000"/>
                          </a:solidFill>
                          <a:effectLst/>
                          <a:latin typeface="Times New Roman" panose="02020603050405020304"/>
                        </a:rPr>
                        <a:t>Receipts</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c gridSpan="3">
                  <a:txBody>
                    <a:bodyPr/>
                    <a:lstStyle/>
                    <a:p>
                      <a:pPr algn="ctr" rtl="0" fontAlgn="ctr"/>
                      <a:r>
                        <a:rPr lang="en-IN" sz="1500" b="1" i="0" u="none" strike="noStrike">
                          <a:solidFill>
                            <a:srgbClr val="000000"/>
                          </a:solidFill>
                          <a:effectLst/>
                          <a:latin typeface="Times New Roman" panose="02020603050405020304"/>
                        </a:rPr>
                        <a:t>Issues</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c gridSpan="2">
                  <a:txBody>
                    <a:bodyPr/>
                    <a:lstStyle/>
                    <a:p>
                      <a:pPr algn="ctr" rtl="0" fontAlgn="ctr"/>
                      <a:r>
                        <a:rPr lang="en-IN" sz="1500" b="1" i="0" u="none" strike="noStrike">
                          <a:solidFill>
                            <a:srgbClr val="000000"/>
                          </a:solidFill>
                          <a:effectLst/>
                          <a:latin typeface="Times New Roman" panose="02020603050405020304"/>
                        </a:rPr>
                        <a:t>Balance</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r>
              <a:tr h="330978">
                <a:tc vMerge="1">
                  <a:tcPr/>
                </a:tc>
                <a:tc>
                  <a:txBody>
                    <a:bodyPr/>
                    <a:lstStyle/>
                    <a:p>
                      <a:pPr algn="ctr" rtl="0" fontAlgn="ctr"/>
                      <a:r>
                        <a:rPr lang="en-IN" sz="1500" b="1" i="0" u="none" strike="noStrike">
                          <a:solidFill>
                            <a:srgbClr val="000000"/>
                          </a:solidFill>
                          <a:effectLst/>
                          <a:latin typeface="Times New Roman" panose="02020603050405020304"/>
                        </a:rPr>
                        <a:t>Qty</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500" b="1" i="0" u="none" strike="noStrike">
                          <a:solidFill>
                            <a:srgbClr val="000000"/>
                          </a:solidFill>
                          <a:effectLst/>
                          <a:latin typeface="Times New Roman" panose="02020603050405020304"/>
                        </a:rPr>
                        <a:t>Rate</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500" b="1" i="0" u="none" strike="noStrike">
                          <a:solidFill>
                            <a:srgbClr val="000000"/>
                          </a:solidFill>
                          <a:effectLst/>
                          <a:latin typeface="Times New Roman" panose="02020603050405020304"/>
                        </a:rPr>
                        <a:t>Amt</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500" b="1" i="0" u="none" strike="noStrike">
                          <a:solidFill>
                            <a:srgbClr val="000000"/>
                          </a:solidFill>
                          <a:effectLst/>
                          <a:latin typeface="Times New Roman" panose="02020603050405020304"/>
                        </a:rPr>
                        <a:t>Qty</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500" b="1" i="0" u="none" strike="noStrike">
                          <a:solidFill>
                            <a:srgbClr val="000000"/>
                          </a:solidFill>
                          <a:effectLst/>
                          <a:latin typeface="Times New Roman" panose="02020603050405020304"/>
                        </a:rPr>
                        <a:t>Rate</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500" b="1" i="0" u="none" strike="noStrike">
                          <a:solidFill>
                            <a:srgbClr val="000000"/>
                          </a:solidFill>
                          <a:effectLst/>
                          <a:latin typeface="Times New Roman" panose="02020603050405020304"/>
                        </a:rPr>
                        <a:t>Amt</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500" b="1" i="0" u="none" strike="noStrike">
                          <a:solidFill>
                            <a:srgbClr val="000000"/>
                          </a:solidFill>
                          <a:effectLst/>
                          <a:latin typeface="Times New Roman" panose="02020603050405020304"/>
                        </a:rPr>
                        <a:t>Qty</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500" b="1" i="0" u="none" strike="noStrike">
                          <a:solidFill>
                            <a:srgbClr val="000000"/>
                          </a:solidFill>
                          <a:effectLst/>
                          <a:latin typeface="Times New Roman" panose="02020603050405020304"/>
                        </a:rPr>
                        <a:t>Amt</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8718">
                <a:tc>
                  <a:txBody>
                    <a:bodyPr/>
                    <a:lstStyle/>
                    <a:p>
                      <a:pPr algn="ctr" rtl="0" fontAlgn="ctr"/>
                      <a:r>
                        <a:rPr lang="en-IN" sz="1500" b="1" i="0" u="none" strike="noStrike">
                          <a:solidFill>
                            <a:srgbClr val="000000"/>
                          </a:solidFill>
                          <a:effectLst/>
                          <a:latin typeface="Times New Roman" panose="02020603050405020304"/>
                        </a:rPr>
                        <a:t>2021 March</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rowSpan="2">
                  <a:txBody>
                    <a:bodyPr/>
                    <a:lstStyle/>
                    <a:p>
                      <a:pPr algn="ctr" rtl="0" fontAlgn="ctr"/>
                      <a:r>
                        <a:rPr lang="en-IN" sz="1500" b="1" i="0" u="none" strike="noStrike">
                          <a:solidFill>
                            <a:srgbClr val="000000"/>
                          </a:solidFill>
                          <a:effectLst/>
                          <a:latin typeface="Times New Roman" panose="02020603050405020304"/>
                        </a:rPr>
                        <a:t>-</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rowSpan="2">
                  <a:txBody>
                    <a:bodyPr/>
                    <a:lstStyle/>
                    <a:p>
                      <a:pPr algn="ctr" rtl="0" fontAlgn="ctr"/>
                      <a:r>
                        <a:rPr lang="en-IN" sz="1500" b="1" i="0" u="none" strike="noStrike">
                          <a:solidFill>
                            <a:srgbClr val="000000"/>
                          </a:solidFill>
                          <a:effectLst/>
                          <a:latin typeface="Times New Roman" panose="02020603050405020304"/>
                        </a:rPr>
                        <a:t>-</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rowSpan="2">
                  <a:txBody>
                    <a:bodyPr/>
                    <a:lstStyle/>
                    <a:p>
                      <a:pPr algn="ctr" rtl="0" fontAlgn="ctr"/>
                      <a:r>
                        <a:rPr lang="en-IN" sz="1500" b="1" i="0" u="none" strike="noStrike">
                          <a:solidFill>
                            <a:srgbClr val="000000"/>
                          </a:solidFill>
                          <a:effectLst/>
                          <a:latin typeface="Times New Roman" panose="02020603050405020304"/>
                        </a:rPr>
                        <a:t>-</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rowSpan="2">
                  <a:txBody>
                    <a:bodyPr/>
                    <a:lstStyle/>
                    <a:p>
                      <a:pPr algn="ctr" rtl="0" fontAlgn="ctr"/>
                      <a:r>
                        <a:rPr lang="en-IN" sz="1500" b="1" i="0" u="none" strike="noStrike">
                          <a:solidFill>
                            <a:srgbClr val="000000"/>
                          </a:solidFill>
                          <a:effectLst/>
                          <a:latin typeface="Times New Roman" panose="02020603050405020304"/>
                        </a:rPr>
                        <a:t>-</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rowSpan="2">
                  <a:txBody>
                    <a:bodyPr/>
                    <a:lstStyle/>
                    <a:p>
                      <a:pPr algn="ctr" rtl="0" fontAlgn="ctr"/>
                      <a:r>
                        <a:rPr lang="en-IN" sz="1500" b="1" i="0" u="none" strike="noStrike">
                          <a:solidFill>
                            <a:srgbClr val="000000"/>
                          </a:solidFill>
                          <a:effectLst/>
                          <a:latin typeface="Times New Roman" panose="02020603050405020304"/>
                        </a:rPr>
                        <a:t>-</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rowSpan="2">
                  <a:txBody>
                    <a:bodyPr/>
                    <a:lstStyle/>
                    <a:p>
                      <a:pPr algn="ctr" rtl="0" fontAlgn="ctr"/>
                      <a:r>
                        <a:rPr lang="en-IN" sz="1500" b="1" i="0" u="none" strike="noStrike">
                          <a:solidFill>
                            <a:srgbClr val="000000"/>
                          </a:solidFill>
                          <a:effectLst/>
                          <a:latin typeface="Times New Roman" panose="02020603050405020304"/>
                        </a:rPr>
                        <a:t>-</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rowSpan="2">
                  <a:txBody>
                    <a:bodyPr/>
                    <a:lstStyle/>
                    <a:p>
                      <a:pPr algn="ctr" rtl="0" fontAlgn="ctr"/>
                      <a:r>
                        <a:rPr lang="en-IN" sz="1500" b="1" i="0" u="none" strike="noStrike">
                          <a:solidFill>
                            <a:srgbClr val="000000"/>
                          </a:solidFill>
                          <a:effectLst/>
                          <a:latin typeface="Times New Roman" panose="02020603050405020304"/>
                        </a:rPr>
                        <a:t>200</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rowSpan="2">
                  <a:txBody>
                    <a:bodyPr/>
                    <a:lstStyle/>
                    <a:p>
                      <a:pPr algn="ctr" rtl="0" fontAlgn="ctr"/>
                      <a:r>
                        <a:rPr lang="en-IN" sz="1500" b="1" i="0" u="none" strike="noStrike">
                          <a:solidFill>
                            <a:srgbClr val="000000"/>
                          </a:solidFill>
                          <a:effectLst/>
                          <a:latin typeface="Times New Roman" panose="02020603050405020304"/>
                        </a:rPr>
                        <a:t>10,000</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330978">
                <a:tc>
                  <a:txBody>
                    <a:bodyPr/>
                    <a:lstStyle/>
                    <a:p>
                      <a:pPr algn="ctr" rtl="0" fontAlgn="ctr"/>
                      <a:r>
                        <a:rPr lang="en-IN" sz="1500" b="1" i="0" u="none" strike="noStrike">
                          <a:solidFill>
                            <a:srgbClr val="000000"/>
                          </a:solidFill>
                          <a:effectLst/>
                          <a:latin typeface="Times New Roman" panose="02020603050405020304"/>
                        </a:rPr>
                        <a:t>2</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cPr/>
                </a:tc>
                <a:tc vMerge="1">
                  <a:tcPr/>
                </a:tc>
                <a:tc vMerge="1">
                  <a:tcPr/>
                </a:tc>
                <a:tc vMerge="1">
                  <a:tcPr/>
                </a:tc>
                <a:tc vMerge="1">
                  <a:tcPr/>
                </a:tc>
                <a:tc vMerge="1">
                  <a:tcPr/>
                </a:tc>
                <a:tc vMerge="1">
                  <a:tcPr/>
                </a:tc>
                <a:tc vMerge="1">
                  <a:tcPr/>
                </a:tc>
              </a:tr>
              <a:tr h="330978">
                <a:tc>
                  <a:txBody>
                    <a:bodyPr/>
                    <a:lstStyle/>
                    <a:p>
                      <a:pPr algn="ctr" rtl="0" fontAlgn="ctr"/>
                      <a:r>
                        <a:rPr lang="en-IN" sz="1500" b="1" i="0" u="none" strike="noStrike">
                          <a:solidFill>
                            <a:srgbClr val="000000"/>
                          </a:solidFill>
                          <a:effectLst/>
                          <a:latin typeface="Times New Roman" panose="02020603050405020304"/>
                        </a:rPr>
                        <a:t>3</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120</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50</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6,000</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80</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4,000</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648718">
                <a:tc>
                  <a:txBody>
                    <a:bodyPr/>
                    <a:lstStyle/>
                    <a:p>
                      <a:pPr algn="ctr" fontAlgn="ctr"/>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(10,00/200)</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330978">
                <a:tc>
                  <a:txBody>
                    <a:bodyPr/>
                    <a:lstStyle/>
                    <a:p>
                      <a:pPr algn="ctr" rtl="0" fontAlgn="ctr"/>
                      <a:r>
                        <a:rPr lang="en-IN" sz="1500" b="1" i="0" u="none" strike="noStrike">
                          <a:solidFill>
                            <a:srgbClr val="000000"/>
                          </a:solidFill>
                          <a:effectLst/>
                          <a:latin typeface="Times New Roman" panose="02020603050405020304"/>
                        </a:rPr>
                        <a:t>4</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240</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50.5</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12,120</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320</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16,120</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330978">
                <a:tc>
                  <a:txBody>
                    <a:bodyPr/>
                    <a:lstStyle/>
                    <a:p>
                      <a:pPr algn="ctr" rtl="0" fontAlgn="ctr"/>
                      <a:r>
                        <a:rPr lang="en-IN" sz="1500" b="1" i="0" u="none" strike="noStrike">
                          <a:solidFill>
                            <a:srgbClr val="000000"/>
                          </a:solidFill>
                          <a:effectLst/>
                          <a:latin typeface="Times New Roman" panose="02020603050405020304"/>
                        </a:rPr>
                        <a:t>5</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2(Loss)</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318</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16,120</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330978">
                <a:tc>
                  <a:txBody>
                    <a:bodyPr/>
                    <a:lstStyle/>
                    <a:p>
                      <a:pPr algn="ctr" rtl="0" fontAlgn="ctr"/>
                      <a:r>
                        <a:rPr lang="en-IN" sz="1500" b="1" i="0" u="none" strike="noStrike">
                          <a:solidFill>
                            <a:srgbClr val="000000"/>
                          </a:solidFill>
                          <a:effectLst/>
                          <a:latin typeface="Times New Roman" panose="02020603050405020304"/>
                        </a:rPr>
                        <a:t>5</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100</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50.69</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5,069</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218</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11,051</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648718">
                <a:tc>
                  <a:txBody>
                    <a:bodyPr/>
                    <a:lstStyle/>
                    <a:p>
                      <a:pPr algn="ctr" rtl="0" fontAlgn="ctr"/>
                      <a:r>
                        <a:rPr lang="en-IN" sz="1500" b="1" i="0" u="none" strike="noStrike">
                          <a:solidFill>
                            <a:srgbClr val="000000"/>
                          </a:solidFill>
                          <a:effectLst/>
                          <a:latin typeface="Times New Roman" panose="02020603050405020304"/>
                        </a:rPr>
                        <a:t> </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(16,120/318)</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330978">
                <a:tc>
                  <a:txBody>
                    <a:bodyPr/>
                    <a:lstStyle/>
                    <a:p>
                      <a:pPr algn="ctr" rtl="0" fontAlgn="ctr"/>
                      <a:r>
                        <a:rPr lang="en-IN" sz="1500" b="1" i="0" u="none" strike="noStrike">
                          <a:solidFill>
                            <a:srgbClr val="000000"/>
                          </a:solidFill>
                          <a:effectLst/>
                          <a:latin typeface="Times New Roman" panose="02020603050405020304"/>
                        </a:rPr>
                        <a:t>6</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40</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50.25</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2,010</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258</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1500" b="1" i="0" u="none" strike="noStrike">
                          <a:solidFill>
                            <a:srgbClr val="000000"/>
                          </a:solidFill>
                          <a:effectLst/>
                          <a:latin typeface="Times New Roman" panose="02020603050405020304"/>
                        </a:rPr>
                        <a:t>13,061</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330978">
                <a:tc rowSpan="2">
                  <a:txBody>
                    <a:bodyPr/>
                    <a:lstStyle/>
                    <a:p>
                      <a:pPr algn="ctr" rtl="0" fontAlgn="ctr"/>
                      <a:r>
                        <a:rPr lang="en-IN" sz="1500" b="1" i="0" u="none" strike="noStrike">
                          <a:solidFill>
                            <a:srgbClr val="000000"/>
                          </a:solidFill>
                          <a:effectLst/>
                          <a:latin typeface="Times New Roman" panose="02020603050405020304"/>
                        </a:rPr>
                        <a:t>7</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rowSpan="2">
                  <a:txBody>
                    <a:bodyPr/>
                    <a:lstStyle/>
                    <a:p>
                      <a:pPr algn="ctr" rtl="0" fontAlgn="ctr"/>
                      <a:r>
                        <a:rPr lang="en-IN" sz="1500" b="1" i="0" u="none" strike="noStrike">
                          <a:solidFill>
                            <a:srgbClr val="000000"/>
                          </a:solidFill>
                          <a:effectLst/>
                          <a:latin typeface="Times New Roman" panose="02020603050405020304"/>
                        </a:rPr>
                        <a:t>-</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rowSpan="2">
                  <a:txBody>
                    <a:bodyPr/>
                    <a:lstStyle/>
                    <a:p>
                      <a:pPr algn="ctr" rtl="0" fontAlgn="ctr"/>
                      <a:r>
                        <a:rPr lang="en-IN" sz="1500" b="1" i="0" u="none" strike="noStrike">
                          <a:solidFill>
                            <a:srgbClr val="000000"/>
                          </a:solidFill>
                          <a:effectLst/>
                          <a:latin typeface="Times New Roman" panose="02020603050405020304"/>
                        </a:rPr>
                        <a:t>-</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rowSpan="2">
                  <a:txBody>
                    <a:bodyPr/>
                    <a:lstStyle/>
                    <a:p>
                      <a:pPr algn="ctr" rtl="0" fontAlgn="ctr"/>
                      <a:r>
                        <a:rPr lang="en-IN" sz="1500" b="1" i="0" u="none" strike="noStrike">
                          <a:solidFill>
                            <a:srgbClr val="000000"/>
                          </a:solidFill>
                          <a:effectLst/>
                          <a:latin typeface="Times New Roman" panose="02020603050405020304"/>
                        </a:rPr>
                        <a:t>-</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rowSpan="2">
                  <a:txBody>
                    <a:bodyPr/>
                    <a:lstStyle/>
                    <a:p>
                      <a:pPr algn="ctr" rtl="0" fontAlgn="ctr"/>
                      <a:r>
                        <a:rPr lang="en-IN" sz="1500" b="1" i="0" u="none" strike="noStrike">
                          <a:solidFill>
                            <a:srgbClr val="000000"/>
                          </a:solidFill>
                          <a:effectLst/>
                          <a:latin typeface="Times New Roman" panose="02020603050405020304"/>
                        </a:rPr>
                        <a:t>160</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rtl="0" fontAlgn="ctr"/>
                      <a:r>
                        <a:rPr lang="en-IN" sz="1500" b="1" i="0" u="none" strike="noStrike">
                          <a:solidFill>
                            <a:srgbClr val="000000"/>
                          </a:solidFill>
                          <a:effectLst/>
                          <a:latin typeface="Times New Roman" panose="02020603050405020304"/>
                        </a:rPr>
                        <a:t>50.62</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a:txBody>
                    <a:bodyPr/>
                    <a:lstStyle/>
                    <a:p>
                      <a:pPr algn="ctr" rtl="0" fontAlgn="ctr"/>
                      <a:r>
                        <a:rPr lang="en-IN" sz="1500" b="1" i="0" u="none" strike="noStrike">
                          <a:solidFill>
                            <a:srgbClr val="000000"/>
                          </a:solidFill>
                          <a:effectLst/>
                          <a:latin typeface="Times New Roman" panose="02020603050405020304"/>
                        </a:rPr>
                        <a:t>8,099</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rowSpan="2">
                  <a:txBody>
                    <a:bodyPr/>
                    <a:lstStyle/>
                    <a:p>
                      <a:pPr algn="ctr" rtl="0" fontAlgn="ctr"/>
                      <a:r>
                        <a:rPr lang="en-IN" sz="1500" b="1" i="0" u="none" strike="noStrike">
                          <a:solidFill>
                            <a:srgbClr val="000000"/>
                          </a:solidFill>
                          <a:effectLst/>
                          <a:latin typeface="Times New Roman" panose="02020603050405020304"/>
                        </a:rPr>
                        <a:t>98</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rowSpan="2">
                  <a:txBody>
                    <a:bodyPr/>
                    <a:lstStyle/>
                    <a:p>
                      <a:pPr algn="ctr" rtl="0" fontAlgn="ctr"/>
                      <a:r>
                        <a:rPr lang="en-IN" sz="1500" b="1" i="0" u="none" strike="noStrike">
                          <a:solidFill>
                            <a:srgbClr val="000000"/>
                          </a:solidFill>
                          <a:effectLst/>
                          <a:latin typeface="Times New Roman" panose="02020603050405020304"/>
                        </a:rPr>
                        <a:t>4,962</a:t>
                      </a:r>
                      <a:endParaRPr lang="en-IN" sz="15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648718">
                <a:tc vMerge="1">
                  <a:tcPr/>
                </a:tc>
                <a:tc vMerge="1">
                  <a:tcPr/>
                </a:tc>
                <a:tc vMerge="1">
                  <a:tcPr/>
                </a:tc>
                <a:tc vMerge="1">
                  <a:tcPr/>
                </a:tc>
                <a:tc vMerge="1">
                  <a:tcPr/>
                </a:tc>
                <a:tc>
                  <a:txBody>
                    <a:bodyPr/>
                    <a:lstStyle/>
                    <a:p>
                      <a:pPr algn="ctr" rtl="0" fontAlgn="ctr"/>
                      <a:r>
                        <a:rPr lang="en-IN" sz="1500" b="1" i="0" u="none" strike="noStrike" dirty="0">
                          <a:solidFill>
                            <a:srgbClr val="000000"/>
                          </a:solidFill>
                          <a:effectLst/>
                          <a:latin typeface="Times New Roman" panose="02020603050405020304"/>
                        </a:rPr>
                        <a:t>(13,061/258)</a:t>
                      </a:r>
                      <a:endParaRPr lang="en-IN" sz="1500" b="1"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cPr/>
                </a:tc>
                <a:tc vMerge="1">
                  <a:tcPr/>
                </a:tc>
                <a:tc vMerge="1">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lnSpc>
                <a:spcPct val="115000"/>
              </a:lnSpc>
              <a:spcBef>
                <a:spcPct val="20000"/>
              </a:spcBef>
              <a:spcAft>
                <a:spcPts val="1000"/>
              </a:spcAft>
            </a:pPr>
            <a:r>
              <a:rPr lang="en-IN" sz="3000" b="1" dirty="0">
                <a:solidFill>
                  <a:prstClr val="black"/>
                </a:solidFill>
                <a:ea typeface="Calibri" panose="020F0502020204030204"/>
                <a:cs typeface="Times New Roman" panose="02020603050405020304"/>
              </a:rPr>
              <a:t>Average Price Methods</a:t>
            </a:r>
            <a:br>
              <a:rPr lang="en-IN" sz="3000" b="1" dirty="0">
                <a:solidFill>
                  <a:prstClr val="black"/>
                </a:solidFill>
                <a:ea typeface="Calibri" panose="020F0502020204030204"/>
                <a:cs typeface="Times New Roman" panose="02020603050405020304"/>
              </a:rPr>
            </a:br>
            <a:endParaRPr lang="en-IN" sz="3000" b="1" dirty="0"/>
          </a:p>
        </p:txBody>
      </p:sp>
      <p:sp>
        <p:nvSpPr>
          <p:cNvPr id="3" name="Content Placeholder 2"/>
          <p:cNvSpPr>
            <a:spLocks noGrp="1"/>
          </p:cNvSpPr>
          <p:nvPr>
            <p:ph idx="1"/>
          </p:nvPr>
        </p:nvSpPr>
        <p:spPr/>
        <p:txBody>
          <a:bodyPr>
            <a:normAutofit/>
          </a:bodyPr>
          <a:lstStyle/>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Average </a:t>
            </a:r>
            <a:r>
              <a:rPr lang="en-IN" sz="2200" dirty="0">
                <a:latin typeface="Times New Roman" panose="02020603050405020304" pitchFamily="18" charset="0"/>
                <a:ea typeface="Calibri" panose="020F0502020204030204"/>
                <a:cs typeface="Times New Roman" panose="02020603050405020304" pitchFamily="18" charset="0"/>
              </a:rPr>
              <a:t>cost methods are based on the assumption that the materials purchased in different lots are stored together and an issue cannot be made from any specific lot.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Therefore</a:t>
            </a:r>
            <a:r>
              <a:rPr lang="en-IN" sz="2200" dirty="0">
                <a:latin typeface="Times New Roman" panose="02020603050405020304" pitchFamily="18" charset="0"/>
                <a:ea typeface="Calibri" panose="020F0502020204030204"/>
                <a:cs typeface="Times New Roman" panose="02020603050405020304" pitchFamily="18" charset="0"/>
              </a:rPr>
              <a:t>, materials are issued at the average cost price irrespective of the date and price of purchase. </a:t>
            </a:r>
            <a:endParaRPr lang="en-IN" sz="2200" dirty="0" smtClean="0">
              <a:latin typeface="Times New Roman" panose="02020603050405020304" pitchFamily="18" charset="0"/>
              <a:ea typeface="Calibri" panose="020F0502020204030204"/>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457200" lvl="0" indent="-457200">
              <a:lnSpc>
                <a:spcPct val="115000"/>
              </a:lnSpc>
              <a:spcAft>
                <a:spcPts val="1000"/>
              </a:spcAft>
              <a:buFont typeface="+mj-lt"/>
              <a:buAutoNum type="arabicPeriod"/>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S</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imple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average method,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457200" lvl="0" indent="-457200">
              <a:lnSpc>
                <a:spcPct val="115000"/>
              </a:lnSpc>
              <a:spcAft>
                <a:spcPts val="1000"/>
              </a:spcAft>
              <a:buFont typeface="+mj-lt"/>
              <a:buAutoNum type="arabicPeriod"/>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Weighted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average method,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457200" lvl="0" indent="-457200">
              <a:lnSpc>
                <a:spcPct val="115000"/>
              </a:lnSpc>
              <a:spcAft>
                <a:spcPts val="1000"/>
              </a:spcAft>
              <a:buFont typeface="+mj-lt"/>
              <a:buAutoNum type="arabicPeriod"/>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Periodic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simple average method,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457200" lvl="0" indent="-457200">
              <a:lnSpc>
                <a:spcPct val="115000"/>
              </a:lnSpc>
              <a:spcAft>
                <a:spcPts val="1000"/>
              </a:spcAft>
              <a:buFont typeface="+mj-lt"/>
              <a:buAutoNum type="arabicPeriod"/>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Periodic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weighted average method,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457200" lvl="0" indent="-457200">
              <a:lnSpc>
                <a:spcPct val="115000"/>
              </a:lnSpc>
              <a:spcAft>
                <a:spcPts val="1000"/>
              </a:spcAft>
              <a:buFont typeface="+mj-lt"/>
              <a:buAutoNum type="arabicPeriod"/>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Moving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simple average method and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457200" lvl="0" indent="-457200">
              <a:lnSpc>
                <a:spcPct val="115000"/>
              </a:lnSpc>
              <a:spcAft>
                <a:spcPts val="1000"/>
              </a:spcAft>
              <a:buFont typeface="+mj-lt"/>
              <a:buAutoNum type="arabicPeriod"/>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Moving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weighted average method. </a:t>
            </a:r>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lnSpc>
                <a:spcPct val="115000"/>
              </a:lnSpc>
              <a:spcBef>
                <a:spcPct val="20000"/>
              </a:spcBef>
              <a:spcAft>
                <a:spcPts val="1000"/>
              </a:spcAft>
            </a:pPr>
            <a:r>
              <a:rPr lang="en-IN" sz="3000" b="1" dirty="0">
                <a:solidFill>
                  <a:prstClr val="black"/>
                </a:solidFill>
                <a:ea typeface="Calibri" panose="020F0502020204030204"/>
                <a:cs typeface="Times New Roman" panose="02020603050405020304"/>
              </a:rPr>
              <a:t>Simple Average Price Method</a:t>
            </a:r>
            <a:br>
              <a:rPr lang="en-IN" sz="3000" b="1" dirty="0">
                <a:solidFill>
                  <a:prstClr val="black"/>
                </a:solidFill>
                <a:ea typeface="Calibri" panose="020F0502020204030204"/>
                <a:cs typeface="Times New Roman" panose="02020603050405020304"/>
              </a:rPr>
            </a:br>
            <a:endParaRPr lang="en-IN" sz="3000" b="1" dirty="0"/>
          </a:p>
        </p:txBody>
      </p:sp>
      <p:sp>
        <p:nvSpPr>
          <p:cNvPr id="3" name="Content Placeholder 2"/>
          <p:cNvSpPr>
            <a:spLocks noGrp="1"/>
          </p:cNvSpPr>
          <p:nvPr>
            <p:ph idx="1"/>
          </p:nvPr>
        </p:nvSpPr>
        <p:spPr/>
        <p:txBody>
          <a:bodyPr>
            <a:normAutofit/>
          </a:bodyPr>
          <a:lstStyle/>
          <a:p>
            <a:pPr marL="457200" indent="-457200">
              <a:lnSpc>
                <a:spcPct val="115000"/>
              </a:lnSpc>
              <a:spcAft>
                <a:spcPts val="1000"/>
              </a:spcAft>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Under </a:t>
            </a:r>
            <a:r>
              <a:rPr lang="en-IN" sz="2200" dirty="0">
                <a:latin typeface="Times New Roman" panose="02020603050405020304" pitchFamily="18" charset="0"/>
                <a:ea typeface="Calibri" panose="020F0502020204030204"/>
                <a:cs typeface="Times New Roman" panose="02020603050405020304" pitchFamily="18" charset="0"/>
              </a:rPr>
              <a:t>this method, the issue price is calculated by dividing the total of unit prices of materials in the stock from which materials are issued, by the number of prices entering in the calculation.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457200" indent="-457200">
              <a:lnSpc>
                <a:spcPct val="115000"/>
              </a:lnSpc>
              <a:spcAft>
                <a:spcPts val="1000"/>
              </a:spcAft>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average price changes when a new consignment is </a:t>
            </a:r>
            <a:r>
              <a:rPr lang="en-IN" sz="2200" dirty="0" smtClean="0">
                <a:latin typeface="Times New Roman" panose="02020603050405020304" pitchFamily="18" charset="0"/>
                <a:ea typeface="Calibri" panose="020F0502020204030204"/>
                <a:cs typeface="Times New Roman" panose="02020603050405020304" pitchFamily="18" charset="0"/>
              </a:rPr>
              <a:t>received.</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lvl="0" indent="0">
              <a:lnSpc>
                <a:spcPct val="115000"/>
              </a:lnSpc>
              <a:spcAft>
                <a:spcPts val="1000"/>
              </a:spcAft>
              <a:buNone/>
            </a:pP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 Points to be noted: </a:t>
            </a:r>
            <a:endParaRPr lang="en-IN" sz="2200" b="1"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400050" lvl="0" indent="-400050">
              <a:lnSpc>
                <a:spcPct val="115000"/>
              </a:lnSpc>
              <a:spcAft>
                <a:spcPts val="1000"/>
              </a:spcAft>
              <a:buAutoNum type="romanLcParenBoth"/>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In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the ‘Balance' column, rate is not given (it means that only two columns, namely, quantity and amount are given)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400050" lvl="0" indent="-400050">
              <a:lnSpc>
                <a:spcPct val="115000"/>
              </a:lnSpc>
              <a:spcAft>
                <a:spcPts val="1000"/>
              </a:spcAft>
              <a:buAutoNum type="romanLcParenBoth"/>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The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different consignments are not shown separately in the 'Balance' column but are mixed up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400050" lvl="0" indent="-400050">
              <a:lnSpc>
                <a:spcPct val="115000"/>
              </a:lnSpc>
              <a:spcAft>
                <a:spcPts val="1000"/>
              </a:spcAft>
              <a:buAutoNum type="romanLcParenBoth"/>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For the purpose of calculating issue price, the issues are presumed to have been done in chronological order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400050" lvl="0" indent="-400050">
              <a:lnSpc>
                <a:spcPct val="115000"/>
              </a:lnSpc>
              <a:spcAft>
                <a:spcPts val="1000"/>
              </a:spcAft>
              <a:buAutoNum type="romanLcParenBoth"/>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Whenever issue price is to be calculated, attention should be paid not only on quantity under 'balance' column but also on quantity and rate under ‘receipt' column.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b="1" dirty="0">
                <a:solidFill>
                  <a:prstClr val="black"/>
                </a:solidFill>
                <a:ea typeface="Calibri" panose="020F0502020204030204"/>
                <a:cs typeface="Times New Roman" panose="02020603050405020304"/>
              </a:rPr>
              <a:t>Advantages of Simple Average Price Method</a:t>
            </a:r>
            <a:endParaRPr lang="en-IN" sz="3000" b="1" dirty="0"/>
          </a:p>
        </p:txBody>
      </p:sp>
      <p:sp>
        <p:nvSpPr>
          <p:cNvPr id="3" name="Content Placeholder 2"/>
          <p:cNvSpPr>
            <a:spLocks noGrp="1"/>
          </p:cNvSpPr>
          <p:nvPr>
            <p:ph idx="1"/>
          </p:nvPr>
        </p:nvSpPr>
        <p:spPr/>
        <p:txBody>
          <a:bodyPr>
            <a:noAutofit/>
          </a:bodyPr>
          <a:lstStyle/>
          <a:p>
            <a:pPr marL="457200" lvl="0" indent="-457200">
              <a:lnSpc>
                <a:spcPct val="115000"/>
              </a:lnSpc>
              <a:spcAft>
                <a:spcPts val="1000"/>
              </a:spcAft>
              <a:buAutoNum type="arabicPeriod"/>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It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is easy to understand and simple to operate.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457200" lvl="0" indent="-457200">
              <a:lnSpc>
                <a:spcPct val="115000"/>
              </a:lnSpc>
              <a:spcAft>
                <a:spcPts val="1000"/>
              </a:spcAft>
              <a:buAutoNum type="arabicPeriod"/>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It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does not involve much clerical work.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457200" lvl="0" indent="-457200">
              <a:lnSpc>
                <a:spcPct val="115000"/>
              </a:lnSpc>
              <a:spcAft>
                <a:spcPts val="1000"/>
              </a:spcAft>
              <a:buAutoNum type="arabicPeriod"/>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Issue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rates remain same until a fresh purchase is made or the consignment gets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exhausted before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the current issue is made.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457200" lvl="0" indent="-457200">
              <a:lnSpc>
                <a:spcPct val="115000"/>
              </a:lnSpc>
              <a:spcAft>
                <a:spcPts val="1000"/>
              </a:spcAft>
              <a:buAutoNum type="arabicPeriod"/>
            </a:pPr>
            <a:r>
              <a:rPr lang="en-US"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It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is a mixed form of market price and cost price.</a:t>
            </a:r>
            <a:endParaRPr lang="en-IN" sz="2200" dirty="0">
              <a:solidFill>
                <a:prstClr val="black"/>
              </a:solidFill>
              <a:latin typeface="Times New Roman" panose="02020603050405020304" pitchFamily="18" charset="0"/>
              <a:ea typeface="Calibri" panose="020F0502020204030204"/>
              <a:cs typeface="Times New Roman" panose="02020603050405020304" pitchFamily="18" charset="0"/>
            </a:endParaRPr>
          </a:p>
          <a:p>
            <a:pPr lvl="0"/>
            <a:endParaRPr lang="en-IN" sz="2200" dirty="0">
              <a:solidFill>
                <a:prstClr val="black"/>
              </a:solidFill>
              <a:latin typeface="Times New Roman" panose="02020603050405020304" pitchFamily="18" charset="0"/>
              <a:cs typeface="Times New Roman" panose="02020603050405020304" pitchFamily="18" charset="0"/>
            </a:endParaRPr>
          </a:p>
          <a:p>
            <a:pPr lvl="0"/>
            <a:endParaRPr lang="en-IN" sz="2200" dirty="0">
              <a:solidFill>
                <a:prstClr val="black"/>
              </a:solidFill>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3000" b="1" dirty="0">
                <a:solidFill>
                  <a:prstClr val="black"/>
                </a:solidFill>
                <a:ea typeface="Calibri" panose="020F0502020204030204"/>
                <a:cs typeface="Times New Roman" panose="02020603050405020304"/>
              </a:rPr>
              <a:t>Disadvantages of Simple Average </a:t>
            </a:r>
            <a:r>
              <a:rPr lang="en-IN" sz="3000" b="1" dirty="0" smtClean="0">
                <a:solidFill>
                  <a:prstClr val="black"/>
                </a:solidFill>
                <a:ea typeface="Calibri" panose="020F0502020204030204"/>
                <a:cs typeface="Times New Roman" panose="02020603050405020304"/>
              </a:rPr>
              <a:t>Price Method</a:t>
            </a:r>
            <a:endParaRPr lang="en-IN" b="1" dirty="0"/>
          </a:p>
        </p:txBody>
      </p:sp>
      <p:sp>
        <p:nvSpPr>
          <p:cNvPr id="3" name="Content Placeholder 2"/>
          <p:cNvSpPr>
            <a:spLocks noGrp="1"/>
          </p:cNvSpPr>
          <p:nvPr>
            <p:ph idx="1"/>
          </p:nvPr>
        </p:nvSpPr>
        <p:spPr/>
        <p:txBody>
          <a:bodyPr>
            <a:normAutofit/>
          </a:bodyPr>
          <a:lstStyle/>
          <a:p>
            <a:pPr marL="457200" indent="-457200">
              <a:lnSpc>
                <a:spcPct val="115000"/>
              </a:lnSpc>
              <a:spcAft>
                <a:spcPts val="1000"/>
              </a:spcAft>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Quantity purchased in each lot is ignored.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457200" indent="-457200">
              <a:lnSpc>
                <a:spcPct val="115000"/>
              </a:lnSpc>
              <a:spcAft>
                <a:spcPts val="1000"/>
              </a:spcAft>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It does not give accurate result when prices fluctuate considerably.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457200" indent="-457200">
              <a:lnSpc>
                <a:spcPct val="115000"/>
              </a:lnSpc>
              <a:spcAft>
                <a:spcPts val="1000"/>
              </a:spcAft>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Chances of clerical errors and mistakes are more.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457200" indent="-457200">
              <a:lnSpc>
                <a:spcPct val="115000"/>
              </a:lnSpc>
              <a:spcAft>
                <a:spcPts val="1000"/>
              </a:spcAft>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It gives rise to profit or loss on materials because issue price does not relate to the cost of any consignment.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Example </a:t>
            </a:r>
            <a:endParaRPr lang="en-IN" sz="3000" b="1" dirty="0"/>
          </a:p>
        </p:txBody>
      </p:sp>
      <p:sp>
        <p:nvSpPr>
          <p:cNvPr id="3" name="Content Placeholder 2"/>
          <p:cNvSpPr>
            <a:spLocks noGrp="1"/>
          </p:cNvSpPr>
          <p:nvPr>
            <p:ph idx="1"/>
          </p:nvPr>
        </p:nvSpPr>
        <p:spPr>
          <a:xfrm>
            <a:off x="457200" y="1340768"/>
            <a:ext cx="8229600" cy="4785395"/>
          </a:xfrm>
        </p:spPr>
        <p:txBody>
          <a:bodyPr>
            <a:noAutofit/>
          </a:bodyPr>
          <a:lstStyle/>
          <a:p>
            <a:pPr>
              <a:spcBef>
                <a:spcPts val="0"/>
              </a:spcBef>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The following transactions took place in respect of a material item: </a:t>
            </a:r>
            <a:r>
              <a:rPr lang="en-IN" sz="2200" b="1" dirty="0">
                <a:latin typeface="Times New Roman" panose="02020603050405020304" pitchFamily="18" charset="0"/>
                <a:ea typeface="Calibri" panose="020F0502020204030204"/>
                <a:cs typeface="Times New Roman" panose="02020603050405020304" pitchFamily="18" charset="0"/>
              </a:rPr>
              <a:t>Date </a:t>
            </a:r>
            <a:r>
              <a:rPr lang="en-IN" sz="2200" b="1" dirty="0" smtClean="0">
                <a:latin typeface="Times New Roman" panose="02020603050405020304" pitchFamily="18" charset="0"/>
                <a:ea typeface="Calibri" panose="020F0502020204030204"/>
                <a:cs typeface="Times New Roman" panose="02020603050405020304" pitchFamily="18" charset="0"/>
              </a:rPr>
              <a:t>	Receipt			Rate		Issue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marL="914400" lvl="2" indent="0">
              <a:spcBef>
                <a:spcPts val="0"/>
              </a:spcBef>
              <a:spcAft>
                <a:spcPts val="1000"/>
              </a:spcAft>
              <a:buNone/>
            </a:pPr>
            <a:r>
              <a:rPr lang="en-IN" sz="1400" b="1" dirty="0">
                <a:latin typeface="Times New Roman" panose="02020603050405020304" pitchFamily="18" charset="0"/>
                <a:ea typeface="Calibri" panose="020F0502020204030204"/>
                <a:cs typeface="Times New Roman" panose="02020603050405020304" pitchFamily="18" charset="0"/>
              </a:rPr>
              <a:t>	</a:t>
            </a:r>
            <a:r>
              <a:rPr lang="en-IN" sz="1400" b="1" dirty="0" smtClean="0">
                <a:latin typeface="Times New Roman" panose="02020603050405020304" pitchFamily="18" charset="0"/>
                <a:ea typeface="Calibri" panose="020F0502020204030204"/>
                <a:cs typeface="Times New Roman" panose="02020603050405020304" pitchFamily="18" charset="0"/>
              </a:rPr>
              <a:t>( Units)</a:t>
            </a:r>
            <a:r>
              <a:rPr lang="en-IN" sz="1400" b="1" dirty="0">
                <a:latin typeface="Times New Roman" panose="02020603050405020304" pitchFamily="18" charset="0"/>
                <a:ea typeface="Calibri" panose="020F0502020204030204"/>
                <a:cs typeface="Times New Roman" panose="02020603050405020304" pitchFamily="18" charset="0"/>
              </a:rPr>
              <a:t> </a:t>
            </a:r>
            <a:r>
              <a:rPr lang="en-IN" sz="1400" b="1" dirty="0" smtClean="0">
                <a:latin typeface="Times New Roman" panose="02020603050405020304" pitchFamily="18" charset="0"/>
                <a:ea typeface="Calibri" panose="020F0502020204030204"/>
                <a:cs typeface="Times New Roman" panose="02020603050405020304" pitchFamily="18" charset="0"/>
              </a:rPr>
              <a:t>                                                  (</a:t>
            </a:r>
            <a:r>
              <a:rPr lang="en-IN" sz="1400" b="1" dirty="0" err="1">
                <a:latin typeface="Times New Roman" panose="02020603050405020304" pitchFamily="18" charset="0"/>
                <a:ea typeface="Calibri" panose="020F0502020204030204"/>
                <a:cs typeface="Times New Roman" panose="02020603050405020304" pitchFamily="18" charset="0"/>
              </a:rPr>
              <a:t>R</a:t>
            </a:r>
            <a:r>
              <a:rPr lang="en-IN" sz="1400" b="1" dirty="0" err="1" smtClean="0">
                <a:latin typeface="Times New Roman" panose="02020603050405020304" pitchFamily="18" charset="0"/>
                <a:ea typeface="Calibri" panose="020F0502020204030204"/>
                <a:cs typeface="Times New Roman" panose="02020603050405020304" pitchFamily="18" charset="0"/>
              </a:rPr>
              <a:t>s</a:t>
            </a:r>
            <a:r>
              <a:rPr lang="en-IN" sz="1400" b="1" dirty="0" smtClean="0">
                <a:latin typeface="Times New Roman" panose="02020603050405020304" pitchFamily="18" charset="0"/>
                <a:ea typeface="Calibri" panose="020F0502020204030204"/>
                <a:cs typeface="Times New Roman" panose="02020603050405020304" pitchFamily="18" charset="0"/>
              </a:rPr>
              <a:t>)		(Units)</a:t>
            </a:r>
            <a:endParaRPr lang="en-IN" sz="1400" b="1" dirty="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02-08-21           200                                  2.00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10-08-21 	300			2.40		  -</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15-08-21	  -			  -		250</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18-08-21 	250			2.60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20-08-21	 -			  -		200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Prepare </a:t>
            </a:r>
            <a:r>
              <a:rPr lang="en-IN" sz="2200" dirty="0">
                <a:latin typeface="Times New Roman" panose="02020603050405020304" pitchFamily="18" charset="0"/>
                <a:ea typeface="Calibri" panose="020F0502020204030204"/>
                <a:cs typeface="Times New Roman" panose="02020603050405020304" pitchFamily="18" charset="0"/>
              </a:rPr>
              <a:t>a priced ledger sheet, pricing the issues at simple average rate.</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p:cNvGraphicFramePr/>
          <p:nvPr/>
        </p:nvGraphicFramePr>
        <p:xfrm>
          <a:off x="467542" y="692697"/>
          <a:ext cx="8208915" cy="5912690"/>
        </p:xfrm>
        <a:graphic>
          <a:graphicData uri="http://schemas.openxmlformats.org/drawingml/2006/table">
            <a:tbl>
              <a:tblPr/>
              <a:tblGrid>
                <a:gridCol w="1155247"/>
                <a:gridCol w="740543"/>
                <a:gridCol w="740543"/>
                <a:gridCol w="740543"/>
                <a:gridCol w="1087622"/>
                <a:gridCol w="1519086"/>
                <a:gridCol w="740543"/>
                <a:gridCol w="740543"/>
                <a:gridCol w="744245"/>
              </a:tblGrid>
              <a:tr h="342797">
                <a:tc gridSpan="9">
                  <a:txBody>
                    <a:bodyPr/>
                    <a:lstStyle/>
                    <a:p>
                      <a:pPr algn="ctr" rtl="0" fontAlgn="ctr"/>
                      <a:r>
                        <a:rPr lang="en-IN" sz="2200" b="1" i="0" u="none" strike="noStrike" dirty="0">
                          <a:solidFill>
                            <a:srgbClr val="000000"/>
                          </a:solidFill>
                          <a:effectLst/>
                          <a:latin typeface="Times New Roman" panose="02020603050405020304"/>
                        </a:rPr>
                        <a:t>Stores Ledger Account(Simple Average Method)</a:t>
                      </a:r>
                      <a:endParaRPr lang="en-IN" sz="2200" b="1"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c hMerge="1">
                  <a:tcPr/>
                </a:tc>
                <a:tc hMerge="1">
                  <a:tcPr/>
                </a:tc>
                <a:tc hMerge="1">
                  <a:tcPr/>
                </a:tc>
                <a:tc hMerge="1">
                  <a:tcPr/>
                </a:tc>
                <a:tc hMerge="1">
                  <a:tcPr/>
                </a:tc>
                <a:tc hMerge="1">
                  <a:tcPr/>
                </a:tc>
              </a:tr>
              <a:tr h="342797">
                <a:tc rowSpan="2">
                  <a:txBody>
                    <a:bodyPr/>
                    <a:lstStyle/>
                    <a:p>
                      <a:pPr algn="ctr" rtl="0" fontAlgn="ctr"/>
                      <a:r>
                        <a:rPr lang="en-IN" sz="2200" b="1" i="0" u="none" strike="noStrike">
                          <a:solidFill>
                            <a:srgbClr val="000000"/>
                          </a:solidFill>
                          <a:effectLst/>
                          <a:latin typeface="Times New Roman" panose="02020603050405020304"/>
                        </a:rPr>
                        <a:t>Date</a:t>
                      </a:r>
                      <a:endParaRPr lang="en-IN" sz="22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rtl="0" fontAlgn="ctr"/>
                      <a:r>
                        <a:rPr lang="en-IN" sz="2200" b="1" i="0" u="none" strike="noStrike">
                          <a:solidFill>
                            <a:srgbClr val="000000"/>
                          </a:solidFill>
                          <a:effectLst/>
                          <a:latin typeface="Times New Roman" panose="02020603050405020304"/>
                        </a:rPr>
                        <a:t>Receipts</a:t>
                      </a:r>
                      <a:endParaRPr lang="en-IN" sz="22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c gridSpan="3">
                  <a:txBody>
                    <a:bodyPr/>
                    <a:lstStyle/>
                    <a:p>
                      <a:pPr algn="ctr" rtl="0" fontAlgn="ctr"/>
                      <a:r>
                        <a:rPr lang="en-IN" sz="2200" b="1" i="0" u="none" strike="noStrike">
                          <a:solidFill>
                            <a:srgbClr val="000000"/>
                          </a:solidFill>
                          <a:effectLst/>
                          <a:latin typeface="Times New Roman" panose="02020603050405020304"/>
                        </a:rPr>
                        <a:t>Issues</a:t>
                      </a:r>
                      <a:endParaRPr lang="en-IN" sz="22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c gridSpan="2">
                  <a:txBody>
                    <a:bodyPr/>
                    <a:lstStyle/>
                    <a:p>
                      <a:pPr algn="ctr" rtl="0" fontAlgn="ctr"/>
                      <a:r>
                        <a:rPr lang="en-IN" sz="2200" b="1" i="0" u="none" strike="noStrike">
                          <a:solidFill>
                            <a:srgbClr val="000000"/>
                          </a:solidFill>
                          <a:effectLst/>
                          <a:latin typeface="Times New Roman" panose="02020603050405020304"/>
                        </a:rPr>
                        <a:t>Balance</a:t>
                      </a:r>
                      <a:endParaRPr lang="en-IN" sz="22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r>
              <a:tr h="342797">
                <a:tc vMerge="1">
                  <a:tcPr/>
                </a:tc>
                <a:tc>
                  <a:txBody>
                    <a:bodyPr/>
                    <a:lstStyle/>
                    <a:p>
                      <a:pPr algn="ctr" rtl="0" fontAlgn="ctr"/>
                      <a:r>
                        <a:rPr lang="en-IN" sz="2200" b="1" i="0" u="none" strike="noStrike">
                          <a:solidFill>
                            <a:srgbClr val="000000"/>
                          </a:solidFill>
                          <a:effectLst/>
                          <a:latin typeface="Times New Roman" panose="02020603050405020304"/>
                        </a:rPr>
                        <a:t>Qty</a:t>
                      </a:r>
                      <a:endParaRPr lang="en-IN" sz="22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2200" b="1" i="0" u="none" strike="noStrike">
                          <a:solidFill>
                            <a:srgbClr val="000000"/>
                          </a:solidFill>
                          <a:effectLst/>
                          <a:latin typeface="Times New Roman" panose="02020603050405020304"/>
                        </a:rPr>
                        <a:t>Rate</a:t>
                      </a:r>
                      <a:endParaRPr lang="en-IN" sz="22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2200" b="1" i="0" u="none" strike="noStrike">
                          <a:solidFill>
                            <a:srgbClr val="000000"/>
                          </a:solidFill>
                          <a:effectLst/>
                          <a:latin typeface="Times New Roman" panose="02020603050405020304"/>
                        </a:rPr>
                        <a:t>Amt</a:t>
                      </a:r>
                      <a:endParaRPr lang="en-IN" sz="22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2200" b="1" i="0" u="none" strike="noStrike">
                          <a:solidFill>
                            <a:srgbClr val="000000"/>
                          </a:solidFill>
                          <a:effectLst/>
                          <a:latin typeface="Times New Roman" panose="02020603050405020304"/>
                        </a:rPr>
                        <a:t>Qty</a:t>
                      </a:r>
                      <a:endParaRPr lang="en-IN" sz="22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2200" b="1" i="0" u="none" strike="noStrike">
                          <a:solidFill>
                            <a:srgbClr val="000000"/>
                          </a:solidFill>
                          <a:effectLst/>
                          <a:latin typeface="Times New Roman" panose="02020603050405020304"/>
                        </a:rPr>
                        <a:t>Rate</a:t>
                      </a:r>
                      <a:endParaRPr lang="en-IN" sz="22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2200" b="1" i="0" u="none" strike="noStrike">
                          <a:solidFill>
                            <a:srgbClr val="000000"/>
                          </a:solidFill>
                          <a:effectLst/>
                          <a:latin typeface="Times New Roman" panose="02020603050405020304"/>
                        </a:rPr>
                        <a:t>Amt</a:t>
                      </a:r>
                      <a:endParaRPr lang="en-IN" sz="22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2200" b="1" i="0" u="none" strike="noStrike">
                          <a:solidFill>
                            <a:srgbClr val="000000"/>
                          </a:solidFill>
                          <a:effectLst/>
                          <a:latin typeface="Times New Roman" panose="02020603050405020304"/>
                        </a:rPr>
                        <a:t>Qty</a:t>
                      </a:r>
                      <a:endParaRPr lang="en-IN" sz="22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2200" b="1" i="0" u="none" strike="noStrike">
                          <a:solidFill>
                            <a:srgbClr val="000000"/>
                          </a:solidFill>
                          <a:effectLst/>
                          <a:latin typeface="Times New Roman" panose="02020603050405020304"/>
                        </a:rPr>
                        <a:t>Amt</a:t>
                      </a:r>
                      <a:endParaRPr lang="en-IN" sz="2200" b="1"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76124">
                <a:tc>
                  <a:txBody>
                    <a:bodyPr/>
                    <a:lstStyle/>
                    <a:p>
                      <a:pPr algn="ctr" rtl="0" fontAlgn="ctr"/>
                      <a:r>
                        <a:rPr lang="en-IN" sz="1500" b="1" i="0" u="none" strike="noStrike" dirty="0" smtClean="0">
                          <a:solidFill>
                            <a:srgbClr val="000000"/>
                          </a:solidFill>
                          <a:effectLst/>
                          <a:latin typeface="Times New Roman" panose="02020603050405020304"/>
                        </a:rPr>
                        <a:t>02-08-21</a:t>
                      </a:r>
                      <a:endParaRPr lang="en-IN" sz="1500" b="1"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rtl="0" fontAlgn="ctr"/>
                      <a:r>
                        <a:rPr lang="en-IN" sz="2200" b="0" i="0" u="none" strike="noStrike">
                          <a:solidFill>
                            <a:srgbClr val="000000"/>
                          </a:solidFill>
                          <a:effectLst/>
                          <a:latin typeface="Times New Roman" panose="02020603050405020304"/>
                        </a:rPr>
                        <a:t>200 </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rtl="0" fontAlgn="ctr"/>
                      <a:r>
                        <a:rPr lang="en-IN" sz="2200" b="0" i="0" u="none" strike="noStrike" dirty="0">
                          <a:solidFill>
                            <a:srgbClr val="000000"/>
                          </a:solidFill>
                          <a:effectLst/>
                          <a:latin typeface="Times New Roman" panose="02020603050405020304"/>
                        </a:rPr>
                        <a:t>2 </a:t>
                      </a:r>
                      <a:endParaRPr lang="en-IN" sz="2200" b="0"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rtl="0" fontAlgn="ctr"/>
                      <a:r>
                        <a:rPr lang="en-IN" sz="2200" b="0" i="0" u="none" strike="noStrike">
                          <a:solidFill>
                            <a:srgbClr val="000000"/>
                          </a:solidFill>
                          <a:effectLst/>
                          <a:latin typeface="Times New Roman" panose="02020603050405020304"/>
                        </a:rPr>
                        <a:t>400 </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rtl="0" fontAlgn="ctr"/>
                      <a:r>
                        <a:rPr lang="en-IN" sz="2200" b="0" i="0" u="none" strike="noStrike">
                          <a:solidFill>
                            <a:srgbClr val="000000"/>
                          </a:solidFill>
                          <a:effectLst/>
                          <a:latin typeface="Times New Roman" panose="02020603050405020304"/>
                        </a:rPr>
                        <a:t>- </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rtl="0" fontAlgn="ctr"/>
                      <a:r>
                        <a:rPr lang="en-IN" sz="2200" b="0" i="0" u="none" strike="noStrike">
                          <a:solidFill>
                            <a:srgbClr val="000000"/>
                          </a:solidFill>
                          <a:effectLst/>
                          <a:latin typeface="Times New Roman" panose="02020603050405020304"/>
                        </a:rPr>
                        <a:t>- </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rtl="0" fontAlgn="ctr"/>
                      <a:r>
                        <a:rPr lang="en-IN" sz="2200" b="0" i="0" u="none" strike="noStrike">
                          <a:solidFill>
                            <a:srgbClr val="000000"/>
                          </a:solidFill>
                          <a:effectLst/>
                          <a:latin typeface="Times New Roman" panose="02020603050405020304"/>
                        </a:rPr>
                        <a:t>- </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rtl="0" fontAlgn="ctr"/>
                      <a:r>
                        <a:rPr lang="en-IN" sz="2200" b="0" i="0" u="none" strike="noStrike">
                          <a:solidFill>
                            <a:srgbClr val="000000"/>
                          </a:solidFill>
                          <a:effectLst/>
                          <a:latin typeface="Times New Roman" panose="02020603050405020304"/>
                        </a:rPr>
                        <a:t>200</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rtl="0" fontAlgn="ctr"/>
                      <a:r>
                        <a:rPr lang="en-IN" sz="2200" b="0" i="0" u="none" strike="noStrike">
                          <a:solidFill>
                            <a:srgbClr val="000000"/>
                          </a:solidFill>
                          <a:effectLst/>
                          <a:latin typeface="Times New Roman" panose="02020603050405020304"/>
                        </a:rPr>
                        <a:t>400</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676124">
                <a:tc>
                  <a:txBody>
                    <a:bodyPr/>
                    <a:lstStyle/>
                    <a:p>
                      <a:pPr algn="ctr" rtl="0" fontAlgn="ctr"/>
                      <a:r>
                        <a:rPr lang="en-IN" sz="1500" b="1" i="0" u="none" strike="noStrike" dirty="0" smtClean="0">
                          <a:solidFill>
                            <a:srgbClr val="000000"/>
                          </a:solidFill>
                          <a:effectLst/>
                          <a:latin typeface="Times New Roman" panose="02020603050405020304"/>
                        </a:rPr>
                        <a:t>10-08-21</a:t>
                      </a:r>
                      <a:endParaRPr lang="en-IN" sz="1500" b="1"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300</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2.4</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720</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 </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 </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500</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1120</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342797">
                <a:tc>
                  <a:txBody>
                    <a:bodyPr/>
                    <a:lstStyle/>
                    <a:p>
                      <a:pPr algn="ctr" rtl="0" fontAlgn="ctr"/>
                      <a:r>
                        <a:rPr lang="en-IN" sz="1500" b="1" i="0" u="none" strike="noStrike" dirty="0">
                          <a:solidFill>
                            <a:srgbClr val="000000"/>
                          </a:solidFill>
                          <a:effectLst/>
                          <a:latin typeface="Times New Roman" panose="02020603050405020304"/>
                        </a:rPr>
                        <a:t> 15-08-21</a:t>
                      </a:r>
                      <a:endParaRPr lang="en-IN" sz="1500" b="1"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 </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 </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 </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250 </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2.2 </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550 </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250</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570</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507128">
                <a:tc>
                  <a:txBody>
                    <a:bodyPr/>
                    <a:lstStyle/>
                    <a:p>
                      <a:pPr algn="ctr" rtl="0" fontAlgn="ctr"/>
                      <a:r>
                        <a:rPr lang="en-IN" sz="1500" b="1" i="0" u="none" strike="noStrike" dirty="0">
                          <a:solidFill>
                            <a:srgbClr val="000000"/>
                          </a:solidFill>
                          <a:effectLst/>
                          <a:latin typeface="Times New Roman" panose="02020603050405020304"/>
                        </a:rPr>
                        <a:t> </a:t>
                      </a:r>
                      <a:endParaRPr lang="en-IN" sz="1500" b="1"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dirty="0">
                          <a:solidFill>
                            <a:srgbClr val="000000"/>
                          </a:solidFill>
                          <a:effectLst/>
                          <a:latin typeface="Times New Roman" panose="02020603050405020304"/>
                        </a:rPr>
                        <a:t> </a:t>
                      </a:r>
                      <a:endParaRPr lang="en-IN" sz="2200" b="0"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 </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 </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 </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(2+2.40)/2</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 </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 </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 </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676124">
                <a:tc>
                  <a:txBody>
                    <a:bodyPr/>
                    <a:lstStyle/>
                    <a:p>
                      <a:pPr algn="ctr" rtl="0" fontAlgn="ctr"/>
                      <a:r>
                        <a:rPr lang="en-IN" sz="1500" b="1" i="0" u="none" strike="noStrike" dirty="0" smtClean="0">
                          <a:solidFill>
                            <a:srgbClr val="000000"/>
                          </a:solidFill>
                          <a:effectLst/>
                          <a:latin typeface="Times New Roman" panose="02020603050405020304"/>
                        </a:rPr>
                        <a:t>18-08-21</a:t>
                      </a:r>
                      <a:endParaRPr lang="en-IN" sz="1500" b="1"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250</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2.6</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650</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500</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1220</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676124">
                <a:tc>
                  <a:txBody>
                    <a:bodyPr/>
                    <a:lstStyle/>
                    <a:p>
                      <a:pPr algn="ctr" rtl="0" fontAlgn="ctr"/>
                      <a:r>
                        <a:rPr lang="en-IN" sz="1500" b="1" i="0" u="none" strike="noStrike" dirty="0" smtClean="0">
                          <a:solidFill>
                            <a:srgbClr val="000000"/>
                          </a:solidFill>
                          <a:effectLst/>
                          <a:latin typeface="Times New Roman" panose="02020603050405020304"/>
                        </a:rPr>
                        <a:t>20-08-21</a:t>
                      </a:r>
                      <a:endParaRPr lang="en-IN" sz="1500" b="1"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200</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2.5</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500</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300</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720</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676124">
                <a:tc>
                  <a:txBody>
                    <a:bodyPr/>
                    <a:lstStyle/>
                    <a:p>
                      <a:pPr algn="ctr" rtl="0" fontAlgn="ctr"/>
                      <a:r>
                        <a:rPr lang="en-IN" sz="1500" b="1" i="0" u="none" strike="noStrike" dirty="0">
                          <a:solidFill>
                            <a:srgbClr val="000000"/>
                          </a:solidFill>
                          <a:effectLst/>
                          <a:latin typeface="Times New Roman" panose="02020603050405020304"/>
                        </a:rPr>
                        <a:t> </a:t>
                      </a:r>
                      <a:endParaRPr lang="en-IN" sz="1500" b="1"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 </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 </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 </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dirty="0">
                          <a:solidFill>
                            <a:srgbClr val="000000"/>
                          </a:solidFill>
                          <a:effectLst/>
                          <a:latin typeface="Times New Roman" panose="02020603050405020304"/>
                        </a:rPr>
                        <a:t> </a:t>
                      </a:r>
                      <a:endParaRPr lang="en-IN" sz="2200" b="0" i="0" u="none" strike="noStrike" dirty="0">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2.40+2.60/2</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 </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 </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IN" sz="2200" b="0" i="0" u="none" strike="noStrike">
                          <a:solidFill>
                            <a:srgbClr val="000000"/>
                          </a:solidFill>
                          <a:effectLst/>
                          <a:latin typeface="Times New Roman" panose="02020603050405020304"/>
                        </a:rPr>
                        <a:t> </a:t>
                      </a:r>
                      <a:endParaRPr lang="en-IN" sz="2200" b="0" i="0" u="none" strike="noStrike">
                        <a:solidFill>
                          <a:srgbClr val="000000"/>
                        </a:solidFill>
                        <a:effectLst/>
                        <a:latin typeface="Times New Roman" panose="020206030504050203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645722">
                <a:tc>
                  <a:txBody>
                    <a:bodyPr/>
                    <a:lstStyle/>
                    <a:p>
                      <a:pPr algn="ctr" rtl="0" fontAlgn="ctr"/>
                      <a:r>
                        <a:rPr lang="en-IN" sz="2200" b="0" i="0" u="none" strike="noStrike">
                          <a:solidFill>
                            <a:srgbClr val="000000"/>
                          </a:solidFill>
                          <a:effectLst/>
                          <a:latin typeface="Arial" panose="020B0604020202020204"/>
                        </a:rPr>
                        <a:t> </a:t>
                      </a:r>
                      <a:endParaRPr lang="en-IN" sz="2200" b="0" i="0" u="none" strike="noStrike">
                        <a:solidFill>
                          <a:srgbClr val="000000"/>
                        </a:solidFill>
                        <a:effectLst/>
                        <a:latin typeface="Arial" panose="020B060402020202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rtl="0" fontAlgn="ctr"/>
                      <a:r>
                        <a:rPr lang="en-IN" sz="2200" b="0" i="0" u="none" strike="noStrike">
                          <a:solidFill>
                            <a:srgbClr val="000000"/>
                          </a:solidFill>
                          <a:effectLst/>
                          <a:latin typeface="Arial" panose="020B0604020202020204"/>
                        </a:rPr>
                        <a:t> </a:t>
                      </a:r>
                      <a:endParaRPr lang="en-IN" sz="2200" b="0" i="0" u="none" strike="noStrike">
                        <a:solidFill>
                          <a:srgbClr val="000000"/>
                        </a:solidFill>
                        <a:effectLst/>
                        <a:latin typeface="Arial" panose="020B060402020202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rtl="0" fontAlgn="ctr"/>
                      <a:r>
                        <a:rPr lang="en-IN" sz="2200" b="0" i="0" u="none" strike="noStrike">
                          <a:solidFill>
                            <a:srgbClr val="000000"/>
                          </a:solidFill>
                          <a:effectLst/>
                          <a:latin typeface="Arial" panose="020B0604020202020204"/>
                        </a:rPr>
                        <a:t> </a:t>
                      </a:r>
                      <a:endParaRPr lang="en-IN" sz="2200" b="0" i="0" u="none" strike="noStrike">
                        <a:solidFill>
                          <a:srgbClr val="000000"/>
                        </a:solidFill>
                        <a:effectLst/>
                        <a:latin typeface="Arial" panose="020B060402020202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rtl="0" fontAlgn="ctr"/>
                      <a:r>
                        <a:rPr lang="en-IN" sz="2200" b="0" i="0" u="none" strike="noStrike">
                          <a:solidFill>
                            <a:srgbClr val="000000"/>
                          </a:solidFill>
                          <a:effectLst/>
                          <a:latin typeface="Arial" panose="020B0604020202020204"/>
                        </a:rPr>
                        <a:t> </a:t>
                      </a:r>
                      <a:endParaRPr lang="en-IN" sz="2200" b="0" i="0" u="none" strike="noStrike">
                        <a:solidFill>
                          <a:srgbClr val="000000"/>
                        </a:solidFill>
                        <a:effectLst/>
                        <a:latin typeface="Arial" panose="020B060402020202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rtl="0" fontAlgn="ctr"/>
                      <a:r>
                        <a:rPr lang="en-IN" sz="2200" b="0" i="0" u="none" strike="noStrike">
                          <a:solidFill>
                            <a:srgbClr val="000000"/>
                          </a:solidFill>
                          <a:effectLst/>
                          <a:latin typeface="Arial" panose="020B0604020202020204"/>
                        </a:rPr>
                        <a:t> </a:t>
                      </a:r>
                      <a:endParaRPr lang="en-IN" sz="2200" b="0" i="0" u="none" strike="noStrike">
                        <a:solidFill>
                          <a:srgbClr val="000000"/>
                        </a:solidFill>
                        <a:effectLst/>
                        <a:latin typeface="Arial" panose="020B060402020202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rtl="0" fontAlgn="ctr"/>
                      <a:r>
                        <a:rPr lang="en-IN" sz="2200" b="0" i="0" u="none" strike="noStrike" dirty="0">
                          <a:solidFill>
                            <a:srgbClr val="000000"/>
                          </a:solidFill>
                          <a:effectLst/>
                          <a:latin typeface="Arial" panose="020B0604020202020204"/>
                        </a:rPr>
                        <a:t> </a:t>
                      </a:r>
                      <a:endParaRPr lang="en-IN" sz="2200" b="0" i="0" u="none" strike="noStrike" dirty="0">
                        <a:solidFill>
                          <a:srgbClr val="000000"/>
                        </a:solidFill>
                        <a:effectLst/>
                        <a:latin typeface="Arial" panose="020B060402020202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rtl="0" fontAlgn="ctr"/>
                      <a:r>
                        <a:rPr lang="en-IN" sz="2200" b="0" i="0" u="none" strike="noStrike">
                          <a:solidFill>
                            <a:srgbClr val="000000"/>
                          </a:solidFill>
                          <a:effectLst/>
                          <a:latin typeface="Arial" panose="020B0604020202020204"/>
                        </a:rPr>
                        <a:t> </a:t>
                      </a:r>
                      <a:endParaRPr lang="en-IN" sz="2200" b="0" i="0" u="none" strike="noStrike">
                        <a:solidFill>
                          <a:srgbClr val="000000"/>
                        </a:solidFill>
                        <a:effectLst/>
                        <a:latin typeface="Arial" panose="020B060402020202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rtl="0" fontAlgn="ctr"/>
                      <a:r>
                        <a:rPr lang="en-IN" sz="2200" b="0" i="0" u="none" strike="noStrike">
                          <a:solidFill>
                            <a:srgbClr val="000000"/>
                          </a:solidFill>
                          <a:effectLst/>
                          <a:latin typeface="Arial" panose="020B0604020202020204"/>
                        </a:rPr>
                        <a:t> </a:t>
                      </a:r>
                      <a:endParaRPr lang="en-IN" sz="2200" b="0" i="0" u="none" strike="noStrike">
                        <a:solidFill>
                          <a:srgbClr val="000000"/>
                        </a:solidFill>
                        <a:effectLst/>
                        <a:latin typeface="Arial" panose="020B060402020202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rtl="0" fontAlgn="ctr"/>
                      <a:r>
                        <a:rPr lang="en-IN" sz="2200" b="0" i="0" u="none" strike="noStrike" dirty="0">
                          <a:solidFill>
                            <a:srgbClr val="000000"/>
                          </a:solidFill>
                          <a:effectLst/>
                          <a:latin typeface="Arial" panose="020B0604020202020204"/>
                        </a:rPr>
                        <a:t> </a:t>
                      </a:r>
                      <a:endParaRPr lang="en-IN" sz="2200" b="0" i="0" u="none" strike="noStrike" dirty="0">
                        <a:solidFill>
                          <a:srgbClr val="000000"/>
                        </a:solidFill>
                        <a:effectLst/>
                        <a:latin typeface="Arial" panose="020B060402020202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6429</Words>
  <Application>WPS Presentation</Application>
  <PresentationFormat>On-screen Show (4:3)</PresentationFormat>
  <Paragraphs>551</Paragraphs>
  <Slides>15</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15</vt:i4>
      </vt:variant>
    </vt:vector>
  </HeadingPairs>
  <TitlesOfParts>
    <vt:vector size="26" baseType="lpstr">
      <vt:lpstr>Arial</vt:lpstr>
      <vt:lpstr>SimSun</vt:lpstr>
      <vt:lpstr>Wingdings</vt:lpstr>
      <vt:lpstr>Calibri</vt:lpstr>
      <vt:lpstr>Times New Roman</vt:lpstr>
      <vt:lpstr>Times New Roman</vt:lpstr>
      <vt:lpstr>Arial</vt:lpstr>
      <vt:lpstr>Microsoft YaHei</vt:lpstr>
      <vt:lpstr>Arial Unicode MS</vt:lpstr>
      <vt:lpstr>Calibri</vt:lpstr>
      <vt:lpstr>Office Theme</vt:lpstr>
      <vt:lpstr>Simple Average and Weighted Average Method</vt:lpstr>
      <vt:lpstr>Average Price Methods </vt:lpstr>
      <vt:lpstr>PowerPoint 演示文稿</vt:lpstr>
      <vt:lpstr>Simple Average Price Method </vt:lpstr>
      <vt:lpstr>PowerPoint 演示文稿</vt:lpstr>
      <vt:lpstr>Advantages of Simple Average Price Method</vt:lpstr>
      <vt:lpstr>Disadvantages of Simple Average Price Method</vt:lpstr>
      <vt:lpstr>Example </vt:lpstr>
      <vt:lpstr>PowerPoint 演示文稿</vt:lpstr>
      <vt:lpstr>Weighted Average Price Method </vt:lpstr>
      <vt:lpstr>Points to be noted:</vt:lpstr>
      <vt:lpstr>Advantages of Weighted Average Price Method</vt:lpstr>
      <vt:lpstr>Disadvantages of Weighted Average Price Method</vt:lpstr>
      <vt:lpstr>Example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9</cp:revision>
  <dcterms:created xsi:type="dcterms:W3CDTF">2021-02-16T04:27:00Z</dcterms:created>
  <dcterms:modified xsi:type="dcterms:W3CDTF">2024-08-31T06:31:26Z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E023C8820DEC46D2B14FF78D150CA066_12</vt:lpwstr>
  </property>
  <property fmtid="{D5CDD505-2E9C-101B-9397-08002B2CF9AE}" pid="3" name="KSOProductBuildVer">
    <vt:lpwstr>1033-12.2.0.17562</vt:lpwstr>
  </property>
</Properties>
</file>