
<file path=[Content_Types].xml><?xml version="1.0" encoding="utf-8"?>
<Types xmlns="http://schemas.openxmlformats.org/package/2006/content-types">
  <Default Extension="jpeg" ContentType="image/jpeg"/>
  <Default Extension="JPG" ContentType="image/.jp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60" r:id="rId6"/>
    <p:sldId id="261" r:id="rId7"/>
    <p:sldId id="262" r:id="rId8"/>
    <p:sldId id="263" r:id="rId9"/>
    <p:sldId id="264" r:id="rId10"/>
    <p:sldId id="269" r:id="rId11"/>
    <p:sldId id="270" r:id="rId12"/>
    <p:sldId id="271" r:id="rId13"/>
    <p:sldId id="272" r:id="rId14"/>
    <p:sldId id="274" r:id="rId15"/>
    <p:sldId id="275" r:id="rId16"/>
    <p:sldId id="279"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0" Type="http://schemas.openxmlformats.org/officeDocument/2006/relationships/tableStyles" Target="tableStyles.xml"/><Relationship Id="rId2" Type="http://schemas.openxmlformats.org/officeDocument/2006/relationships/theme" Target="theme/theme1.xml"/><Relationship Id="rId19" Type="http://schemas.openxmlformats.org/officeDocument/2006/relationships/viewProps" Target="viewProps.xml"/><Relationship Id="rId18" Type="http://schemas.openxmlformats.org/officeDocument/2006/relationships/presProps" Target="presProps.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6AE15D73-5C9A-49F4-82A1-8E96CB0B68A7}" type="datetimeFigureOut">
              <a:rPr lang="en-IN" smtClean="0"/>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6BB6111F-B0D7-47C4-A909-596EAE51DF95}" type="slidenum">
              <a:rPr lang="en-IN" smtClean="0"/>
            </a:fld>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4" name="Date Placeholder 3"/>
          <p:cNvSpPr>
            <a:spLocks noGrp="1"/>
          </p:cNvSpPr>
          <p:nvPr>
            <p:ph type="dt" sz="half" idx="10"/>
          </p:nvPr>
        </p:nvSpPr>
        <p:spPr/>
        <p:txBody>
          <a:bodyPr/>
          <a:lstStyle/>
          <a:p>
            <a:fld id="{6AE15D73-5C9A-49F4-82A1-8E96CB0B68A7}" type="datetimeFigureOut">
              <a:rPr lang="en-IN" smtClean="0"/>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6BB6111F-B0D7-47C4-A909-596EAE51DF95}" type="slidenum">
              <a:rPr lang="en-IN" smtClean="0"/>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4" name="Date Placeholder 3"/>
          <p:cNvSpPr>
            <a:spLocks noGrp="1"/>
          </p:cNvSpPr>
          <p:nvPr>
            <p:ph type="dt" sz="half" idx="10"/>
          </p:nvPr>
        </p:nvSpPr>
        <p:spPr/>
        <p:txBody>
          <a:bodyPr/>
          <a:lstStyle/>
          <a:p>
            <a:fld id="{6AE15D73-5C9A-49F4-82A1-8E96CB0B68A7}" type="datetimeFigureOut">
              <a:rPr lang="en-IN" smtClean="0"/>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6BB6111F-B0D7-47C4-A909-596EAE51DF95}" type="slidenum">
              <a:rPr lang="en-IN" smtClean="0"/>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4" name="Date Placeholder 3"/>
          <p:cNvSpPr>
            <a:spLocks noGrp="1"/>
          </p:cNvSpPr>
          <p:nvPr>
            <p:ph type="dt" sz="half" idx="10"/>
          </p:nvPr>
        </p:nvSpPr>
        <p:spPr/>
        <p:txBody>
          <a:bodyPr/>
          <a:lstStyle/>
          <a:p>
            <a:fld id="{6AE15D73-5C9A-49F4-82A1-8E96CB0B68A7}" type="datetimeFigureOut">
              <a:rPr lang="en-IN" smtClean="0"/>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6BB6111F-B0D7-47C4-A909-596EAE51DF95}" type="slidenum">
              <a:rPr lang="en-IN" smtClean="0"/>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endParaRPr lang="en-US" smtClean="0"/>
          </a:p>
        </p:txBody>
      </p:sp>
      <p:sp>
        <p:nvSpPr>
          <p:cNvPr id="4" name="Date Placeholder 3"/>
          <p:cNvSpPr>
            <a:spLocks noGrp="1"/>
          </p:cNvSpPr>
          <p:nvPr>
            <p:ph type="dt" sz="half" idx="10"/>
          </p:nvPr>
        </p:nvSpPr>
        <p:spPr/>
        <p:txBody>
          <a:bodyPr/>
          <a:lstStyle/>
          <a:p>
            <a:fld id="{6AE15D73-5C9A-49F4-82A1-8E96CB0B68A7}" type="datetimeFigureOut">
              <a:rPr lang="en-IN" smtClean="0"/>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6BB6111F-B0D7-47C4-A909-596EAE51DF95}" type="slidenum">
              <a:rPr lang="en-IN" smtClean="0"/>
            </a:fld>
            <a:endParaRPr lang="en-I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5" name="Date Placeholder 4"/>
          <p:cNvSpPr>
            <a:spLocks noGrp="1"/>
          </p:cNvSpPr>
          <p:nvPr>
            <p:ph type="dt" sz="half" idx="10"/>
          </p:nvPr>
        </p:nvSpPr>
        <p:spPr/>
        <p:txBody>
          <a:bodyPr/>
          <a:lstStyle/>
          <a:p>
            <a:fld id="{6AE15D73-5C9A-49F4-82A1-8E96CB0B68A7}" type="datetimeFigureOut">
              <a:rPr lang="en-IN" smtClean="0"/>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6BB6111F-B0D7-47C4-A909-596EAE51DF95}" type="slidenum">
              <a:rPr lang="en-IN" smtClean="0"/>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7" name="Date Placeholder 6"/>
          <p:cNvSpPr>
            <a:spLocks noGrp="1"/>
          </p:cNvSpPr>
          <p:nvPr>
            <p:ph type="dt" sz="half" idx="10"/>
          </p:nvPr>
        </p:nvSpPr>
        <p:spPr/>
        <p:txBody>
          <a:bodyPr/>
          <a:lstStyle/>
          <a:p>
            <a:fld id="{6AE15D73-5C9A-49F4-82A1-8E96CB0B68A7}" type="datetimeFigureOut">
              <a:rPr lang="en-IN" smtClean="0"/>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6BB6111F-B0D7-47C4-A909-596EAE51DF95}" type="slidenum">
              <a:rPr lang="en-IN" smtClean="0"/>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6AE15D73-5C9A-49F4-82A1-8E96CB0B68A7}" type="datetimeFigureOut">
              <a:rPr lang="en-IN" smtClean="0"/>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6BB6111F-B0D7-47C4-A909-596EAE51DF95}" type="slidenum">
              <a:rPr lang="en-IN" smtClean="0"/>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AE15D73-5C9A-49F4-82A1-8E96CB0B68A7}" type="datetimeFigureOut">
              <a:rPr lang="en-IN" smtClean="0"/>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6BB6111F-B0D7-47C4-A909-596EAE51DF95}" type="slidenum">
              <a:rPr lang="en-IN" smtClean="0"/>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fld id="{6AE15D73-5C9A-49F4-82A1-8E96CB0B68A7}" type="datetimeFigureOut">
              <a:rPr lang="en-IN" smtClean="0"/>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6BB6111F-B0D7-47C4-A909-596EAE51DF95}" type="slidenum">
              <a:rPr lang="en-IN" smtClean="0"/>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fld id="{6AE15D73-5C9A-49F4-82A1-8E96CB0B68A7}" type="datetimeFigureOut">
              <a:rPr lang="en-IN" smtClean="0"/>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6BB6111F-B0D7-47C4-A909-596EAE51DF95}" type="slidenum">
              <a:rPr lang="en-IN" smtClean="0"/>
            </a:fld>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AE15D73-5C9A-49F4-82A1-8E96CB0B68A7}" type="datetimeFigureOut">
              <a:rPr lang="en-IN" smtClean="0"/>
            </a:fld>
            <a:endParaRPr lang="en-I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BB6111F-B0D7-47C4-A909-596EAE51DF95}" type="slidenum">
              <a:rPr lang="en-IN" smtClean="0"/>
            </a:fld>
            <a:endParaRPr lang="en-I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3000" b="1" dirty="0" smtClean="0"/>
              <a:t>Simple Average and Weighted Average Method</a:t>
            </a:r>
            <a:endParaRPr lang="en-IN" sz="3000" b="1" dirty="0"/>
          </a:p>
        </p:txBody>
      </p:sp>
      <p:sp>
        <p:nvSpPr>
          <p:cNvPr id="3" name="Subtitle 2"/>
          <p:cNvSpPr>
            <a:spLocks noGrp="1"/>
          </p:cNvSpPr>
          <p:nvPr>
            <p:ph type="subTitle" idx="1"/>
          </p:nvPr>
        </p:nvSpPr>
        <p:spPr>
          <a:xfrm>
            <a:off x="1371600" y="3886200"/>
            <a:ext cx="6400800" cy="2031365"/>
          </a:xfrm>
        </p:spPr>
        <p:txBody>
          <a:bodyPr>
            <a:normAutofit fontScale="70000"/>
          </a:bodyPr>
          <a:lstStyle/>
          <a:p>
            <a:r>
              <a:rPr lang="en-US" altLang="en-IN" b="1" dirty="0">
                <a:solidFill>
                  <a:srgbClr val="002060"/>
                </a:solidFill>
                <a:sym typeface="+mn-ea"/>
              </a:rPr>
              <a:t>Prepared by </a:t>
            </a:r>
            <a:endParaRPr lang="en-US" altLang="en-IN" b="1" dirty="0">
              <a:solidFill>
                <a:srgbClr val="002060"/>
              </a:solidFill>
              <a:sym typeface="+mn-ea"/>
            </a:endParaRPr>
          </a:p>
          <a:p>
            <a:br>
              <a:rPr lang="en-US" altLang="en-IN" b="1" dirty="0">
                <a:solidFill>
                  <a:srgbClr val="002060"/>
                </a:solidFill>
                <a:sym typeface="+mn-ea"/>
              </a:rPr>
            </a:br>
            <a:r>
              <a:rPr lang="en-US" altLang="en-IN" b="1" dirty="0">
                <a:solidFill>
                  <a:srgbClr val="002060"/>
                </a:solidFill>
                <a:sym typeface="+mn-ea"/>
              </a:rPr>
              <a:t>Dr. Muhammed Rafi.P</a:t>
            </a:r>
            <a:br>
              <a:rPr lang="en-US" altLang="en-IN" b="1" dirty="0">
                <a:solidFill>
                  <a:srgbClr val="002060"/>
                </a:solidFill>
                <a:sym typeface="+mn-ea"/>
              </a:rPr>
            </a:br>
            <a:r>
              <a:rPr lang="en-US" altLang="en-IN" b="1" dirty="0">
                <a:solidFill>
                  <a:srgbClr val="002060"/>
                </a:solidFill>
                <a:sym typeface="+mn-ea"/>
              </a:rPr>
              <a:t>Assistant Professor</a:t>
            </a:r>
            <a:br>
              <a:rPr lang="en-US" altLang="en-IN" b="1" dirty="0">
                <a:solidFill>
                  <a:srgbClr val="002060"/>
                </a:solidFill>
                <a:sym typeface="+mn-ea"/>
              </a:rPr>
            </a:br>
            <a:r>
              <a:rPr lang="en-US" altLang="en-IN" b="1" dirty="0">
                <a:solidFill>
                  <a:srgbClr val="002060"/>
                </a:solidFill>
                <a:sym typeface="+mn-ea"/>
              </a:rPr>
              <a:t>PG Department of Commerce &amp; Management studies</a:t>
            </a:r>
            <a:endParaRPr lang="en-IN"/>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nSpc>
                <a:spcPct val="115000"/>
              </a:lnSpc>
              <a:spcAft>
                <a:spcPts val="1000"/>
              </a:spcAft>
            </a:pPr>
            <a:r>
              <a:rPr lang="en-IN" sz="3000" b="1" dirty="0">
                <a:ea typeface="Calibri" panose="020F0502020204030204"/>
                <a:cs typeface="Times New Roman" panose="02020603050405020304"/>
              </a:rPr>
              <a:t>Weighted Average Price Method</a:t>
            </a:r>
            <a:br>
              <a:rPr lang="en-IN" sz="3000" b="1" dirty="0">
                <a:ea typeface="Calibri" panose="020F0502020204030204"/>
                <a:cs typeface="Times New Roman" panose="02020603050405020304"/>
              </a:rPr>
            </a:br>
            <a:endParaRPr lang="en-IN" sz="3000" b="1" dirty="0"/>
          </a:p>
        </p:txBody>
      </p:sp>
      <p:sp>
        <p:nvSpPr>
          <p:cNvPr id="3" name="Content Placeholder 2"/>
          <p:cNvSpPr>
            <a:spLocks noGrp="1"/>
          </p:cNvSpPr>
          <p:nvPr>
            <p:ph idx="1"/>
          </p:nvPr>
        </p:nvSpPr>
        <p:spPr/>
        <p:txBody>
          <a:bodyPr>
            <a:normAutofit/>
          </a:bodyPr>
          <a:lstStyle/>
          <a:p>
            <a:pPr marL="514350" indent="-514350">
              <a:buFont typeface="+mj-lt"/>
              <a:buAutoNum type="arabicPeriod"/>
            </a:pPr>
            <a:r>
              <a:rPr lang="en-IN" sz="2200" dirty="0">
                <a:latin typeface="Times New Roman" panose="02020603050405020304" pitchFamily="18" charset="0"/>
                <a:ea typeface="Calibri" panose="020F0502020204030204"/>
                <a:cs typeface="Times New Roman" panose="02020603050405020304" pitchFamily="18" charset="0"/>
              </a:rPr>
              <a:t>Under weighted average method issue price is calculated by dividing the value of material in stock by the quantity of material in stock</a:t>
            </a:r>
            <a:r>
              <a:rPr lang="en-IN" sz="2200" dirty="0" smtClean="0">
                <a:latin typeface="Times New Roman" panose="02020603050405020304" pitchFamily="18" charset="0"/>
                <a:ea typeface="Calibri" panose="020F0502020204030204"/>
                <a:cs typeface="Times New Roman" panose="02020603050405020304" pitchFamily="18" charset="0"/>
              </a:rPr>
              <a:t>.</a:t>
            </a:r>
            <a:endParaRPr lang="en-IN" sz="2200" dirty="0" smtClean="0">
              <a:latin typeface="Times New Roman" panose="02020603050405020304" pitchFamily="18" charset="0"/>
              <a:ea typeface="Calibri" panose="020F0502020204030204"/>
              <a:cs typeface="Times New Roman" panose="02020603050405020304" pitchFamily="18" charset="0"/>
            </a:endParaRPr>
          </a:p>
          <a:p>
            <a:pPr marL="514350" indent="-514350">
              <a:buFont typeface="+mj-lt"/>
              <a:buAutoNum type="arabicPeriod"/>
            </a:pPr>
            <a:r>
              <a:rPr lang="en-IN" sz="2200" dirty="0" smtClean="0">
                <a:latin typeface="Times New Roman" panose="02020603050405020304" pitchFamily="18" charset="0"/>
                <a:ea typeface="Calibri" panose="020F0502020204030204"/>
                <a:cs typeface="Times New Roman" panose="02020603050405020304" pitchFamily="18" charset="0"/>
              </a:rPr>
              <a:t> </a:t>
            </a:r>
            <a:r>
              <a:rPr lang="en-IN" sz="2200" dirty="0">
                <a:latin typeface="Times New Roman" panose="02020603050405020304" pitchFamily="18" charset="0"/>
                <a:ea typeface="Calibri" panose="020F0502020204030204"/>
                <a:cs typeface="Times New Roman" panose="02020603050405020304" pitchFamily="18" charset="0"/>
              </a:rPr>
              <a:t>Thus this method takes into account both the quantity and price of materials in stock. </a:t>
            </a:r>
            <a:endParaRPr lang="en-IN" sz="2200" dirty="0" smtClean="0">
              <a:latin typeface="Times New Roman" panose="02020603050405020304" pitchFamily="18" charset="0"/>
              <a:ea typeface="Calibri" panose="020F0502020204030204"/>
              <a:cs typeface="Times New Roman" panose="02020603050405020304" pitchFamily="18" charset="0"/>
            </a:endParaRPr>
          </a:p>
          <a:p>
            <a:pPr marL="514350" indent="-514350">
              <a:buFont typeface="+mj-lt"/>
              <a:buAutoNum type="arabicPeriod"/>
            </a:pPr>
            <a:r>
              <a:rPr lang="en-IN" sz="2200" dirty="0" smtClean="0">
                <a:latin typeface="Times New Roman" panose="02020603050405020304" pitchFamily="18" charset="0"/>
                <a:ea typeface="Calibri" panose="020F0502020204030204"/>
                <a:cs typeface="Times New Roman" panose="02020603050405020304" pitchFamily="18" charset="0"/>
              </a:rPr>
              <a:t>The </a:t>
            </a:r>
            <a:r>
              <a:rPr lang="en-IN" sz="2200" dirty="0">
                <a:latin typeface="Times New Roman" panose="02020603050405020304" pitchFamily="18" charset="0"/>
                <a:ea typeface="Calibri" panose="020F0502020204030204"/>
                <a:cs typeface="Times New Roman" panose="02020603050405020304" pitchFamily="18" charset="0"/>
              </a:rPr>
              <a:t>same issue price is applied to all issues until a new consignment is received. </a:t>
            </a:r>
            <a:endParaRPr lang="en-IN" sz="2200" dirty="0" smtClean="0">
              <a:latin typeface="Times New Roman" panose="02020603050405020304" pitchFamily="18" charset="0"/>
              <a:ea typeface="Calibri" panose="020F0502020204030204"/>
              <a:cs typeface="Times New Roman" panose="02020603050405020304" pitchFamily="18" charset="0"/>
            </a:endParaRPr>
          </a:p>
          <a:p>
            <a:pPr marL="514350" indent="-514350">
              <a:buFont typeface="+mj-lt"/>
              <a:buAutoNum type="arabicPeriod"/>
            </a:pPr>
            <a:r>
              <a:rPr lang="en-IN" sz="2200" dirty="0" smtClean="0">
                <a:latin typeface="Times New Roman" panose="02020603050405020304" pitchFamily="18" charset="0"/>
                <a:ea typeface="Calibri" panose="020F0502020204030204"/>
                <a:cs typeface="Times New Roman" panose="02020603050405020304" pitchFamily="18" charset="0"/>
              </a:rPr>
              <a:t>This </a:t>
            </a:r>
            <a:r>
              <a:rPr lang="en-IN" sz="2200" dirty="0">
                <a:latin typeface="Times New Roman" panose="02020603050405020304" pitchFamily="18" charset="0"/>
                <a:ea typeface="Calibri" panose="020F0502020204030204"/>
                <a:cs typeface="Times New Roman" panose="02020603050405020304" pitchFamily="18" charset="0"/>
              </a:rPr>
              <a:t>method is suitable when there are wide fluctuations in the prices of materials.</a:t>
            </a:r>
            <a:endParaRPr lang="en-IN" sz="22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sz="3000" b="1" dirty="0">
                <a:solidFill>
                  <a:prstClr val="black"/>
                </a:solidFill>
                <a:ea typeface="Calibri" panose="020F0502020204030204"/>
                <a:cs typeface="Times New Roman" panose="02020603050405020304"/>
              </a:rPr>
              <a:t>Points to be noted:</a:t>
            </a:r>
            <a:endParaRPr lang="en-IN" sz="3000" b="1" dirty="0"/>
          </a:p>
        </p:txBody>
      </p:sp>
      <p:sp>
        <p:nvSpPr>
          <p:cNvPr id="3" name="Content Placeholder 2"/>
          <p:cNvSpPr>
            <a:spLocks noGrp="1"/>
          </p:cNvSpPr>
          <p:nvPr>
            <p:ph idx="1"/>
          </p:nvPr>
        </p:nvSpPr>
        <p:spPr>
          <a:xfrm>
            <a:off x="457200" y="1124744"/>
            <a:ext cx="8229600" cy="5001419"/>
          </a:xfrm>
        </p:spPr>
        <p:txBody>
          <a:bodyPr>
            <a:noAutofit/>
          </a:bodyPr>
          <a:lstStyle/>
          <a:p>
            <a:pPr marL="514350" indent="-514350">
              <a:buFont typeface="+mj-lt"/>
              <a:buAutoNum type="arabicPeriod"/>
            </a:pPr>
            <a:r>
              <a:rPr lang="en-IN" sz="2000" dirty="0" smtClean="0">
                <a:latin typeface="Times New Roman" panose="02020603050405020304" pitchFamily="18" charset="0"/>
                <a:ea typeface="Calibri" panose="020F0502020204030204"/>
                <a:cs typeface="Times New Roman" panose="02020603050405020304" pitchFamily="18" charset="0"/>
              </a:rPr>
              <a:t>In </a:t>
            </a:r>
            <a:r>
              <a:rPr lang="en-IN" sz="2000" dirty="0">
                <a:latin typeface="Times New Roman" panose="02020603050405020304" pitchFamily="18" charset="0"/>
                <a:ea typeface="Calibri" panose="020F0502020204030204"/>
                <a:cs typeface="Times New Roman" panose="02020603050405020304" pitchFamily="18" charset="0"/>
              </a:rPr>
              <a:t>the ‘Balance Column', Rate is not given </a:t>
            </a:r>
            <a:r>
              <a:rPr lang="en-IN" sz="2000" dirty="0" smtClean="0">
                <a:latin typeface="Times New Roman" panose="02020603050405020304" pitchFamily="18" charset="0"/>
                <a:ea typeface="Calibri" panose="020F0502020204030204"/>
                <a:cs typeface="Times New Roman" panose="02020603050405020304" pitchFamily="18" charset="0"/>
              </a:rPr>
              <a:t>.</a:t>
            </a:r>
            <a:endParaRPr lang="en-IN" sz="2000" dirty="0" smtClean="0">
              <a:latin typeface="Times New Roman" panose="02020603050405020304" pitchFamily="18" charset="0"/>
              <a:ea typeface="Calibri" panose="020F0502020204030204"/>
              <a:cs typeface="Times New Roman" panose="02020603050405020304" pitchFamily="18" charset="0"/>
            </a:endParaRPr>
          </a:p>
          <a:p>
            <a:pPr marL="514350" indent="-514350">
              <a:buFont typeface="+mj-lt"/>
              <a:buAutoNum type="arabicPeriod"/>
            </a:pPr>
            <a:r>
              <a:rPr lang="en-US" sz="2000" dirty="0">
                <a:latin typeface="Times New Roman" panose="02020603050405020304" pitchFamily="18" charset="0"/>
                <a:ea typeface="Calibri" panose="020F0502020204030204"/>
                <a:cs typeface="Times New Roman" panose="02020603050405020304" pitchFamily="18" charset="0"/>
              </a:rPr>
              <a:t> </a:t>
            </a:r>
            <a:r>
              <a:rPr lang="en-US" sz="2000" dirty="0" smtClean="0">
                <a:latin typeface="Times New Roman" panose="02020603050405020304" pitchFamily="18" charset="0"/>
                <a:ea typeface="Calibri" panose="020F0502020204030204"/>
                <a:cs typeface="Times New Roman" panose="02020603050405020304" pitchFamily="18" charset="0"/>
              </a:rPr>
              <a:t>T</a:t>
            </a:r>
            <a:r>
              <a:rPr lang="en-IN" sz="2000" dirty="0" smtClean="0">
                <a:latin typeface="Times New Roman" panose="02020603050405020304" pitchFamily="18" charset="0"/>
                <a:ea typeface="Calibri" panose="020F0502020204030204"/>
                <a:cs typeface="Times New Roman" panose="02020603050405020304" pitchFamily="18" charset="0"/>
              </a:rPr>
              <a:t>he </a:t>
            </a:r>
            <a:r>
              <a:rPr lang="en-IN" sz="2000" dirty="0">
                <a:latin typeface="Times New Roman" panose="02020603050405020304" pitchFamily="18" charset="0"/>
                <a:ea typeface="Calibri" panose="020F0502020204030204"/>
                <a:cs typeface="Times New Roman" panose="02020603050405020304" pitchFamily="18" charset="0"/>
              </a:rPr>
              <a:t>different consignments are not shown separately in the 'Balance Column' but are mixed up </a:t>
            </a:r>
            <a:endParaRPr lang="en-IN" sz="2000" dirty="0" smtClean="0">
              <a:latin typeface="Times New Roman" panose="02020603050405020304" pitchFamily="18" charset="0"/>
              <a:ea typeface="Calibri" panose="020F0502020204030204"/>
              <a:cs typeface="Times New Roman" panose="02020603050405020304" pitchFamily="18" charset="0"/>
            </a:endParaRPr>
          </a:p>
          <a:p>
            <a:pPr marL="514350" indent="-514350">
              <a:buFont typeface="+mj-lt"/>
              <a:buAutoNum type="arabicPeriod"/>
            </a:pPr>
            <a:r>
              <a:rPr lang="en-IN" sz="2000" dirty="0" smtClean="0">
                <a:latin typeface="Times New Roman" panose="02020603050405020304" pitchFamily="18" charset="0"/>
                <a:ea typeface="Calibri" panose="020F0502020204030204"/>
                <a:cs typeface="Times New Roman" panose="02020603050405020304" pitchFamily="18" charset="0"/>
              </a:rPr>
              <a:t>When </a:t>
            </a:r>
            <a:r>
              <a:rPr lang="en-IN" sz="2000" dirty="0">
                <a:latin typeface="Times New Roman" panose="02020603050405020304" pitchFamily="18" charset="0"/>
                <a:ea typeface="Calibri" panose="020F0502020204030204"/>
                <a:cs typeface="Times New Roman" panose="02020603050405020304" pitchFamily="18" charset="0"/>
              </a:rPr>
              <a:t>materials are received (after recording in the 'receipt column') the quantity of receipt is added to quantity of stock and the value of receipt is added to value of stock (i.e., total quantity and total value are shown in the ‘Balance Column') </a:t>
            </a:r>
            <a:endParaRPr lang="en-IN" sz="2000" dirty="0" smtClean="0">
              <a:latin typeface="Times New Roman" panose="02020603050405020304" pitchFamily="18" charset="0"/>
              <a:ea typeface="Calibri" panose="020F0502020204030204"/>
              <a:cs typeface="Times New Roman" panose="02020603050405020304" pitchFamily="18" charset="0"/>
            </a:endParaRPr>
          </a:p>
          <a:p>
            <a:pPr marL="514350" indent="-514350">
              <a:buFont typeface="+mj-lt"/>
              <a:buAutoNum type="arabicPeriod"/>
            </a:pPr>
            <a:r>
              <a:rPr lang="en-IN" sz="2000" dirty="0" smtClean="0">
                <a:latin typeface="Times New Roman" panose="02020603050405020304" pitchFamily="18" charset="0"/>
                <a:ea typeface="Calibri" panose="020F0502020204030204"/>
                <a:cs typeface="Times New Roman" panose="02020603050405020304" pitchFamily="18" charset="0"/>
              </a:rPr>
              <a:t>When </a:t>
            </a:r>
            <a:r>
              <a:rPr lang="en-IN" sz="2000" dirty="0">
                <a:latin typeface="Times New Roman" panose="02020603050405020304" pitchFamily="18" charset="0"/>
                <a:ea typeface="Calibri" panose="020F0502020204030204"/>
                <a:cs typeface="Times New Roman" panose="02020603050405020304" pitchFamily="18" charset="0"/>
              </a:rPr>
              <a:t>materials are issued, (after recording in the 'Issue column') the quantity issued is deducted from the quantity of stock and only the resultant figure is given in the Balance column (quantity). Similarly the value of issue is deducted from the value of stock and only the balance amount is shown in the ‘Balance column' (amount) </a:t>
            </a:r>
            <a:endParaRPr lang="en-IN" sz="2000" dirty="0" smtClean="0">
              <a:latin typeface="Times New Roman" panose="02020603050405020304" pitchFamily="18" charset="0"/>
              <a:ea typeface="Calibri" panose="020F0502020204030204"/>
              <a:cs typeface="Times New Roman" panose="02020603050405020304" pitchFamily="18" charset="0"/>
            </a:endParaRPr>
          </a:p>
          <a:p>
            <a:pPr marL="514350" indent="-514350">
              <a:buFont typeface="+mj-lt"/>
              <a:buAutoNum type="arabicPeriod"/>
            </a:pPr>
            <a:r>
              <a:rPr lang="en-IN" sz="2000" dirty="0" smtClean="0">
                <a:latin typeface="Times New Roman" panose="02020603050405020304" pitchFamily="18" charset="0"/>
                <a:ea typeface="Calibri" panose="020F0502020204030204"/>
                <a:cs typeface="Times New Roman" panose="02020603050405020304" pitchFamily="18" charset="0"/>
              </a:rPr>
              <a:t>In </a:t>
            </a:r>
            <a:r>
              <a:rPr lang="en-IN" sz="2000" dirty="0">
                <a:latin typeface="Times New Roman" panose="02020603050405020304" pitchFamily="18" charset="0"/>
                <a:ea typeface="Calibri" panose="020F0502020204030204"/>
                <a:cs typeface="Times New Roman" panose="02020603050405020304" pitchFamily="18" charset="0"/>
              </a:rPr>
              <a:t>case of loss, it should be recorded only in terms of quantity (issue column). Then the loss is deducted from the quantity of stock and the resultant figure is shown in the 'Balance column' (quantity). No change is made in the value. </a:t>
            </a:r>
            <a:r>
              <a:rPr lang="en-IN" sz="2000" dirty="0" smtClean="0">
                <a:latin typeface="Times New Roman" panose="02020603050405020304" pitchFamily="18" charset="0"/>
                <a:ea typeface="Calibri" panose="020F0502020204030204"/>
                <a:cs typeface="Times New Roman" panose="02020603050405020304" pitchFamily="18" charset="0"/>
              </a:rPr>
              <a:t>T</a:t>
            </a:r>
            <a:endParaRPr lang="en-IN" sz="20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sz="3000" b="1" dirty="0">
                <a:solidFill>
                  <a:prstClr val="black"/>
                </a:solidFill>
                <a:ea typeface="Calibri" panose="020F0502020204030204"/>
                <a:cs typeface="Times New Roman" panose="02020603050405020304"/>
              </a:rPr>
              <a:t>Advantages of Weighted Average Price Method</a:t>
            </a:r>
            <a:endParaRPr lang="en-IN" sz="3000" b="1" dirty="0"/>
          </a:p>
        </p:txBody>
      </p:sp>
      <p:sp>
        <p:nvSpPr>
          <p:cNvPr id="3" name="Content Placeholder 2"/>
          <p:cNvSpPr>
            <a:spLocks noGrp="1"/>
          </p:cNvSpPr>
          <p:nvPr>
            <p:ph idx="1"/>
          </p:nvPr>
        </p:nvSpPr>
        <p:spPr/>
        <p:txBody>
          <a:bodyPr>
            <a:normAutofit/>
          </a:bodyPr>
          <a:lstStyle/>
          <a:p>
            <a:pPr marL="514350" indent="-514350">
              <a:buFont typeface="+mj-lt"/>
              <a:buAutoNum type="arabicPeriod"/>
            </a:pPr>
            <a:r>
              <a:rPr lang="en-IN" sz="2200" dirty="0" smtClean="0">
                <a:latin typeface="Times New Roman" panose="02020603050405020304" pitchFamily="18" charset="0"/>
                <a:ea typeface="Calibri" panose="020F0502020204030204"/>
                <a:cs typeface="Times New Roman" panose="02020603050405020304" pitchFamily="18" charset="0"/>
              </a:rPr>
              <a:t>It </a:t>
            </a:r>
            <a:r>
              <a:rPr lang="en-IN" sz="2200" dirty="0">
                <a:latin typeface="Times New Roman" panose="02020603050405020304" pitchFamily="18" charset="0"/>
                <a:ea typeface="Calibri" panose="020F0502020204030204"/>
                <a:cs typeface="Times New Roman" panose="02020603050405020304" pitchFamily="18" charset="0"/>
              </a:rPr>
              <a:t>is a scientific method. </a:t>
            </a:r>
            <a:endParaRPr lang="en-IN" sz="2200" dirty="0" smtClean="0">
              <a:latin typeface="Times New Roman" panose="02020603050405020304" pitchFamily="18" charset="0"/>
              <a:ea typeface="Calibri" panose="020F0502020204030204"/>
              <a:cs typeface="Times New Roman" panose="02020603050405020304" pitchFamily="18" charset="0"/>
            </a:endParaRPr>
          </a:p>
          <a:p>
            <a:pPr marL="514350" indent="-514350">
              <a:buFont typeface="+mj-lt"/>
              <a:buAutoNum type="arabicPeriod"/>
            </a:pPr>
            <a:r>
              <a:rPr lang="en-IN" sz="2200" dirty="0" smtClean="0">
                <a:latin typeface="Times New Roman" panose="02020603050405020304" pitchFamily="18" charset="0"/>
                <a:ea typeface="Calibri" panose="020F0502020204030204"/>
                <a:cs typeface="Times New Roman" panose="02020603050405020304" pitchFamily="18" charset="0"/>
              </a:rPr>
              <a:t>It </a:t>
            </a:r>
            <a:r>
              <a:rPr lang="en-IN" sz="2200" dirty="0">
                <a:latin typeface="Times New Roman" panose="02020603050405020304" pitchFamily="18" charset="0"/>
                <a:ea typeface="Calibri" panose="020F0502020204030204"/>
                <a:cs typeface="Times New Roman" panose="02020603050405020304" pitchFamily="18" charset="0"/>
              </a:rPr>
              <a:t>is the best method when prices fluctuate widely. </a:t>
            </a:r>
            <a:endParaRPr lang="en-IN" sz="2200" dirty="0" smtClean="0">
              <a:latin typeface="Times New Roman" panose="02020603050405020304" pitchFamily="18" charset="0"/>
              <a:ea typeface="Calibri" panose="020F0502020204030204"/>
              <a:cs typeface="Times New Roman" panose="02020603050405020304" pitchFamily="18" charset="0"/>
            </a:endParaRPr>
          </a:p>
          <a:p>
            <a:pPr marL="514350" indent="-514350">
              <a:buFont typeface="+mj-lt"/>
              <a:buAutoNum type="arabicPeriod"/>
            </a:pPr>
            <a:r>
              <a:rPr lang="en-IN" sz="2200" dirty="0" smtClean="0">
                <a:latin typeface="Times New Roman" panose="02020603050405020304" pitchFamily="18" charset="0"/>
                <a:ea typeface="Calibri" panose="020F0502020204030204"/>
                <a:cs typeface="Times New Roman" panose="02020603050405020304" pitchFamily="18" charset="0"/>
              </a:rPr>
              <a:t>It </a:t>
            </a:r>
            <a:r>
              <a:rPr lang="en-IN" sz="2200" dirty="0">
                <a:latin typeface="Times New Roman" panose="02020603050405020304" pitchFamily="18" charset="0"/>
                <a:ea typeface="Calibri" panose="020F0502020204030204"/>
                <a:cs typeface="Times New Roman" panose="02020603050405020304" pitchFamily="18" charset="0"/>
              </a:rPr>
              <a:t>requires less clerical work and does not involve tedious calculations. </a:t>
            </a:r>
            <a:endParaRPr lang="en-IN" sz="2200" dirty="0" smtClean="0">
              <a:latin typeface="Times New Roman" panose="02020603050405020304" pitchFamily="18" charset="0"/>
              <a:ea typeface="Calibri" panose="020F0502020204030204"/>
              <a:cs typeface="Times New Roman" panose="02020603050405020304" pitchFamily="18" charset="0"/>
            </a:endParaRPr>
          </a:p>
          <a:p>
            <a:pPr marL="514350" indent="-514350">
              <a:buFont typeface="+mj-lt"/>
              <a:buAutoNum type="arabicPeriod"/>
            </a:pPr>
            <a:r>
              <a:rPr lang="en-IN" sz="2200" dirty="0" smtClean="0">
                <a:latin typeface="Times New Roman" panose="02020603050405020304" pitchFamily="18" charset="0"/>
                <a:ea typeface="Calibri" panose="020F0502020204030204"/>
                <a:cs typeface="Times New Roman" panose="02020603050405020304" pitchFamily="18" charset="0"/>
              </a:rPr>
              <a:t>It </a:t>
            </a:r>
            <a:r>
              <a:rPr lang="en-IN" sz="2200" dirty="0">
                <a:latin typeface="Times New Roman" panose="02020603050405020304" pitchFamily="18" charset="0"/>
                <a:ea typeface="Calibri" panose="020F0502020204030204"/>
                <a:cs typeface="Times New Roman" panose="02020603050405020304" pitchFamily="18" charset="0"/>
              </a:rPr>
              <a:t>is required to calculate new issue price only when a new consignment is received. </a:t>
            </a:r>
            <a:endParaRPr lang="en-IN" sz="2200" dirty="0" smtClean="0">
              <a:latin typeface="Times New Roman" panose="02020603050405020304" pitchFamily="18" charset="0"/>
              <a:ea typeface="Calibri" panose="020F0502020204030204"/>
              <a:cs typeface="Times New Roman" panose="02020603050405020304" pitchFamily="18" charset="0"/>
            </a:endParaRPr>
          </a:p>
          <a:p>
            <a:pPr marL="514350" indent="-514350">
              <a:buFont typeface="+mj-lt"/>
              <a:buAutoNum type="arabicPeriod"/>
            </a:pPr>
            <a:r>
              <a:rPr lang="en-IN" sz="2200" dirty="0" smtClean="0">
                <a:latin typeface="Times New Roman" panose="02020603050405020304" pitchFamily="18" charset="0"/>
                <a:ea typeface="Calibri" panose="020F0502020204030204"/>
                <a:cs typeface="Times New Roman" panose="02020603050405020304" pitchFamily="18" charset="0"/>
              </a:rPr>
              <a:t>The </a:t>
            </a:r>
            <a:r>
              <a:rPr lang="en-IN" sz="2200" dirty="0">
                <a:latin typeface="Times New Roman" panose="02020603050405020304" pitchFamily="18" charset="0"/>
                <a:ea typeface="Calibri" panose="020F0502020204030204"/>
                <a:cs typeface="Times New Roman" panose="02020603050405020304" pitchFamily="18" charset="0"/>
              </a:rPr>
              <a:t>issue price is generally close to the market price. </a:t>
            </a:r>
            <a:endParaRPr lang="en-IN" sz="2200" dirty="0" smtClean="0">
              <a:latin typeface="Times New Roman" panose="02020603050405020304" pitchFamily="18" charset="0"/>
              <a:ea typeface="Calibri" panose="020F0502020204030204"/>
              <a:cs typeface="Times New Roman" panose="02020603050405020304" pitchFamily="18" charset="0"/>
            </a:endParaRPr>
          </a:p>
          <a:p>
            <a:pPr marL="514350" indent="-514350">
              <a:buFont typeface="+mj-lt"/>
              <a:buAutoNum type="arabicPeriod"/>
            </a:pPr>
            <a:r>
              <a:rPr lang="en-IN" sz="2200" dirty="0" smtClean="0">
                <a:latin typeface="Times New Roman" panose="02020603050405020304" pitchFamily="18" charset="0"/>
                <a:ea typeface="Calibri" panose="020F0502020204030204"/>
                <a:cs typeface="Times New Roman" panose="02020603050405020304" pitchFamily="18" charset="0"/>
              </a:rPr>
              <a:t>It </a:t>
            </a:r>
            <a:r>
              <a:rPr lang="en-IN" sz="2200" dirty="0">
                <a:latin typeface="Times New Roman" panose="02020603050405020304" pitchFamily="18" charset="0"/>
                <a:ea typeface="Calibri" panose="020F0502020204030204"/>
                <a:cs typeface="Times New Roman" panose="02020603050405020304" pitchFamily="18" charset="0"/>
              </a:rPr>
              <a:t>is simple to understand and easy to operate. </a:t>
            </a:r>
            <a:endParaRPr lang="en-IN" sz="22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sz="3000" b="1" dirty="0">
                <a:solidFill>
                  <a:prstClr val="black"/>
                </a:solidFill>
                <a:ea typeface="Calibri" panose="020F0502020204030204"/>
                <a:cs typeface="Times New Roman" panose="02020603050405020304"/>
              </a:rPr>
              <a:t>Disadvantages of Weighted Average Price Method</a:t>
            </a:r>
            <a:endParaRPr lang="en-IN" sz="3000" b="1" dirty="0"/>
          </a:p>
        </p:txBody>
      </p:sp>
      <p:sp>
        <p:nvSpPr>
          <p:cNvPr id="3" name="Content Placeholder 2"/>
          <p:cNvSpPr>
            <a:spLocks noGrp="1"/>
          </p:cNvSpPr>
          <p:nvPr>
            <p:ph idx="1"/>
          </p:nvPr>
        </p:nvSpPr>
        <p:spPr/>
        <p:txBody>
          <a:bodyPr/>
          <a:lstStyle/>
          <a:p>
            <a:pPr marL="457200" lvl="0" indent="-457200">
              <a:buFont typeface="+mj-lt"/>
              <a:buAutoNum type="arabicPeriod"/>
            </a:pPr>
            <a:r>
              <a:rPr lang="en-IN" sz="2200" dirty="0" smtClean="0">
                <a:solidFill>
                  <a:prstClr val="black"/>
                </a:solidFill>
                <a:latin typeface="Times New Roman" panose="02020603050405020304" pitchFamily="18" charset="0"/>
                <a:ea typeface="Calibri" panose="020F0502020204030204"/>
                <a:cs typeface="Times New Roman" panose="02020603050405020304" pitchFamily="18" charset="0"/>
              </a:rPr>
              <a:t>Materials </a:t>
            </a:r>
            <a:r>
              <a:rPr lang="en-IN" sz="2200" dirty="0">
                <a:solidFill>
                  <a:prstClr val="black"/>
                </a:solidFill>
                <a:latin typeface="Times New Roman" panose="02020603050405020304" pitchFamily="18" charset="0"/>
                <a:ea typeface="Calibri" panose="020F0502020204030204"/>
                <a:cs typeface="Times New Roman" panose="02020603050405020304" pitchFamily="18" charset="0"/>
              </a:rPr>
              <a:t>are not issued at actual </a:t>
            </a:r>
            <a:r>
              <a:rPr lang="en-IN" sz="2200" dirty="0" smtClean="0">
                <a:solidFill>
                  <a:prstClr val="black"/>
                </a:solidFill>
                <a:latin typeface="Times New Roman" panose="02020603050405020304" pitchFamily="18" charset="0"/>
                <a:ea typeface="Calibri" panose="020F0502020204030204"/>
                <a:cs typeface="Times New Roman" panose="02020603050405020304" pitchFamily="18" charset="0"/>
              </a:rPr>
              <a:t>cost.</a:t>
            </a:r>
            <a:endParaRPr lang="en-IN" sz="2200" dirty="0" smtClean="0">
              <a:solidFill>
                <a:prstClr val="black"/>
              </a:solidFill>
              <a:latin typeface="Times New Roman" panose="02020603050405020304" pitchFamily="18" charset="0"/>
              <a:ea typeface="Calibri" panose="020F0502020204030204"/>
              <a:cs typeface="Times New Roman" panose="02020603050405020304" pitchFamily="18" charset="0"/>
            </a:endParaRPr>
          </a:p>
          <a:p>
            <a:pPr marL="457200" lvl="0" indent="-457200">
              <a:buFont typeface="+mj-lt"/>
              <a:buAutoNum type="arabicPeriod"/>
            </a:pPr>
            <a:r>
              <a:rPr lang="en-IN" sz="2200" dirty="0" smtClean="0">
                <a:solidFill>
                  <a:prstClr val="black"/>
                </a:solidFill>
                <a:latin typeface="Times New Roman" panose="02020603050405020304" pitchFamily="18" charset="0"/>
                <a:ea typeface="Calibri" panose="020F0502020204030204"/>
                <a:cs typeface="Times New Roman" panose="02020603050405020304" pitchFamily="18" charset="0"/>
              </a:rPr>
              <a:t>The </a:t>
            </a:r>
            <a:r>
              <a:rPr lang="en-IN" sz="2200" dirty="0">
                <a:solidFill>
                  <a:prstClr val="black"/>
                </a:solidFill>
                <a:latin typeface="Times New Roman" panose="02020603050405020304" pitchFamily="18" charset="0"/>
                <a:ea typeface="Calibri" panose="020F0502020204030204"/>
                <a:cs typeface="Times New Roman" panose="02020603050405020304" pitchFamily="18" charset="0"/>
              </a:rPr>
              <a:t>issue price is to be calculated each time a new purchase is made. </a:t>
            </a:r>
            <a:endParaRPr lang="en-IN" sz="2200" dirty="0" smtClean="0">
              <a:solidFill>
                <a:prstClr val="black"/>
              </a:solidFill>
              <a:latin typeface="Times New Roman" panose="02020603050405020304" pitchFamily="18" charset="0"/>
              <a:ea typeface="Calibri" panose="020F0502020204030204"/>
              <a:cs typeface="Times New Roman" panose="02020603050405020304" pitchFamily="18" charset="0"/>
            </a:endParaRPr>
          </a:p>
          <a:p>
            <a:pPr marL="457200" lvl="0" indent="-457200">
              <a:buFont typeface="+mj-lt"/>
              <a:buAutoNum type="arabicPeriod"/>
            </a:pPr>
            <a:r>
              <a:rPr lang="en-IN" sz="2200" dirty="0" smtClean="0">
                <a:solidFill>
                  <a:prstClr val="black"/>
                </a:solidFill>
                <a:latin typeface="Times New Roman" panose="02020603050405020304" pitchFamily="18" charset="0"/>
                <a:ea typeface="Calibri" panose="020F0502020204030204"/>
                <a:cs typeface="Times New Roman" panose="02020603050405020304" pitchFamily="18" charset="0"/>
              </a:rPr>
              <a:t>It </a:t>
            </a:r>
            <a:r>
              <a:rPr lang="en-IN" sz="2200" dirty="0">
                <a:solidFill>
                  <a:prstClr val="black"/>
                </a:solidFill>
                <a:latin typeface="Times New Roman" panose="02020603050405020304" pitchFamily="18" charset="0"/>
                <a:ea typeface="Calibri" panose="020F0502020204030204"/>
                <a:cs typeface="Times New Roman" panose="02020603050405020304" pitchFamily="18" charset="0"/>
              </a:rPr>
              <a:t>involves many calculations where purchases are made frequently. </a:t>
            </a:r>
            <a:endParaRPr lang="en-IN" sz="2200" dirty="0" smtClean="0">
              <a:solidFill>
                <a:prstClr val="black"/>
              </a:solidFill>
              <a:latin typeface="Times New Roman" panose="02020603050405020304" pitchFamily="18" charset="0"/>
              <a:ea typeface="Calibri" panose="020F0502020204030204"/>
              <a:cs typeface="Times New Roman" panose="02020603050405020304" pitchFamily="18" charset="0"/>
            </a:endParaRPr>
          </a:p>
          <a:p>
            <a:pPr marL="457200" lvl="0" indent="-457200">
              <a:buFont typeface="+mj-lt"/>
              <a:buAutoNum type="arabicPeriod"/>
            </a:pPr>
            <a:r>
              <a:rPr lang="en-IN" sz="2200" dirty="0">
                <a:solidFill>
                  <a:prstClr val="black"/>
                </a:solidFill>
                <a:latin typeface="Times New Roman" panose="02020603050405020304" pitchFamily="18" charset="0"/>
                <a:ea typeface="Calibri" panose="020F0502020204030204"/>
                <a:cs typeface="Times New Roman" panose="02020603050405020304" pitchFamily="18" charset="0"/>
              </a:rPr>
              <a:t>T</a:t>
            </a:r>
            <a:r>
              <a:rPr lang="en-IN" sz="2200" dirty="0" smtClean="0">
                <a:solidFill>
                  <a:prstClr val="black"/>
                </a:solidFill>
                <a:latin typeface="Times New Roman" panose="02020603050405020304" pitchFamily="18" charset="0"/>
                <a:ea typeface="Calibri" panose="020F0502020204030204"/>
                <a:cs typeface="Times New Roman" panose="02020603050405020304" pitchFamily="18" charset="0"/>
              </a:rPr>
              <a:t>here </a:t>
            </a:r>
            <a:r>
              <a:rPr lang="en-IN" sz="2200" dirty="0">
                <a:solidFill>
                  <a:prstClr val="black"/>
                </a:solidFill>
                <a:latin typeface="Times New Roman" panose="02020603050405020304" pitchFamily="18" charset="0"/>
                <a:ea typeface="Calibri" panose="020F0502020204030204"/>
                <a:cs typeface="Times New Roman" panose="02020603050405020304" pitchFamily="18" charset="0"/>
              </a:rPr>
              <a:t>are more chances of clerical errors. </a:t>
            </a:r>
            <a:endParaRPr lang="en-IN" sz="2200" dirty="0" smtClean="0">
              <a:solidFill>
                <a:prstClr val="black"/>
              </a:solidFill>
              <a:latin typeface="Times New Roman" panose="02020603050405020304" pitchFamily="18" charset="0"/>
              <a:ea typeface="Calibri" panose="020F0502020204030204"/>
              <a:cs typeface="Times New Roman" panose="02020603050405020304" pitchFamily="18" charset="0"/>
            </a:endParaRPr>
          </a:p>
          <a:p>
            <a:pPr marL="457200" lvl="0" indent="-457200">
              <a:buFont typeface="+mj-lt"/>
              <a:buAutoNum type="arabicPeriod"/>
            </a:pPr>
            <a:r>
              <a:rPr lang="en-IN" sz="2200" dirty="0" smtClean="0">
                <a:solidFill>
                  <a:prstClr val="black"/>
                </a:solidFill>
                <a:latin typeface="Times New Roman" panose="02020603050405020304" pitchFamily="18" charset="0"/>
                <a:ea typeface="Calibri" panose="020F0502020204030204"/>
                <a:cs typeface="Times New Roman" panose="02020603050405020304" pitchFamily="18" charset="0"/>
              </a:rPr>
              <a:t>Closing </a:t>
            </a:r>
            <a:r>
              <a:rPr lang="en-IN" sz="2200" dirty="0">
                <a:solidFill>
                  <a:prstClr val="black"/>
                </a:solidFill>
                <a:latin typeface="Times New Roman" panose="02020603050405020304" pitchFamily="18" charset="0"/>
                <a:ea typeface="Calibri" panose="020F0502020204030204"/>
                <a:cs typeface="Times New Roman" panose="02020603050405020304" pitchFamily="18" charset="0"/>
              </a:rPr>
              <a:t>stock is not valued at current cost.</a:t>
            </a:r>
            <a:endParaRPr lang="en-IN" sz="2200" dirty="0">
              <a:solidFill>
                <a:prstClr val="black"/>
              </a:solidFill>
              <a:latin typeface="Times New Roman" panose="02020603050405020304" pitchFamily="18" charset="0"/>
              <a:cs typeface="Times New Roman" panose="02020603050405020304" pitchFamily="18" charset="0"/>
            </a:endParaRPr>
          </a:p>
          <a:p>
            <a:endParaRPr lang="en-IN"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000" b="1" dirty="0" smtClean="0"/>
              <a:t>Example </a:t>
            </a:r>
            <a:endParaRPr lang="en-IN" sz="3000" b="1" dirty="0"/>
          </a:p>
        </p:txBody>
      </p:sp>
      <p:sp>
        <p:nvSpPr>
          <p:cNvPr id="3" name="Content Placeholder 2"/>
          <p:cNvSpPr>
            <a:spLocks noGrp="1"/>
          </p:cNvSpPr>
          <p:nvPr>
            <p:ph idx="1"/>
          </p:nvPr>
        </p:nvSpPr>
        <p:spPr>
          <a:xfrm>
            <a:off x="457200" y="1196752"/>
            <a:ext cx="8229600" cy="4929411"/>
          </a:xfrm>
        </p:spPr>
        <p:txBody>
          <a:bodyPr>
            <a:noAutofit/>
          </a:bodyPr>
          <a:lstStyle/>
          <a:p>
            <a:pPr marL="0" indent="0">
              <a:lnSpc>
                <a:spcPct val="115000"/>
              </a:lnSpc>
              <a:spcAft>
                <a:spcPts val="1000"/>
              </a:spcAft>
              <a:buNone/>
            </a:pPr>
            <a:r>
              <a:rPr lang="en-IN" sz="2000" b="1" dirty="0">
                <a:solidFill>
                  <a:prstClr val="black"/>
                </a:solidFill>
                <a:latin typeface="Times New Roman" panose="02020603050405020304" pitchFamily="18" charset="0"/>
                <a:ea typeface="Calibri" panose="020F0502020204030204"/>
                <a:cs typeface="Times New Roman" panose="02020603050405020304" pitchFamily="18" charset="0"/>
              </a:rPr>
              <a:t>Receipts and issues in a factory during a week of March 2021 were as follows</a:t>
            </a:r>
            <a:r>
              <a:rPr lang="en-IN" sz="2000" b="1" dirty="0" smtClean="0">
                <a:solidFill>
                  <a:prstClr val="black"/>
                </a:solidFill>
                <a:latin typeface="Times New Roman" panose="02020603050405020304" pitchFamily="18" charset="0"/>
                <a:ea typeface="Calibri" panose="020F0502020204030204"/>
                <a:cs typeface="Times New Roman" panose="02020603050405020304" pitchFamily="18" charset="0"/>
              </a:rPr>
              <a:t>:</a:t>
            </a:r>
            <a:endParaRPr lang="en-IN" sz="2000" b="1" dirty="0" smtClean="0">
              <a:solidFill>
                <a:prstClr val="black"/>
              </a:solidFill>
              <a:latin typeface="Times New Roman" panose="02020603050405020304" pitchFamily="18" charset="0"/>
              <a:ea typeface="Calibri" panose="020F0502020204030204"/>
              <a:cs typeface="Times New Roman" panose="02020603050405020304" pitchFamily="18" charset="0"/>
            </a:endParaRPr>
          </a:p>
          <a:p>
            <a:pPr marL="0" indent="0">
              <a:lnSpc>
                <a:spcPct val="115000"/>
              </a:lnSpc>
              <a:spcAft>
                <a:spcPts val="1000"/>
              </a:spcAft>
              <a:buNone/>
            </a:pPr>
            <a:r>
              <a:rPr lang="en-IN" sz="2000" dirty="0" smtClean="0">
                <a:latin typeface="Times New Roman" panose="02020603050405020304" pitchFamily="18" charset="0"/>
                <a:ea typeface="Calibri" panose="020F0502020204030204"/>
                <a:cs typeface="Times New Roman" panose="02020603050405020304" pitchFamily="18" charset="0"/>
              </a:rPr>
              <a:t>March 	2  Opening </a:t>
            </a:r>
            <a:r>
              <a:rPr lang="en-IN" sz="2000" dirty="0">
                <a:latin typeface="Times New Roman" panose="02020603050405020304" pitchFamily="18" charset="0"/>
                <a:ea typeface="Calibri" panose="020F0502020204030204"/>
                <a:cs typeface="Times New Roman" panose="02020603050405020304" pitchFamily="18" charset="0"/>
              </a:rPr>
              <a:t>balance 200 tonnes @50 a tonne.</a:t>
            </a:r>
            <a:endParaRPr lang="en-IN" sz="2000" dirty="0">
              <a:latin typeface="Times New Roman" panose="02020603050405020304" pitchFamily="18" charset="0"/>
              <a:ea typeface="Calibri" panose="020F0502020204030204"/>
              <a:cs typeface="Times New Roman" panose="02020603050405020304" pitchFamily="18" charset="0"/>
            </a:endParaRPr>
          </a:p>
          <a:p>
            <a:pPr marL="0" indent="0">
              <a:lnSpc>
                <a:spcPct val="115000"/>
              </a:lnSpc>
              <a:spcAft>
                <a:spcPts val="1000"/>
              </a:spcAft>
              <a:buNone/>
            </a:pPr>
            <a:r>
              <a:rPr lang="en-IN" sz="2000" dirty="0" smtClean="0">
                <a:latin typeface="Times New Roman" panose="02020603050405020304" pitchFamily="18" charset="0"/>
                <a:ea typeface="Calibri" panose="020F0502020204030204"/>
                <a:cs typeface="Times New Roman" panose="02020603050405020304" pitchFamily="18" charset="0"/>
              </a:rPr>
              <a:t>	3   Issued </a:t>
            </a:r>
            <a:r>
              <a:rPr lang="en-IN" sz="2000" dirty="0">
                <a:latin typeface="Times New Roman" panose="02020603050405020304" pitchFamily="18" charset="0"/>
                <a:ea typeface="Calibri" panose="020F0502020204030204"/>
                <a:cs typeface="Times New Roman" panose="02020603050405020304" pitchFamily="18" charset="0"/>
              </a:rPr>
              <a:t>120 tonnes. </a:t>
            </a:r>
            <a:endParaRPr lang="en-IN" sz="2000" dirty="0" smtClean="0">
              <a:latin typeface="Times New Roman" panose="02020603050405020304" pitchFamily="18" charset="0"/>
              <a:ea typeface="Calibri" panose="020F0502020204030204"/>
              <a:cs typeface="Times New Roman" panose="02020603050405020304" pitchFamily="18" charset="0"/>
            </a:endParaRPr>
          </a:p>
          <a:p>
            <a:pPr marL="0" indent="0">
              <a:lnSpc>
                <a:spcPct val="115000"/>
              </a:lnSpc>
              <a:spcAft>
                <a:spcPts val="1000"/>
              </a:spcAft>
              <a:buNone/>
            </a:pPr>
            <a:r>
              <a:rPr lang="en-IN" sz="2000" dirty="0">
                <a:latin typeface="Times New Roman" panose="02020603050405020304" pitchFamily="18" charset="0"/>
                <a:ea typeface="Calibri" panose="020F0502020204030204"/>
                <a:cs typeface="Times New Roman" panose="02020603050405020304" pitchFamily="18" charset="0"/>
              </a:rPr>
              <a:t>	</a:t>
            </a:r>
            <a:r>
              <a:rPr lang="en-IN" sz="2000" dirty="0" smtClean="0">
                <a:latin typeface="Times New Roman" panose="02020603050405020304" pitchFamily="18" charset="0"/>
                <a:ea typeface="Calibri" panose="020F0502020204030204"/>
                <a:cs typeface="Times New Roman" panose="02020603050405020304" pitchFamily="18" charset="0"/>
              </a:rPr>
              <a:t>4   </a:t>
            </a:r>
            <a:r>
              <a:rPr lang="en-IN" sz="2000" dirty="0">
                <a:latin typeface="Times New Roman" panose="02020603050405020304" pitchFamily="18" charset="0"/>
                <a:ea typeface="Calibri" panose="020F0502020204030204"/>
                <a:cs typeface="Times New Roman" panose="02020603050405020304" pitchFamily="18" charset="0"/>
              </a:rPr>
              <a:t>Purchased 240 tonnes @ 50.50 a tonne. </a:t>
            </a:r>
            <a:endParaRPr lang="en-IN" sz="2000" dirty="0" smtClean="0">
              <a:latin typeface="Times New Roman" panose="02020603050405020304" pitchFamily="18" charset="0"/>
              <a:ea typeface="Calibri" panose="020F0502020204030204"/>
              <a:cs typeface="Times New Roman" panose="02020603050405020304" pitchFamily="18" charset="0"/>
            </a:endParaRPr>
          </a:p>
          <a:p>
            <a:pPr marL="0" indent="0">
              <a:lnSpc>
                <a:spcPct val="115000"/>
              </a:lnSpc>
              <a:spcAft>
                <a:spcPts val="1000"/>
              </a:spcAft>
              <a:buNone/>
            </a:pPr>
            <a:r>
              <a:rPr lang="en-IN" sz="2000" dirty="0">
                <a:latin typeface="Times New Roman" panose="02020603050405020304" pitchFamily="18" charset="0"/>
                <a:ea typeface="Calibri" panose="020F0502020204030204"/>
                <a:cs typeface="Times New Roman" panose="02020603050405020304" pitchFamily="18" charset="0"/>
              </a:rPr>
              <a:t>	</a:t>
            </a:r>
            <a:r>
              <a:rPr lang="en-IN" sz="2000" dirty="0" smtClean="0">
                <a:latin typeface="Times New Roman" panose="02020603050405020304" pitchFamily="18" charset="0"/>
                <a:ea typeface="Calibri" panose="020F0502020204030204"/>
                <a:cs typeface="Times New Roman" panose="02020603050405020304" pitchFamily="18" charset="0"/>
              </a:rPr>
              <a:t>5    </a:t>
            </a:r>
            <a:r>
              <a:rPr lang="en-IN" sz="2000" dirty="0">
                <a:latin typeface="Times New Roman" panose="02020603050405020304" pitchFamily="18" charset="0"/>
                <a:ea typeface="Calibri" panose="020F0502020204030204"/>
                <a:cs typeface="Times New Roman" panose="02020603050405020304" pitchFamily="18" charset="0"/>
              </a:rPr>
              <a:t>Issued 100 tonnes (stock verification reveals a loss of two tonnes). </a:t>
            </a:r>
            <a:endParaRPr lang="en-IN" sz="2000" dirty="0" smtClean="0">
              <a:latin typeface="Times New Roman" panose="02020603050405020304" pitchFamily="18" charset="0"/>
              <a:ea typeface="Calibri" panose="020F0502020204030204"/>
              <a:cs typeface="Times New Roman" panose="02020603050405020304" pitchFamily="18" charset="0"/>
            </a:endParaRPr>
          </a:p>
          <a:p>
            <a:pPr marL="0" indent="0">
              <a:lnSpc>
                <a:spcPct val="115000"/>
              </a:lnSpc>
              <a:spcAft>
                <a:spcPts val="1000"/>
              </a:spcAft>
              <a:buNone/>
            </a:pPr>
            <a:r>
              <a:rPr lang="en-IN" sz="2000" dirty="0">
                <a:latin typeface="Times New Roman" panose="02020603050405020304" pitchFamily="18" charset="0"/>
                <a:ea typeface="Calibri" panose="020F0502020204030204"/>
                <a:cs typeface="Times New Roman" panose="02020603050405020304" pitchFamily="18" charset="0"/>
              </a:rPr>
              <a:t>	</a:t>
            </a:r>
            <a:r>
              <a:rPr lang="en-IN" sz="2000" dirty="0" smtClean="0">
                <a:latin typeface="Times New Roman" panose="02020603050405020304" pitchFamily="18" charset="0"/>
                <a:ea typeface="Calibri" panose="020F0502020204030204"/>
                <a:cs typeface="Times New Roman" panose="02020603050405020304" pitchFamily="18" charset="0"/>
              </a:rPr>
              <a:t>6   Received </a:t>
            </a:r>
            <a:r>
              <a:rPr lang="en-IN" sz="2000" dirty="0">
                <a:latin typeface="Times New Roman" panose="02020603050405020304" pitchFamily="18" charset="0"/>
                <a:ea typeface="Calibri" panose="020F0502020204030204"/>
                <a:cs typeface="Times New Roman" panose="02020603050405020304" pitchFamily="18" charset="0"/>
              </a:rPr>
              <a:t>back from complete work order 40 tonnes</a:t>
            </a:r>
            <a:endParaRPr lang="en-IN" sz="2000" dirty="0">
              <a:latin typeface="Times New Roman" panose="02020603050405020304" pitchFamily="18" charset="0"/>
              <a:ea typeface="Calibri" panose="020F0502020204030204"/>
              <a:cs typeface="Times New Roman" panose="02020603050405020304" pitchFamily="18" charset="0"/>
            </a:endParaRPr>
          </a:p>
          <a:p>
            <a:pPr marL="0" indent="0">
              <a:lnSpc>
                <a:spcPct val="115000"/>
              </a:lnSpc>
              <a:spcAft>
                <a:spcPts val="1000"/>
              </a:spcAft>
              <a:buNone/>
            </a:pPr>
            <a:r>
              <a:rPr lang="en-IN" sz="2000" dirty="0" smtClean="0">
                <a:latin typeface="Times New Roman" panose="02020603050405020304" pitchFamily="18" charset="0"/>
                <a:ea typeface="Calibri" panose="020F0502020204030204"/>
                <a:cs typeface="Times New Roman" panose="02020603050405020304" pitchFamily="18" charset="0"/>
              </a:rPr>
              <a:t>	       (</a:t>
            </a:r>
            <a:r>
              <a:rPr lang="en-IN" sz="2000" dirty="0">
                <a:latin typeface="Times New Roman" panose="02020603050405020304" pitchFamily="18" charset="0"/>
                <a:ea typeface="Calibri" panose="020F0502020204030204"/>
                <a:cs typeface="Times New Roman" panose="02020603050405020304" pitchFamily="18" charset="0"/>
              </a:rPr>
              <a:t>previously issued @*50.25 a tonne). </a:t>
            </a:r>
            <a:endParaRPr lang="en-IN" sz="2000" dirty="0" smtClean="0">
              <a:latin typeface="Times New Roman" panose="02020603050405020304" pitchFamily="18" charset="0"/>
              <a:ea typeface="Calibri" panose="020F0502020204030204"/>
              <a:cs typeface="Times New Roman" panose="02020603050405020304" pitchFamily="18" charset="0"/>
            </a:endParaRPr>
          </a:p>
          <a:p>
            <a:pPr marL="0" indent="0">
              <a:lnSpc>
                <a:spcPct val="115000"/>
              </a:lnSpc>
              <a:spcAft>
                <a:spcPts val="1000"/>
              </a:spcAft>
              <a:buNone/>
            </a:pPr>
            <a:r>
              <a:rPr lang="en-IN" sz="2000" dirty="0">
                <a:latin typeface="Times New Roman" panose="02020603050405020304" pitchFamily="18" charset="0"/>
                <a:ea typeface="Calibri" panose="020F0502020204030204"/>
                <a:cs typeface="Times New Roman" panose="02020603050405020304" pitchFamily="18" charset="0"/>
              </a:rPr>
              <a:t>	</a:t>
            </a:r>
            <a:r>
              <a:rPr lang="en-IN" sz="2000" dirty="0" smtClean="0">
                <a:latin typeface="Times New Roman" panose="02020603050405020304" pitchFamily="18" charset="0"/>
                <a:ea typeface="Calibri" panose="020F0502020204030204"/>
                <a:cs typeface="Times New Roman" panose="02020603050405020304" pitchFamily="18" charset="0"/>
              </a:rPr>
              <a:t>7    Issued </a:t>
            </a:r>
            <a:r>
              <a:rPr lang="en-IN" sz="2000" dirty="0">
                <a:latin typeface="Times New Roman" panose="02020603050405020304" pitchFamily="18" charset="0"/>
                <a:ea typeface="Calibri" panose="020F0502020204030204"/>
                <a:cs typeface="Times New Roman" panose="02020603050405020304" pitchFamily="18" charset="0"/>
              </a:rPr>
              <a:t>160 tonnes. </a:t>
            </a:r>
            <a:endParaRPr lang="en-IN" sz="2000" dirty="0" smtClean="0">
              <a:latin typeface="Times New Roman" panose="02020603050405020304" pitchFamily="18" charset="0"/>
              <a:ea typeface="Calibri" panose="020F0502020204030204"/>
              <a:cs typeface="Times New Roman" panose="02020603050405020304" pitchFamily="18" charset="0"/>
            </a:endParaRPr>
          </a:p>
          <a:p>
            <a:pPr marL="0" indent="0">
              <a:lnSpc>
                <a:spcPct val="115000"/>
              </a:lnSpc>
              <a:spcAft>
                <a:spcPts val="1000"/>
              </a:spcAft>
              <a:buNone/>
            </a:pPr>
            <a:r>
              <a:rPr lang="en-IN" sz="2000" dirty="0" smtClean="0">
                <a:latin typeface="Times New Roman" panose="02020603050405020304" pitchFamily="18" charset="0"/>
                <a:ea typeface="Calibri" panose="020F0502020204030204"/>
                <a:cs typeface="Times New Roman" panose="02020603050405020304" pitchFamily="18" charset="0"/>
              </a:rPr>
              <a:t>Prepare </a:t>
            </a:r>
            <a:r>
              <a:rPr lang="en-IN" sz="2000" dirty="0">
                <a:latin typeface="Times New Roman" panose="02020603050405020304" pitchFamily="18" charset="0"/>
                <a:ea typeface="Calibri" panose="020F0502020204030204"/>
                <a:cs typeface="Times New Roman" panose="02020603050405020304" pitchFamily="18" charset="0"/>
              </a:rPr>
              <a:t>a stock ledger on the basis of weighted average method.</a:t>
            </a:r>
            <a:endParaRPr lang="en-IN" sz="2000" dirty="0">
              <a:latin typeface="Times New Roman" panose="02020603050405020304" pitchFamily="18" charset="0"/>
              <a:ea typeface="Calibri" panose="020F0502020204030204"/>
              <a:cs typeface="Times New Roman" panose="02020603050405020304" pitchFamily="18"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nvGraphicFramePr>
        <p:xfrm>
          <a:off x="683568" y="476676"/>
          <a:ext cx="7776864" cy="5904652"/>
        </p:xfrm>
        <a:graphic>
          <a:graphicData uri="http://schemas.openxmlformats.org/drawingml/2006/table">
            <a:tbl>
              <a:tblPr/>
              <a:tblGrid>
                <a:gridCol w="864096"/>
                <a:gridCol w="864096"/>
                <a:gridCol w="864096"/>
                <a:gridCol w="864096"/>
                <a:gridCol w="720080"/>
                <a:gridCol w="1152128"/>
                <a:gridCol w="720080"/>
                <a:gridCol w="864096"/>
                <a:gridCol w="864096"/>
              </a:tblGrid>
              <a:tr h="330978">
                <a:tc gridSpan="9">
                  <a:txBody>
                    <a:bodyPr/>
                    <a:lstStyle/>
                    <a:p>
                      <a:pPr algn="ctr" rtl="0" fontAlgn="ctr"/>
                      <a:r>
                        <a:rPr lang="en-IN" sz="1500" b="1" i="0" u="none" strike="noStrike">
                          <a:solidFill>
                            <a:srgbClr val="000000"/>
                          </a:solidFill>
                          <a:effectLst/>
                          <a:latin typeface="Times New Roman" panose="02020603050405020304"/>
                        </a:rPr>
                        <a:t>Stores Ledger Account(Weighted Average Method)</a:t>
                      </a:r>
                      <a:endParaRPr lang="en-IN" sz="1500" b="1" i="0" u="none" strike="noStrike">
                        <a:solidFill>
                          <a:srgbClr val="000000"/>
                        </a:solidFill>
                        <a:effectLst/>
                        <a:latin typeface="Times New Roman" panose="02020603050405020304"/>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cPr/>
                </a:tc>
                <a:tc hMerge="1">
                  <a:tcPr/>
                </a:tc>
                <a:tc hMerge="1">
                  <a:tcPr/>
                </a:tc>
                <a:tc hMerge="1">
                  <a:tcPr/>
                </a:tc>
                <a:tc hMerge="1">
                  <a:tcPr/>
                </a:tc>
                <a:tc hMerge="1">
                  <a:tcPr/>
                </a:tc>
                <a:tc hMerge="1">
                  <a:tcPr/>
                </a:tc>
                <a:tc hMerge="1">
                  <a:tcPr/>
                </a:tc>
              </a:tr>
              <a:tr h="330978">
                <a:tc rowSpan="2">
                  <a:txBody>
                    <a:bodyPr/>
                    <a:lstStyle/>
                    <a:p>
                      <a:pPr algn="ctr" rtl="0" fontAlgn="ctr"/>
                      <a:r>
                        <a:rPr lang="en-IN" sz="1500" b="1" i="0" u="none" strike="noStrike">
                          <a:solidFill>
                            <a:srgbClr val="000000"/>
                          </a:solidFill>
                          <a:effectLst/>
                          <a:latin typeface="Times New Roman" panose="02020603050405020304"/>
                        </a:rPr>
                        <a:t>Date</a:t>
                      </a:r>
                      <a:endParaRPr lang="en-IN" sz="1500" b="1" i="0" u="none" strike="noStrike">
                        <a:solidFill>
                          <a:srgbClr val="000000"/>
                        </a:solidFill>
                        <a:effectLst/>
                        <a:latin typeface="Times New Roman" panose="02020603050405020304"/>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3">
                  <a:txBody>
                    <a:bodyPr/>
                    <a:lstStyle/>
                    <a:p>
                      <a:pPr algn="ctr" rtl="0" fontAlgn="ctr"/>
                      <a:r>
                        <a:rPr lang="en-IN" sz="1500" b="1" i="0" u="none" strike="noStrike">
                          <a:solidFill>
                            <a:srgbClr val="000000"/>
                          </a:solidFill>
                          <a:effectLst/>
                          <a:latin typeface="Times New Roman" panose="02020603050405020304"/>
                        </a:rPr>
                        <a:t>Receipts</a:t>
                      </a:r>
                      <a:endParaRPr lang="en-IN" sz="1500" b="1" i="0" u="none" strike="noStrike">
                        <a:solidFill>
                          <a:srgbClr val="000000"/>
                        </a:solidFill>
                        <a:effectLst/>
                        <a:latin typeface="Times New Roman" panose="02020603050405020304"/>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cPr/>
                </a:tc>
                <a:tc hMerge="1">
                  <a:tcPr/>
                </a:tc>
                <a:tc gridSpan="3">
                  <a:txBody>
                    <a:bodyPr/>
                    <a:lstStyle/>
                    <a:p>
                      <a:pPr algn="ctr" rtl="0" fontAlgn="ctr"/>
                      <a:r>
                        <a:rPr lang="en-IN" sz="1500" b="1" i="0" u="none" strike="noStrike">
                          <a:solidFill>
                            <a:srgbClr val="000000"/>
                          </a:solidFill>
                          <a:effectLst/>
                          <a:latin typeface="Times New Roman" panose="02020603050405020304"/>
                        </a:rPr>
                        <a:t>Issues</a:t>
                      </a:r>
                      <a:endParaRPr lang="en-IN" sz="1500" b="1" i="0" u="none" strike="noStrike">
                        <a:solidFill>
                          <a:srgbClr val="000000"/>
                        </a:solidFill>
                        <a:effectLst/>
                        <a:latin typeface="Times New Roman" panose="02020603050405020304"/>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cPr/>
                </a:tc>
                <a:tc hMerge="1">
                  <a:tcPr/>
                </a:tc>
                <a:tc gridSpan="2">
                  <a:txBody>
                    <a:bodyPr/>
                    <a:lstStyle/>
                    <a:p>
                      <a:pPr algn="ctr" rtl="0" fontAlgn="ctr"/>
                      <a:r>
                        <a:rPr lang="en-IN" sz="1500" b="1" i="0" u="none" strike="noStrike">
                          <a:solidFill>
                            <a:srgbClr val="000000"/>
                          </a:solidFill>
                          <a:effectLst/>
                          <a:latin typeface="Times New Roman" panose="02020603050405020304"/>
                        </a:rPr>
                        <a:t>Balance</a:t>
                      </a:r>
                      <a:endParaRPr lang="en-IN" sz="1500" b="1" i="0" u="none" strike="noStrike">
                        <a:solidFill>
                          <a:srgbClr val="000000"/>
                        </a:solidFill>
                        <a:effectLst/>
                        <a:latin typeface="Times New Roman" panose="02020603050405020304"/>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cPr/>
                </a:tc>
              </a:tr>
              <a:tr h="330978">
                <a:tc vMerge="1">
                  <a:tcPr/>
                </a:tc>
                <a:tc>
                  <a:txBody>
                    <a:bodyPr/>
                    <a:lstStyle/>
                    <a:p>
                      <a:pPr algn="ctr" rtl="0" fontAlgn="ctr"/>
                      <a:r>
                        <a:rPr lang="en-IN" sz="1500" b="1" i="0" u="none" strike="noStrike">
                          <a:solidFill>
                            <a:srgbClr val="000000"/>
                          </a:solidFill>
                          <a:effectLst/>
                          <a:latin typeface="Times New Roman" panose="02020603050405020304"/>
                        </a:rPr>
                        <a:t>Qty</a:t>
                      </a:r>
                      <a:endParaRPr lang="en-IN" sz="1500" b="1" i="0" u="none" strike="noStrike">
                        <a:solidFill>
                          <a:srgbClr val="000000"/>
                        </a:solidFill>
                        <a:effectLst/>
                        <a:latin typeface="Times New Roman" panose="02020603050405020304"/>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IN" sz="1500" b="1" i="0" u="none" strike="noStrike">
                          <a:solidFill>
                            <a:srgbClr val="000000"/>
                          </a:solidFill>
                          <a:effectLst/>
                          <a:latin typeface="Times New Roman" panose="02020603050405020304"/>
                        </a:rPr>
                        <a:t>Rate</a:t>
                      </a:r>
                      <a:endParaRPr lang="en-IN" sz="1500" b="1" i="0" u="none" strike="noStrike">
                        <a:solidFill>
                          <a:srgbClr val="000000"/>
                        </a:solidFill>
                        <a:effectLst/>
                        <a:latin typeface="Times New Roman" panose="02020603050405020304"/>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IN" sz="1500" b="1" i="0" u="none" strike="noStrike">
                          <a:solidFill>
                            <a:srgbClr val="000000"/>
                          </a:solidFill>
                          <a:effectLst/>
                          <a:latin typeface="Times New Roman" panose="02020603050405020304"/>
                        </a:rPr>
                        <a:t>Amt</a:t>
                      </a:r>
                      <a:endParaRPr lang="en-IN" sz="1500" b="1" i="0" u="none" strike="noStrike">
                        <a:solidFill>
                          <a:srgbClr val="000000"/>
                        </a:solidFill>
                        <a:effectLst/>
                        <a:latin typeface="Times New Roman" panose="02020603050405020304"/>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IN" sz="1500" b="1" i="0" u="none" strike="noStrike">
                          <a:solidFill>
                            <a:srgbClr val="000000"/>
                          </a:solidFill>
                          <a:effectLst/>
                          <a:latin typeface="Times New Roman" panose="02020603050405020304"/>
                        </a:rPr>
                        <a:t>Qty</a:t>
                      </a:r>
                      <a:endParaRPr lang="en-IN" sz="1500" b="1" i="0" u="none" strike="noStrike">
                        <a:solidFill>
                          <a:srgbClr val="000000"/>
                        </a:solidFill>
                        <a:effectLst/>
                        <a:latin typeface="Times New Roman" panose="02020603050405020304"/>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IN" sz="1500" b="1" i="0" u="none" strike="noStrike">
                          <a:solidFill>
                            <a:srgbClr val="000000"/>
                          </a:solidFill>
                          <a:effectLst/>
                          <a:latin typeface="Times New Roman" panose="02020603050405020304"/>
                        </a:rPr>
                        <a:t>Rate</a:t>
                      </a:r>
                      <a:endParaRPr lang="en-IN" sz="1500" b="1" i="0" u="none" strike="noStrike">
                        <a:solidFill>
                          <a:srgbClr val="000000"/>
                        </a:solidFill>
                        <a:effectLst/>
                        <a:latin typeface="Times New Roman" panose="02020603050405020304"/>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IN" sz="1500" b="1" i="0" u="none" strike="noStrike">
                          <a:solidFill>
                            <a:srgbClr val="000000"/>
                          </a:solidFill>
                          <a:effectLst/>
                          <a:latin typeface="Times New Roman" panose="02020603050405020304"/>
                        </a:rPr>
                        <a:t>Amt</a:t>
                      </a:r>
                      <a:endParaRPr lang="en-IN" sz="1500" b="1" i="0" u="none" strike="noStrike">
                        <a:solidFill>
                          <a:srgbClr val="000000"/>
                        </a:solidFill>
                        <a:effectLst/>
                        <a:latin typeface="Times New Roman" panose="02020603050405020304"/>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IN" sz="1500" b="1" i="0" u="none" strike="noStrike">
                          <a:solidFill>
                            <a:srgbClr val="000000"/>
                          </a:solidFill>
                          <a:effectLst/>
                          <a:latin typeface="Times New Roman" panose="02020603050405020304"/>
                        </a:rPr>
                        <a:t>Qty</a:t>
                      </a:r>
                      <a:endParaRPr lang="en-IN" sz="1500" b="1" i="0" u="none" strike="noStrike">
                        <a:solidFill>
                          <a:srgbClr val="000000"/>
                        </a:solidFill>
                        <a:effectLst/>
                        <a:latin typeface="Times New Roman" panose="02020603050405020304"/>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IN" sz="1500" b="1" i="0" u="none" strike="noStrike">
                          <a:solidFill>
                            <a:srgbClr val="000000"/>
                          </a:solidFill>
                          <a:effectLst/>
                          <a:latin typeface="Times New Roman" panose="02020603050405020304"/>
                        </a:rPr>
                        <a:t>Amt</a:t>
                      </a:r>
                      <a:endParaRPr lang="en-IN" sz="1500" b="1" i="0" u="none" strike="noStrike">
                        <a:solidFill>
                          <a:srgbClr val="000000"/>
                        </a:solidFill>
                        <a:effectLst/>
                        <a:latin typeface="Times New Roman" panose="02020603050405020304"/>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648718">
                <a:tc>
                  <a:txBody>
                    <a:bodyPr/>
                    <a:lstStyle/>
                    <a:p>
                      <a:pPr algn="ctr" rtl="0" fontAlgn="ctr"/>
                      <a:r>
                        <a:rPr lang="en-IN" sz="1500" b="1" i="0" u="none" strike="noStrike">
                          <a:solidFill>
                            <a:srgbClr val="000000"/>
                          </a:solidFill>
                          <a:effectLst/>
                          <a:latin typeface="Times New Roman" panose="02020603050405020304"/>
                        </a:rPr>
                        <a:t>2021 March</a:t>
                      </a:r>
                      <a:endParaRPr lang="en-IN" sz="1500" b="1" i="0" u="none" strike="noStrike">
                        <a:solidFill>
                          <a:srgbClr val="000000"/>
                        </a:solidFill>
                        <a:effectLst/>
                        <a:latin typeface="Times New Roman" panose="02020603050405020304"/>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rowSpan="2">
                  <a:txBody>
                    <a:bodyPr/>
                    <a:lstStyle/>
                    <a:p>
                      <a:pPr algn="ctr" rtl="0" fontAlgn="ctr"/>
                      <a:r>
                        <a:rPr lang="en-IN" sz="1500" b="1" i="0" u="none" strike="noStrike">
                          <a:solidFill>
                            <a:srgbClr val="000000"/>
                          </a:solidFill>
                          <a:effectLst/>
                          <a:latin typeface="Times New Roman" panose="02020603050405020304"/>
                        </a:rPr>
                        <a:t>-</a:t>
                      </a:r>
                      <a:endParaRPr lang="en-IN" sz="1500" b="1" i="0" u="none" strike="noStrike">
                        <a:solidFill>
                          <a:srgbClr val="000000"/>
                        </a:solidFill>
                        <a:effectLst/>
                        <a:latin typeface="Times New Roman" panose="02020603050405020304"/>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rowSpan="2">
                  <a:txBody>
                    <a:bodyPr/>
                    <a:lstStyle/>
                    <a:p>
                      <a:pPr algn="ctr" rtl="0" fontAlgn="ctr"/>
                      <a:r>
                        <a:rPr lang="en-IN" sz="1500" b="1" i="0" u="none" strike="noStrike">
                          <a:solidFill>
                            <a:srgbClr val="000000"/>
                          </a:solidFill>
                          <a:effectLst/>
                          <a:latin typeface="Times New Roman" panose="02020603050405020304"/>
                        </a:rPr>
                        <a:t>-</a:t>
                      </a:r>
                      <a:endParaRPr lang="en-IN" sz="1500" b="1" i="0" u="none" strike="noStrike">
                        <a:solidFill>
                          <a:srgbClr val="000000"/>
                        </a:solidFill>
                        <a:effectLst/>
                        <a:latin typeface="Times New Roman" panose="02020603050405020304"/>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rowSpan="2">
                  <a:txBody>
                    <a:bodyPr/>
                    <a:lstStyle/>
                    <a:p>
                      <a:pPr algn="ctr" rtl="0" fontAlgn="ctr"/>
                      <a:r>
                        <a:rPr lang="en-IN" sz="1500" b="1" i="0" u="none" strike="noStrike">
                          <a:solidFill>
                            <a:srgbClr val="000000"/>
                          </a:solidFill>
                          <a:effectLst/>
                          <a:latin typeface="Times New Roman" panose="02020603050405020304"/>
                        </a:rPr>
                        <a:t>-</a:t>
                      </a:r>
                      <a:endParaRPr lang="en-IN" sz="1500" b="1" i="0" u="none" strike="noStrike">
                        <a:solidFill>
                          <a:srgbClr val="000000"/>
                        </a:solidFill>
                        <a:effectLst/>
                        <a:latin typeface="Times New Roman" panose="02020603050405020304"/>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rowSpan="2">
                  <a:txBody>
                    <a:bodyPr/>
                    <a:lstStyle/>
                    <a:p>
                      <a:pPr algn="ctr" rtl="0" fontAlgn="ctr"/>
                      <a:r>
                        <a:rPr lang="en-IN" sz="1500" b="1" i="0" u="none" strike="noStrike">
                          <a:solidFill>
                            <a:srgbClr val="000000"/>
                          </a:solidFill>
                          <a:effectLst/>
                          <a:latin typeface="Times New Roman" panose="02020603050405020304"/>
                        </a:rPr>
                        <a:t>-</a:t>
                      </a:r>
                      <a:endParaRPr lang="en-IN" sz="1500" b="1" i="0" u="none" strike="noStrike">
                        <a:solidFill>
                          <a:srgbClr val="000000"/>
                        </a:solidFill>
                        <a:effectLst/>
                        <a:latin typeface="Times New Roman" panose="02020603050405020304"/>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rowSpan="2">
                  <a:txBody>
                    <a:bodyPr/>
                    <a:lstStyle/>
                    <a:p>
                      <a:pPr algn="ctr" rtl="0" fontAlgn="ctr"/>
                      <a:r>
                        <a:rPr lang="en-IN" sz="1500" b="1" i="0" u="none" strike="noStrike">
                          <a:solidFill>
                            <a:srgbClr val="000000"/>
                          </a:solidFill>
                          <a:effectLst/>
                          <a:latin typeface="Times New Roman" panose="02020603050405020304"/>
                        </a:rPr>
                        <a:t>-</a:t>
                      </a:r>
                      <a:endParaRPr lang="en-IN" sz="1500" b="1" i="0" u="none" strike="noStrike">
                        <a:solidFill>
                          <a:srgbClr val="000000"/>
                        </a:solidFill>
                        <a:effectLst/>
                        <a:latin typeface="Times New Roman" panose="02020603050405020304"/>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rowSpan="2">
                  <a:txBody>
                    <a:bodyPr/>
                    <a:lstStyle/>
                    <a:p>
                      <a:pPr algn="ctr" rtl="0" fontAlgn="ctr"/>
                      <a:r>
                        <a:rPr lang="en-IN" sz="1500" b="1" i="0" u="none" strike="noStrike">
                          <a:solidFill>
                            <a:srgbClr val="000000"/>
                          </a:solidFill>
                          <a:effectLst/>
                          <a:latin typeface="Times New Roman" panose="02020603050405020304"/>
                        </a:rPr>
                        <a:t>-</a:t>
                      </a:r>
                      <a:endParaRPr lang="en-IN" sz="1500" b="1" i="0" u="none" strike="noStrike">
                        <a:solidFill>
                          <a:srgbClr val="000000"/>
                        </a:solidFill>
                        <a:effectLst/>
                        <a:latin typeface="Times New Roman" panose="02020603050405020304"/>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rowSpan="2">
                  <a:txBody>
                    <a:bodyPr/>
                    <a:lstStyle/>
                    <a:p>
                      <a:pPr algn="ctr" rtl="0" fontAlgn="ctr"/>
                      <a:r>
                        <a:rPr lang="en-IN" sz="1500" b="1" i="0" u="none" strike="noStrike">
                          <a:solidFill>
                            <a:srgbClr val="000000"/>
                          </a:solidFill>
                          <a:effectLst/>
                          <a:latin typeface="Times New Roman" panose="02020603050405020304"/>
                        </a:rPr>
                        <a:t>200</a:t>
                      </a:r>
                      <a:endParaRPr lang="en-IN" sz="1500" b="1" i="0" u="none" strike="noStrike">
                        <a:solidFill>
                          <a:srgbClr val="000000"/>
                        </a:solidFill>
                        <a:effectLst/>
                        <a:latin typeface="Times New Roman" panose="02020603050405020304"/>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rowSpan="2">
                  <a:txBody>
                    <a:bodyPr/>
                    <a:lstStyle/>
                    <a:p>
                      <a:pPr algn="ctr" rtl="0" fontAlgn="ctr"/>
                      <a:r>
                        <a:rPr lang="en-IN" sz="1500" b="1" i="0" u="none" strike="noStrike">
                          <a:solidFill>
                            <a:srgbClr val="000000"/>
                          </a:solidFill>
                          <a:effectLst/>
                          <a:latin typeface="Times New Roman" panose="02020603050405020304"/>
                        </a:rPr>
                        <a:t>10,000</a:t>
                      </a:r>
                      <a:endParaRPr lang="en-IN" sz="1500" b="1" i="0" u="none" strike="noStrike">
                        <a:solidFill>
                          <a:srgbClr val="000000"/>
                        </a:solidFill>
                        <a:effectLst/>
                        <a:latin typeface="Times New Roman" panose="02020603050405020304"/>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r>
              <a:tr h="330978">
                <a:tc>
                  <a:txBody>
                    <a:bodyPr/>
                    <a:lstStyle/>
                    <a:p>
                      <a:pPr algn="ctr" rtl="0" fontAlgn="ctr"/>
                      <a:r>
                        <a:rPr lang="en-IN" sz="1500" b="1" i="0" u="none" strike="noStrike">
                          <a:solidFill>
                            <a:srgbClr val="000000"/>
                          </a:solidFill>
                          <a:effectLst/>
                          <a:latin typeface="Times New Roman" panose="02020603050405020304"/>
                        </a:rPr>
                        <a:t>2</a:t>
                      </a:r>
                      <a:endParaRPr lang="en-IN" sz="1500" b="1" i="0" u="none" strike="noStrike">
                        <a:solidFill>
                          <a:srgbClr val="000000"/>
                        </a:solidFill>
                        <a:effectLst/>
                        <a:latin typeface="Times New Roman" panose="02020603050405020304"/>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vMerge="1">
                  <a:tcPr/>
                </a:tc>
                <a:tc vMerge="1">
                  <a:tcPr/>
                </a:tc>
                <a:tc vMerge="1">
                  <a:tcPr/>
                </a:tc>
                <a:tc vMerge="1">
                  <a:tcPr/>
                </a:tc>
                <a:tc vMerge="1">
                  <a:tcPr/>
                </a:tc>
                <a:tc vMerge="1">
                  <a:tcPr/>
                </a:tc>
                <a:tc vMerge="1">
                  <a:tcPr/>
                </a:tc>
                <a:tc vMerge="1">
                  <a:tcPr/>
                </a:tc>
              </a:tr>
              <a:tr h="330978">
                <a:tc>
                  <a:txBody>
                    <a:bodyPr/>
                    <a:lstStyle/>
                    <a:p>
                      <a:pPr algn="ctr" rtl="0" fontAlgn="ctr"/>
                      <a:r>
                        <a:rPr lang="en-IN" sz="1500" b="1" i="0" u="none" strike="noStrike">
                          <a:solidFill>
                            <a:srgbClr val="000000"/>
                          </a:solidFill>
                          <a:effectLst/>
                          <a:latin typeface="Times New Roman" panose="02020603050405020304"/>
                        </a:rPr>
                        <a:t>3</a:t>
                      </a:r>
                      <a:endParaRPr lang="en-IN" sz="1500" b="1" i="0" u="none" strike="noStrike">
                        <a:solidFill>
                          <a:srgbClr val="000000"/>
                        </a:solidFill>
                        <a:effectLst/>
                        <a:latin typeface="Times New Roman" panose="02020603050405020304"/>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rtl="0" fontAlgn="ctr"/>
                      <a:r>
                        <a:rPr lang="en-IN" sz="1500" b="1" i="0" u="none" strike="noStrike">
                          <a:solidFill>
                            <a:srgbClr val="000000"/>
                          </a:solidFill>
                          <a:effectLst/>
                          <a:latin typeface="Times New Roman" panose="02020603050405020304"/>
                        </a:rPr>
                        <a:t>-</a:t>
                      </a:r>
                      <a:endParaRPr lang="en-IN" sz="1500" b="1" i="0" u="none" strike="noStrike">
                        <a:solidFill>
                          <a:srgbClr val="000000"/>
                        </a:solidFill>
                        <a:effectLst/>
                        <a:latin typeface="Times New Roman" panose="02020603050405020304"/>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rtl="0" fontAlgn="ctr"/>
                      <a:r>
                        <a:rPr lang="en-IN" sz="1500" b="1" i="0" u="none" strike="noStrike">
                          <a:solidFill>
                            <a:srgbClr val="000000"/>
                          </a:solidFill>
                          <a:effectLst/>
                          <a:latin typeface="Times New Roman" panose="02020603050405020304"/>
                        </a:rPr>
                        <a:t>-</a:t>
                      </a:r>
                      <a:endParaRPr lang="en-IN" sz="1500" b="1" i="0" u="none" strike="noStrike">
                        <a:solidFill>
                          <a:srgbClr val="000000"/>
                        </a:solidFill>
                        <a:effectLst/>
                        <a:latin typeface="Times New Roman" panose="02020603050405020304"/>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rtl="0" fontAlgn="ctr"/>
                      <a:r>
                        <a:rPr lang="en-IN" sz="1500" b="1" i="0" u="none" strike="noStrike">
                          <a:solidFill>
                            <a:srgbClr val="000000"/>
                          </a:solidFill>
                          <a:effectLst/>
                          <a:latin typeface="Times New Roman" panose="02020603050405020304"/>
                        </a:rPr>
                        <a:t>-</a:t>
                      </a:r>
                      <a:endParaRPr lang="en-IN" sz="1500" b="1" i="0" u="none" strike="noStrike">
                        <a:solidFill>
                          <a:srgbClr val="000000"/>
                        </a:solidFill>
                        <a:effectLst/>
                        <a:latin typeface="Times New Roman" panose="02020603050405020304"/>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rtl="0" fontAlgn="ctr"/>
                      <a:r>
                        <a:rPr lang="en-IN" sz="1500" b="1" i="0" u="none" strike="noStrike">
                          <a:solidFill>
                            <a:srgbClr val="000000"/>
                          </a:solidFill>
                          <a:effectLst/>
                          <a:latin typeface="Times New Roman" panose="02020603050405020304"/>
                        </a:rPr>
                        <a:t>120</a:t>
                      </a:r>
                      <a:endParaRPr lang="en-IN" sz="1500" b="1" i="0" u="none" strike="noStrike">
                        <a:solidFill>
                          <a:srgbClr val="000000"/>
                        </a:solidFill>
                        <a:effectLst/>
                        <a:latin typeface="Times New Roman" panose="02020603050405020304"/>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rtl="0" fontAlgn="ctr"/>
                      <a:r>
                        <a:rPr lang="en-IN" sz="1500" b="1" i="0" u="none" strike="noStrike">
                          <a:solidFill>
                            <a:srgbClr val="000000"/>
                          </a:solidFill>
                          <a:effectLst/>
                          <a:latin typeface="Times New Roman" panose="02020603050405020304"/>
                        </a:rPr>
                        <a:t>50</a:t>
                      </a:r>
                      <a:endParaRPr lang="en-IN" sz="1500" b="1" i="0" u="none" strike="noStrike">
                        <a:solidFill>
                          <a:srgbClr val="000000"/>
                        </a:solidFill>
                        <a:effectLst/>
                        <a:latin typeface="Times New Roman" panose="02020603050405020304"/>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rtl="0" fontAlgn="ctr"/>
                      <a:r>
                        <a:rPr lang="en-IN" sz="1500" b="1" i="0" u="none" strike="noStrike">
                          <a:solidFill>
                            <a:srgbClr val="000000"/>
                          </a:solidFill>
                          <a:effectLst/>
                          <a:latin typeface="Times New Roman" panose="02020603050405020304"/>
                        </a:rPr>
                        <a:t>6,000</a:t>
                      </a:r>
                      <a:endParaRPr lang="en-IN" sz="1500" b="1" i="0" u="none" strike="noStrike">
                        <a:solidFill>
                          <a:srgbClr val="000000"/>
                        </a:solidFill>
                        <a:effectLst/>
                        <a:latin typeface="Times New Roman" panose="02020603050405020304"/>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rtl="0" fontAlgn="ctr"/>
                      <a:r>
                        <a:rPr lang="en-IN" sz="1500" b="1" i="0" u="none" strike="noStrike">
                          <a:solidFill>
                            <a:srgbClr val="000000"/>
                          </a:solidFill>
                          <a:effectLst/>
                          <a:latin typeface="Times New Roman" panose="02020603050405020304"/>
                        </a:rPr>
                        <a:t>80</a:t>
                      </a:r>
                      <a:endParaRPr lang="en-IN" sz="1500" b="1" i="0" u="none" strike="noStrike">
                        <a:solidFill>
                          <a:srgbClr val="000000"/>
                        </a:solidFill>
                        <a:effectLst/>
                        <a:latin typeface="Times New Roman" panose="02020603050405020304"/>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rtl="0" fontAlgn="ctr"/>
                      <a:r>
                        <a:rPr lang="en-IN" sz="1500" b="1" i="0" u="none" strike="noStrike">
                          <a:solidFill>
                            <a:srgbClr val="000000"/>
                          </a:solidFill>
                          <a:effectLst/>
                          <a:latin typeface="Times New Roman" panose="02020603050405020304"/>
                        </a:rPr>
                        <a:t>4,000</a:t>
                      </a:r>
                      <a:endParaRPr lang="en-IN" sz="1500" b="1" i="0" u="none" strike="noStrike">
                        <a:solidFill>
                          <a:srgbClr val="000000"/>
                        </a:solidFill>
                        <a:effectLst/>
                        <a:latin typeface="Times New Roman" panose="02020603050405020304"/>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648718">
                <a:tc>
                  <a:txBody>
                    <a:bodyPr/>
                    <a:lstStyle/>
                    <a:p>
                      <a:pPr algn="ctr" fontAlgn="ctr"/>
                      <a:r>
                        <a:rPr lang="en-IN" sz="1800" b="0" i="0" u="none" strike="noStrike">
                          <a:solidFill>
                            <a:srgbClr val="000000"/>
                          </a:solidFill>
                          <a:effectLst/>
                          <a:latin typeface="Arial" panose="020B0604020202020204"/>
                        </a:rPr>
                        <a:t> </a:t>
                      </a:r>
                      <a:endParaRPr lang="en-IN" sz="1800" b="0" i="0" u="none" strike="noStrike">
                        <a:solidFill>
                          <a:srgbClr val="000000"/>
                        </a:solidFill>
                        <a:effectLst/>
                        <a:latin typeface="Arial" panose="020B0604020202020204"/>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IN" sz="1800" b="0" i="0" u="none" strike="noStrike">
                          <a:solidFill>
                            <a:srgbClr val="000000"/>
                          </a:solidFill>
                          <a:effectLst/>
                          <a:latin typeface="Arial" panose="020B0604020202020204"/>
                        </a:rPr>
                        <a:t> </a:t>
                      </a:r>
                      <a:endParaRPr lang="en-IN" sz="1800" b="0" i="0" u="none" strike="noStrike">
                        <a:solidFill>
                          <a:srgbClr val="000000"/>
                        </a:solidFill>
                        <a:effectLst/>
                        <a:latin typeface="Arial" panose="020B0604020202020204"/>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IN" sz="1800" b="0" i="0" u="none" strike="noStrike">
                          <a:solidFill>
                            <a:srgbClr val="000000"/>
                          </a:solidFill>
                          <a:effectLst/>
                          <a:latin typeface="Arial" panose="020B0604020202020204"/>
                        </a:rPr>
                        <a:t> </a:t>
                      </a:r>
                      <a:endParaRPr lang="en-IN" sz="1800" b="0" i="0" u="none" strike="noStrike">
                        <a:solidFill>
                          <a:srgbClr val="000000"/>
                        </a:solidFill>
                        <a:effectLst/>
                        <a:latin typeface="Arial" panose="020B0604020202020204"/>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IN" sz="1800" b="0" i="0" u="none" strike="noStrike">
                          <a:solidFill>
                            <a:srgbClr val="000000"/>
                          </a:solidFill>
                          <a:effectLst/>
                          <a:latin typeface="Arial" panose="020B0604020202020204"/>
                        </a:rPr>
                        <a:t> </a:t>
                      </a:r>
                      <a:endParaRPr lang="en-IN" sz="1800" b="0" i="0" u="none" strike="noStrike">
                        <a:solidFill>
                          <a:srgbClr val="000000"/>
                        </a:solidFill>
                        <a:effectLst/>
                        <a:latin typeface="Arial" panose="020B0604020202020204"/>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IN" sz="1800" b="0" i="0" u="none" strike="noStrike">
                          <a:solidFill>
                            <a:srgbClr val="000000"/>
                          </a:solidFill>
                          <a:effectLst/>
                          <a:latin typeface="Arial" panose="020B0604020202020204"/>
                        </a:rPr>
                        <a:t> </a:t>
                      </a:r>
                      <a:endParaRPr lang="en-IN" sz="1800" b="0" i="0" u="none" strike="noStrike">
                        <a:solidFill>
                          <a:srgbClr val="000000"/>
                        </a:solidFill>
                        <a:effectLst/>
                        <a:latin typeface="Arial" panose="020B0604020202020204"/>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rtl="0" fontAlgn="ctr"/>
                      <a:r>
                        <a:rPr lang="en-IN" sz="1500" b="1" i="0" u="none" strike="noStrike">
                          <a:solidFill>
                            <a:srgbClr val="000000"/>
                          </a:solidFill>
                          <a:effectLst/>
                          <a:latin typeface="Times New Roman" panose="02020603050405020304"/>
                        </a:rPr>
                        <a:t>(10,00/200)</a:t>
                      </a:r>
                      <a:endParaRPr lang="en-IN" sz="1500" b="1" i="0" u="none" strike="noStrike">
                        <a:solidFill>
                          <a:srgbClr val="000000"/>
                        </a:solidFill>
                        <a:effectLst/>
                        <a:latin typeface="Times New Roman" panose="02020603050405020304"/>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IN" sz="1800" b="0" i="0" u="none" strike="noStrike">
                          <a:solidFill>
                            <a:srgbClr val="000000"/>
                          </a:solidFill>
                          <a:effectLst/>
                          <a:latin typeface="Arial" panose="020B0604020202020204"/>
                        </a:rPr>
                        <a:t> </a:t>
                      </a:r>
                      <a:endParaRPr lang="en-IN" sz="1800" b="0" i="0" u="none" strike="noStrike">
                        <a:solidFill>
                          <a:srgbClr val="000000"/>
                        </a:solidFill>
                        <a:effectLst/>
                        <a:latin typeface="Arial" panose="020B0604020202020204"/>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IN" sz="1800" b="0" i="0" u="none" strike="noStrike">
                          <a:solidFill>
                            <a:srgbClr val="000000"/>
                          </a:solidFill>
                          <a:effectLst/>
                          <a:latin typeface="Arial" panose="020B0604020202020204"/>
                        </a:rPr>
                        <a:t> </a:t>
                      </a:r>
                      <a:endParaRPr lang="en-IN" sz="1800" b="0" i="0" u="none" strike="noStrike">
                        <a:solidFill>
                          <a:srgbClr val="000000"/>
                        </a:solidFill>
                        <a:effectLst/>
                        <a:latin typeface="Arial" panose="020B0604020202020204"/>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IN" sz="1800" b="0" i="0" u="none" strike="noStrike">
                          <a:solidFill>
                            <a:srgbClr val="000000"/>
                          </a:solidFill>
                          <a:effectLst/>
                          <a:latin typeface="Arial" panose="020B0604020202020204"/>
                        </a:rPr>
                        <a:t> </a:t>
                      </a:r>
                      <a:endParaRPr lang="en-IN" sz="1800" b="0" i="0" u="none" strike="noStrike">
                        <a:solidFill>
                          <a:srgbClr val="000000"/>
                        </a:solidFill>
                        <a:effectLst/>
                        <a:latin typeface="Arial" panose="020B0604020202020204"/>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330978">
                <a:tc>
                  <a:txBody>
                    <a:bodyPr/>
                    <a:lstStyle/>
                    <a:p>
                      <a:pPr algn="ctr" rtl="0" fontAlgn="ctr"/>
                      <a:r>
                        <a:rPr lang="en-IN" sz="1500" b="1" i="0" u="none" strike="noStrike">
                          <a:solidFill>
                            <a:srgbClr val="000000"/>
                          </a:solidFill>
                          <a:effectLst/>
                          <a:latin typeface="Times New Roman" panose="02020603050405020304"/>
                        </a:rPr>
                        <a:t>4</a:t>
                      </a:r>
                      <a:endParaRPr lang="en-IN" sz="1500" b="1" i="0" u="none" strike="noStrike">
                        <a:solidFill>
                          <a:srgbClr val="000000"/>
                        </a:solidFill>
                        <a:effectLst/>
                        <a:latin typeface="Times New Roman" panose="02020603050405020304"/>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rtl="0" fontAlgn="ctr"/>
                      <a:r>
                        <a:rPr lang="en-IN" sz="1500" b="1" i="0" u="none" strike="noStrike">
                          <a:solidFill>
                            <a:srgbClr val="000000"/>
                          </a:solidFill>
                          <a:effectLst/>
                          <a:latin typeface="Times New Roman" panose="02020603050405020304"/>
                        </a:rPr>
                        <a:t>240</a:t>
                      </a:r>
                      <a:endParaRPr lang="en-IN" sz="1500" b="1" i="0" u="none" strike="noStrike">
                        <a:solidFill>
                          <a:srgbClr val="000000"/>
                        </a:solidFill>
                        <a:effectLst/>
                        <a:latin typeface="Times New Roman" panose="02020603050405020304"/>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rtl="0" fontAlgn="ctr"/>
                      <a:r>
                        <a:rPr lang="en-IN" sz="1500" b="1" i="0" u="none" strike="noStrike">
                          <a:solidFill>
                            <a:srgbClr val="000000"/>
                          </a:solidFill>
                          <a:effectLst/>
                          <a:latin typeface="Times New Roman" panose="02020603050405020304"/>
                        </a:rPr>
                        <a:t>50.5</a:t>
                      </a:r>
                      <a:endParaRPr lang="en-IN" sz="1500" b="1" i="0" u="none" strike="noStrike">
                        <a:solidFill>
                          <a:srgbClr val="000000"/>
                        </a:solidFill>
                        <a:effectLst/>
                        <a:latin typeface="Times New Roman" panose="02020603050405020304"/>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rtl="0" fontAlgn="ctr"/>
                      <a:r>
                        <a:rPr lang="en-IN" sz="1500" b="1" i="0" u="none" strike="noStrike">
                          <a:solidFill>
                            <a:srgbClr val="000000"/>
                          </a:solidFill>
                          <a:effectLst/>
                          <a:latin typeface="Times New Roman" panose="02020603050405020304"/>
                        </a:rPr>
                        <a:t>12,120</a:t>
                      </a:r>
                      <a:endParaRPr lang="en-IN" sz="1500" b="1" i="0" u="none" strike="noStrike">
                        <a:solidFill>
                          <a:srgbClr val="000000"/>
                        </a:solidFill>
                        <a:effectLst/>
                        <a:latin typeface="Times New Roman" panose="02020603050405020304"/>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rtl="0" fontAlgn="ctr"/>
                      <a:r>
                        <a:rPr lang="en-IN" sz="1500" b="1" i="0" u="none" strike="noStrike">
                          <a:solidFill>
                            <a:srgbClr val="000000"/>
                          </a:solidFill>
                          <a:effectLst/>
                          <a:latin typeface="Times New Roman" panose="02020603050405020304"/>
                        </a:rPr>
                        <a:t>-</a:t>
                      </a:r>
                      <a:endParaRPr lang="en-IN" sz="1500" b="1" i="0" u="none" strike="noStrike">
                        <a:solidFill>
                          <a:srgbClr val="000000"/>
                        </a:solidFill>
                        <a:effectLst/>
                        <a:latin typeface="Times New Roman" panose="02020603050405020304"/>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rtl="0" fontAlgn="ctr"/>
                      <a:r>
                        <a:rPr lang="en-IN" sz="1500" b="1" i="0" u="none" strike="noStrike">
                          <a:solidFill>
                            <a:srgbClr val="000000"/>
                          </a:solidFill>
                          <a:effectLst/>
                          <a:latin typeface="Times New Roman" panose="02020603050405020304"/>
                        </a:rPr>
                        <a:t>-</a:t>
                      </a:r>
                      <a:endParaRPr lang="en-IN" sz="1500" b="1" i="0" u="none" strike="noStrike">
                        <a:solidFill>
                          <a:srgbClr val="000000"/>
                        </a:solidFill>
                        <a:effectLst/>
                        <a:latin typeface="Times New Roman" panose="02020603050405020304"/>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rtl="0" fontAlgn="ctr"/>
                      <a:r>
                        <a:rPr lang="en-IN" sz="1500" b="1" i="0" u="none" strike="noStrike">
                          <a:solidFill>
                            <a:srgbClr val="000000"/>
                          </a:solidFill>
                          <a:effectLst/>
                          <a:latin typeface="Times New Roman" panose="02020603050405020304"/>
                        </a:rPr>
                        <a:t>-</a:t>
                      </a:r>
                      <a:endParaRPr lang="en-IN" sz="1500" b="1" i="0" u="none" strike="noStrike">
                        <a:solidFill>
                          <a:srgbClr val="000000"/>
                        </a:solidFill>
                        <a:effectLst/>
                        <a:latin typeface="Times New Roman" panose="02020603050405020304"/>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rtl="0" fontAlgn="ctr"/>
                      <a:r>
                        <a:rPr lang="en-IN" sz="1500" b="1" i="0" u="none" strike="noStrike">
                          <a:solidFill>
                            <a:srgbClr val="000000"/>
                          </a:solidFill>
                          <a:effectLst/>
                          <a:latin typeface="Times New Roman" panose="02020603050405020304"/>
                        </a:rPr>
                        <a:t>320</a:t>
                      </a:r>
                      <a:endParaRPr lang="en-IN" sz="1500" b="1" i="0" u="none" strike="noStrike">
                        <a:solidFill>
                          <a:srgbClr val="000000"/>
                        </a:solidFill>
                        <a:effectLst/>
                        <a:latin typeface="Times New Roman" panose="02020603050405020304"/>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rtl="0" fontAlgn="ctr"/>
                      <a:r>
                        <a:rPr lang="en-IN" sz="1500" b="1" i="0" u="none" strike="noStrike">
                          <a:solidFill>
                            <a:srgbClr val="000000"/>
                          </a:solidFill>
                          <a:effectLst/>
                          <a:latin typeface="Times New Roman" panose="02020603050405020304"/>
                        </a:rPr>
                        <a:t>16,120</a:t>
                      </a:r>
                      <a:endParaRPr lang="en-IN" sz="1500" b="1" i="0" u="none" strike="noStrike">
                        <a:solidFill>
                          <a:srgbClr val="000000"/>
                        </a:solidFill>
                        <a:effectLst/>
                        <a:latin typeface="Times New Roman" panose="02020603050405020304"/>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330978">
                <a:tc>
                  <a:txBody>
                    <a:bodyPr/>
                    <a:lstStyle/>
                    <a:p>
                      <a:pPr algn="ctr" rtl="0" fontAlgn="ctr"/>
                      <a:r>
                        <a:rPr lang="en-IN" sz="1500" b="1" i="0" u="none" strike="noStrike">
                          <a:solidFill>
                            <a:srgbClr val="000000"/>
                          </a:solidFill>
                          <a:effectLst/>
                          <a:latin typeface="Times New Roman" panose="02020603050405020304"/>
                        </a:rPr>
                        <a:t>5</a:t>
                      </a:r>
                      <a:endParaRPr lang="en-IN" sz="1500" b="1" i="0" u="none" strike="noStrike">
                        <a:solidFill>
                          <a:srgbClr val="000000"/>
                        </a:solidFill>
                        <a:effectLst/>
                        <a:latin typeface="Times New Roman" panose="02020603050405020304"/>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rtl="0" fontAlgn="ctr"/>
                      <a:r>
                        <a:rPr lang="en-IN" sz="1500" b="1" i="0" u="none" strike="noStrike">
                          <a:solidFill>
                            <a:srgbClr val="000000"/>
                          </a:solidFill>
                          <a:effectLst/>
                          <a:latin typeface="Times New Roman" panose="02020603050405020304"/>
                        </a:rPr>
                        <a:t>-</a:t>
                      </a:r>
                      <a:endParaRPr lang="en-IN" sz="1500" b="1" i="0" u="none" strike="noStrike">
                        <a:solidFill>
                          <a:srgbClr val="000000"/>
                        </a:solidFill>
                        <a:effectLst/>
                        <a:latin typeface="Times New Roman" panose="02020603050405020304"/>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rtl="0" fontAlgn="ctr"/>
                      <a:r>
                        <a:rPr lang="en-IN" sz="1500" b="1" i="0" u="none" strike="noStrike">
                          <a:solidFill>
                            <a:srgbClr val="000000"/>
                          </a:solidFill>
                          <a:effectLst/>
                          <a:latin typeface="Times New Roman" panose="02020603050405020304"/>
                        </a:rPr>
                        <a:t>-</a:t>
                      </a:r>
                      <a:endParaRPr lang="en-IN" sz="1500" b="1" i="0" u="none" strike="noStrike">
                        <a:solidFill>
                          <a:srgbClr val="000000"/>
                        </a:solidFill>
                        <a:effectLst/>
                        <a:latin typeface="Times New Roman" panose="02020603050405020304"/>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rtl="0" fontAlgn="ctr"/>
                      <a:r>
                        <a:rPr lang="en-IN" sz="1500" b="1" i="0" u="none" strike="noStrike">
                          <a:solidFill>
                            <a:srgbClr val="000000"/>
                          </a:solidFill>
                          <a:effectLst/>
                          <a:latin typeface="Times New Roman" panose="02020603050405020304"/>
                        </a:rPr>
                        <a:t>-</a:t>
                      </a:r>
                      <a:endParaRPr lang="en-IN" sz="1500" b="1" i="0" u="none" strike="noStrike">
                        <a:solidFill>
                          <a:srgbClr val="000000"/>
                        </a:solidFill>
                        <a:effectLst/>
                        <a:latin typeface="Times New Roman" panose="02020603050405020304"/>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rtl="0" fontAlgn="ctr"/>
                      <a:r>
                        <a:rPr lang="en-IN" sz="1500" b="1" i="0" u="none" strike="noStrike">
                          <a:solidFill>
                            <a:srgbClr val="000000"/>
                          </a:solidFill>
                          <a:effectLst/>
                          <a:latin typeface="Times New Roman" panose="02020603050405020304"/>
                        </a:rPr>
                        <a:t>2(Loss)</a:t>
                      </a:r>
                      <a:endParaRPr lang="en-IN" sz="1500" b="1" i="0" u="none" strike="noStrike">
                        <a:solidFill>
                          <a:srgbClr val="000000"/>
                        </a:solidFill>
                        <a:effectLst/>
                        <a:latin typeface="Times New Roman" panose="02020603050405020304"/>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rtl="0" fontAlgn="ctr"/>
                      <a:r>
                        <a:rPr lang="en-IN" sz="1500" b="1" i="0" u="none" strike="noStrike">
                          <a:solidFill>
                            <a:srgbClr val="000000"/>
                          </a:solidFill>
                          <a:effectLst/>
                          <a:latin typeface="Times New Roman" panose="02020603050405020304"/>
                        </a:rPr>
                        <a:t>-</a:t>
                      </a:r>
                      <a:endParaRPr lang="en-IN" sz="1500" b="1" i="0" u="none" strike="noStrike">
                        <a:solidFill>
                          <a:srgbClr val="000000"/>
                        </a:solidFill>
                        <a:effectLst/>
                        <a:latin typeface="Times New Roman" panose="02020603050405020304"/>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rtl="0" fontAlgn="ctr"/>
                      <a:r>
                        <a:rPr lang="en-IN" sz="1500" b="1" i="0" u="none" strike="noStrike">
                          <a:solidFill>
                            <a:srgbClr val="000000"/>
                          </a:solidFill>
                          <a:effectLst/>
                          <a:latin typeface="Times New Roman" panose="02020603050405020304"/>
                        </a:rPr>
                        <a:t>-</a:t>
                      </a:r>
                      <a:endParaRPr lang="en-IN" sz="1500" b="1" i="0" u="none" strike="noStrike">
                        <a:solidFill>
                          <a:srgbClr val="000000"/>
                        </a:solidFill>
                        <a:effectLst/>
                        <a:latin typeface="Times New Roman" panose="02020603050405020304"/>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rtl="0" fontAlgn="ctr"/>
                      <a:r>
                        <a:rPr lang="en-IN" sz="1500" b="1" i="0" u="none" strike="noStrike">
                          <a:solidFill>
                            <a:srgbClr val="000000"/>
                          </a:solidFill>
                          <a:effectLst/>
                          <a:latin typeface="Times New Roman" panose="02020603050405020304"/>
                        </a:rPr>
                        <a:t>318</a:t>
                      </a:r>
                      <a:endParaRPr lang="en-IN" sz="1500" b="1" i="0" u="none" strike="noStrike">
                        <a:solidFill>
                          <a:srgbClr val="000000"/>
                        </a:solidFill>
                        <a:effectLst/>
                        <a:latin typeface="Times New Roman" panose="02020603050405020304"/>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rtl="0" fontAlgn="ctr"/>
                      <a:r>
                        <a:rPr lang="en-IN" sz="1500" b="1" i="0" u="none" strike="noStrike">
                          <a:solidFill>
                            <a:srgbClr val="000000"/>
                          </a:solidFill>
                          <a:effectLst/>
                          <a:latin typeface="Times New Roman" panose="02020603050405020304"/>
                        </a:rPr>
                        <a:t>16,120</a:t>
                      </a:r>
                      <a:endParaRPr lang="en-IN" sz="1500" b="1" i="0" u="none" strike="noStrike">
                        <a:solidFill>
                          <a:srgbClr val="000000"/>
                        </a:solidFill>
                        <a:effectLst/>
                        <a:latin typeface="Times New Roman" panose="02020603050405020304"/>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330978">
                <a:tc>
                  <a:txBody>
                    <a:bodyPr/>
                    <a:lstStyle/>
                    <a:p>
                      <a:pPr algn="ctr" rtl="0" fontAlgn="ctr"/>
                      <a:r>
                        <a:rPr lang="en-IN" sz="1500" b="1" i="0" u="none" strike="noStrike">
                          <a:solidFill>
                            <a:srgbClr val="000000"/>
                          </a:solidFill>
                          <a:effectLst/>
                          <a:latin typeface="Times New Roman" panose="02020603050405020304"/>
                        </a:rPr>
                        <a:t>5</a:t>
                      </a:r>
                      <a:endParaRPr lang="en-IN" sz="1500" b="1" i="0" u="none" strike="noStrike">
                        <a:solidFill>
                          <a:srgbClr val="000000"/>
                        </a:solidFill>
                        <a:effectLst/>
                        <a:latin typeface="Times New Roman" panose="02020603050405020304"/>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rtl="0" fontAlgn="ctr"/>
                      <a:r>
                        <a:rPr lang="en-IN" sz="1500" b="1" i="0" u="none" strike="noStrike">
                          <a:solidFill>
                            <a:srgbClr val="000000"/>
                          </a:solidFill>
                          <a:effectLst/>
                          <a:latin typeface="Times New Roman" panose="02020603050405020304"/>
                        </a:rPr>
                        <a:t>-</a:t>
                      </a:r>
                      <a:endParaRPr lang="en-IN" sz="1500" b="1" i="0" u="none" strike="noStrike">
                        <a:solidFill>
                          <a:srgbClr val="000000"/>
                        </a:solidFill>
                        <a:effectLst/>
                        <a:latin typeface="Times New Roman" panose="02020603050405020304"/>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rtl="0" fontAlgn="ctr"/>
                      <a:r>
                        <a:rPr lang="en-IN" sz="1500" b="1" i="0" u="none" strike="noStrike">
                          <a:solidFill>
                            <a:srgbClr val="000000"/>
                          </a:solidFill>
                          <a:effectLst/>
                          <a:latin typeface="Times New Roman" panose="02020603050405020304"/>
                        </a:rPr>
                        <a:t>-</a:t>
                      </a:r>
                      <a:endParaRPr lang="en-IN" sz="1500" b="1" i="0" u="none" strike="noStrike">
                        <a:solidFill>
                          <a:srgbClr val="000000"/>
                        </a:solidFill>
                        <a:effectLst/>
                        <a:latin typeface="Times New Roman" panose="02020603050405020304"/>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rtl="0" fontAlgn="ctr"/>
                      <a:r>
                        <a:rPr lang="en-IN" sz="1500" b="1" i="0" u="none" strike="noStrike">
                          <a:solidFill>
                            <a:srgbClr val="000000"/>
                          </a:solidFill>
                          <a:effectLst/>
                          <a:latin typeface="Times New Roman" panose="02020603050405020304"/>
                        </a:rPr>
                        <a:t>-</a:t>
                      </a:r>
                      <a:endParaRPr lang="en-IN" sz="1500" b="1" i="0" u="none" strike="noStrike">
                        <a:solidFill>
                          <a:srgbClr val="000000"/>
                        </a:solidFill>
                        <a:effectLst/>
                        <a:latin typeface="Times New Roman" panose="02020603050405020304"/>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rtl="0" fontAlgn="ctr"/>
                      <a:r>
                        <a:rPr lang="en-IN" sz="1500" b="1" i="0" u="none" strike="noStrike">
                          <a:solidFill>
                            <a:srgbClr val="000000"/>
                          </a:solidFill>
                          <a:effectLst/>
                          <a:latin typeface="Times New Roman" panose="02020603050405020304"/>
                        </a:rPr>
                        <a:t>100</a:t>
                      </a:r>
                      <a:endParaRPr lang="en-IN" sz="1500" b="1" i="0" u="none" strike="noStrike">
                        <a:solidFill>
                          <a:srgbClr val="000000"/>
                        </a:solidFill>
                        <a:effectLst/>
                        <a:latin typeface="Times New Roman" panose="02020603050405020304"/>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rtl="0" fontAlgn="ctr"/>
                      <a:r>
                        <a:rPr lang="en-IN" sz="1500" b="1" i="0" u="none" strike="noStrike">
                          <a:solidFill>
                            <a:srgbClr val="000000"/>
                          </a:solidFill>
                          <a:effectLst/>
                          <a:latin typeface="Times New Roman" panose="02020603050405020304"/>
                        </a:rPr>
                        <a:t>50.69</a:t>
                      </a:r>
                      <a:endParaRPr lang="en-IN" sz="1500" b="1" i="0" u="none" strike="noStrike">
                        <a:solidFill>
                          <a:srgbClr val="000000"/>
                        </a:solidFill>
                        <a:effectLst/>
                        <a:latin typeface="Times New Roman" panose="02020603050405020304"/>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rtl="0" fontAlgn="ctr"/>
                      <a:r>
                        <a:rPr lang="en-IN" sz="1500" b="1" i="0" u="none" strike="noStrike">
                          <a:solidFill>
                            <a:srgbClr val="000000"/>
                          </a:solidFill>
                          <a:effectLst/>
                          <a:latin typeface="Times New Roman" panose="02020603050405020304"/>
                        </a:rPr>
                        <a:t>5,069</a:t>
                      </a:r>
                      <a:endParaRPr lang="en-IN" sz="1500" b="1" i="0" u="none" strike="noStrike">
                        <a:solidFill>
                          <a:srgbClr val="000000"/>
                        </a:solidFill>
                        <a:effectLst/>
                        <a:latin typeface="Times New Roman" panose="02020603050405020304"/>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rtl="0" fontAlgn="ctr"/>
                      <a:r>
                        <a:rPr lang="en-IN" sz="1500" b="1" i="0" u="none" strike="noStrike">
                          <a:solidFill>
                            <a:srgbClr val="000000"/>
                          </a:solidFill>
                          <a:effectLst/>
                          <a:latin typeface="Times New Roman" panose="02020603050405020304"/>
                        </a:rPr>
                        <a:t>218</a:t>
                      </a:r>
                      <a:endParaRPr lang="en-IN" sz="1500" b="1" i="0" u="none" strike="noStrike">
                        <a:solidFill>
                          <a:srgbClr val="000000"/>
                        </a:solidFill>
                        <a:effectLst/>
                        <a:latin typeface="Times New Roman" panose="02020603050405020304"/>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rtl="0" fontAlgn="ctr"/>
                      <a:r>
                        <a:rPr lang="en-IN" sz="1500" b="1" i="0" u="none" strike="noStrike">
                          <a:solidFill>
                            <a:srgbClr val="000000"/>
                          </a:solidFill>
                          <a:effectLst/>
                          <a:latin typeface="Times New Roman" panose="02020603050405020304"/>
                        </a:rPr>
                        <a:t>11,051</a:t>
                      </a:r>
                      <a:endParaRPr lang="en-IN" sz="1500" b="1" i="0" u="none" strike="noStrike">
                        <a:solidFill>
                          <a:srgbClr val="000000"/>
                        </a:solidFill>
                        <a:effectLst/>
                        <a:latin typeface="Times New Roman" panose="02020603050405020304"/>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648718">
                <a:tc>
                  <a:txBody>
                    <a:bodyPr/>
                    <a:lstStyle/>
                    <a:p>
                      <a:pPr algn="ctr" rtl="0" fontAlgn="ctr"/>
                      <a:r>
                        <a:rPr lang="en-IN" sz="1500" b="1" i="0" u="none" strike="noStrike">
                          <a:solidFill>
                            <a:srgbClr val="000000"/>
                          </a:solidFill>
                          <a:effectLst/>
                          <a:latin typeface="Times New Roman" panose="02020603050405020304"/>
                        </a:rPr>
                        <a:t> </a:t>
                      </a:r>
                      <a:endParaRPr lang="en-IN" sz="1500" b="1" i="0" u="none" strike="noStrike">
                        <a:solidFill>
                          <a:srgbClr val="000000"/>
                        </a:solidFill>
                        <a:effectLst/>
                        <a:latin typeface="Times New Roman" panose="02020603050405020304"/>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IN" sz="1800" b="0" i="0" u="none" strike="noStrike">
                          <a:solidFill>
                            <a:srgbClr val="000000"/>
                          </a:solidFill>
                          <a:effectLst/>
                          <a:latin typeface="Arial" panose="020B0604020202020204"/>
                        </a:rPr>
                        <a:t> </a:t>
                      </a:r>
                      <a:endParaRPr lang="en-IN" sz="1800" b="0" i="0" u="none" strike="noStrike">
                        <a:solidFill>
                          <a:srgbClr val="000000"/>
                        </a:solidFill>
                        <a:effectLst/>
                        <a:latin typeface="Arial" panose="020B0604020202020204"/>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IN" sz="1800" b="0" i="0" u="none" strike="noStrike">
                          <a:solidFill>
                            <a:srgbClr val="000000"/>
                          </a:solidFill>
                          <a:effectLst/>
                          <a:latin typeface="Arial" panose="020B0604020202020204"/>
                        </a:rPr>
                        <a:t> </a:t>
                      </a:r>
                      <a:endParaRPr lang="en-IN" sz="1800" b="0" i="0" u="none" strike="noStrike">
                        <a:solidFill>
                          <a:srgbClr val="000000"/>
                        </a:solidFill>
                        <a:effectLst/>
                        <a:latin typeface="Arial" panose="020B0604020202020204"/>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IN" sz="1800" b="0" i="0" u="none" strike="noStrike">
                          <a:solidFill>
                            <a:srgbClr val="000000"/>
                          </a:solidFill>
                          <a:effectLst/>
                          <a:latin typeface="Arial" panose="020B0604020202020204"/>
                        </a:rPr>
                        <a:t> </a:t>
                      </a:r>
                      <a:endParaRPr lang="en-IN" sz="1800" b="0" i="0" u="none" strike="noStrike">
                        <a:solidFill>
                          <a:srgbClr val="000000"/>
                        </a:solidFill>
                        <a:effectLst/>
                        <a:latin typeface="Arial" panose="020B0604020202020204"/>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IN" sz="1800" b="0" i="0" u="none" strike="noStrike">
                          <a:solidFill>
                            <a:srgbClr val="000000"/>
                          </a:solidFill>
                          <a:effectLst/>
                          <a:latin typeface="Arial" panose="020B0604020202020204"/>
                        </a:rPr>
                        <a:t> </a:t>
                      </a:r>
                      <a:endParaRPr lang="en-IN" sz="1800" b="0" i="0" u="none" strike="noStrike">
                        <a:solidFill>
                          <a:srgbClr val="000000"/>
                        </a:solidFill>
                        <a:effectLst/>
                        <a:latin typeface="Arial" panose="020B0604020202020204"/>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rtl="0" fontAlgn="ctr"/>
                      <a:r>
                        <a:rPr lang="en-IN" sz="1500" b="1" i="0" u="none" strike="noStrike">
                          <a:solidFill>
                            <a:srgbClr val="000000"/>
                          </a:solidFill>
                          <a:effectLst/>
                          <a:latin typeface="Times New Roman" panose="02020603050405020304"/>
                        </a:rPr>
                        <a:t>(16,120/318)</a:t>
                      </a:r>
                      <a:endParaRPr lang="en-IN" sz="1500" b="1" i="0" u="none" strike="noStrike">
                        <a:solidFill>
                          <a:srgbClr val="000000"/>
                        </a:solidFill>
                        <a:effectLst/>
                        <a:latin typeface="Times New Roman" panose="02020603050405020304"/>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IN" sz="1800" b="0" i="0" u="none" strike="noStrike">
                          <a:solidFill>
                            <a:srgbClr val="000000"/>
                          </a:solidFill>
                          <a:effectLst/>
                          <a:latin typeface="Arial" panose="020B0604020202020204"/>
                        </a:rPr>
                        <a:t> </a:t>
                      </a:r>
                      <a:endParaRPr lang="en-IN" sz="1800" b="0" i="0" u="none" strike="noStrike">
                        <a:solidFill>
                          <a:srgbClr val="000000"/>
                        </a:solidFill>
                        <a:effectLst/>
                        <a:latin typeface="Arial" panose="020B0604020202020204"/>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IN" sz="1800" b="0" i="0" u="none" strike="noStrike">
                          <a:solidFill>
                            <a:srgbClr val="000000"/>
                          </a:solidFill>
                          <a:effectLst/>
                          <a:latin typeface="Arial" panose="020B0604020202020204"/>
                        </a:rPr>
                        <a:t> </a:t>
                      </a:r>
                      <a:endParaRPr lang="en-IN" sz="1800" b="0" i="0" u="none" strike="noStrike">
                        <a:solidFill>
                          <a:srgbClr val="000000"/>
                        </a:solidFill>
                        <a:effectLst/>
                        <a:latin typeface="Arial" panose="020B0604020202020204"/>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IN" sz="1800" b="0" i="0" u="none" strike="noStrike">
                          <a:solidFill>
                            <a:srgbClr val="000000"/>
                          </a:solidFill>
                          <a:effectLst/>
                          <a:latin typeface="Arial" panose="020B0604020202020204"/>
                        </a:rPr>
                        <a:t> </a:t>
                      </a:r>
                      <a:endParaRPr lang="en-IN" sz="1800" b="0" i="0" u="none" strike="noStrike">
                        <a:solidFill>
                          <a:srgbClr val="000000"/>
                        </a:solidFill>
                        <a:effectLst/>
                        <a:latin typeface="Arial" panose="020B0604020202020204"/>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330978">
                <a:tc>
                  <a:txBody>
                    <a:bodyPr/>
                    <a:lstStyle/>
                    <a:p>
                      <a:pPr algn="ctr" rtl="0" fontAlgn="ctr"/>
                      <a:r>
                        <a:rPr lang="en-IN" sz="1500" b="1" i="0" u="none" strike="noStrike">
                          <a:solidFill>
                            <a:srgbClr val="000000"/>
                          </a:solidFill>
                          <a:effectLst/>
                          <a:latin typeface="Times New Roman" panose="02020603050405020304"/>
                        </a:rPr>
                        <a:t>6</a:t>
                      </a:r>
                      <a:endParaRPr lang="en-IN" sz="1500" b="1" i="0" u="none" strike="noStrike">
                        <a:solidFill>
                          <a:srgbClr val="000000"/>
                        </a:solidFill>
                        <a:effectLst/>
                        <a:latin typeface="Times New Roman" panose="02020603050405020304"/>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rtl="0" fontAlgn="ctr"/>
                      <a:r>
                        <a:rPr lang="en-IN" sz="1500" b="1" i="0" u="none" strike="noStrike">
                          <a:solidFill>
                            <a:srgbClr val="000000"/>
                          </a:solidFill>
                          <a:effectLst/>
                          <a:latin typeface="Times New Roman" panose="02020603050405020304"/>
                        </a:rPr>
                        <a:t>40</a:t>
                      </a:r>
                      <a:endParaRPr lang="en-IN" sz="1500" b="1" i="0" u="none" strike="noStrike">
                        <a:solidFill>
                          <a:srgbClr val="000000"/>
                        </a:solidFill>
                        <a:effectLst/>
                        <a:latin typeface="Times New Roman" panose="02020603050405020304"/>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rtl="0" fontAlgn="ctr"/>
                      <a:r>
                        <a:rPr lang="en-IN" sz="1500" b="1" i="0" u="none" strike="noStrike">
                          <a:solidFill>
                            <a:srgbClr val="000000"/>
                          </a:solidFill>
                          <a:effectLst/>
                          <a:latin typeface="Times New Roman" panose="02020603050405020304"/>
                        </a:rPr>
                        <a:t>50.25</a:t>
                      </a:r>
                      <a:endParaRPr lang="en-IN" sz="1500" b="1" i="0" u="none" strike="noStrike">
                        <a:solidFill>
                          <a:srgbClr val="000000"/>
                        </a:solidFill>
                        <a:effectLst/>
                        <a:latin typeface="Times New Roman" panose="02020603050405020304"/>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rtl="0" fontAlgn="ctr"/>
                      <a:r>
                        <a:rPr lang="en-IN" sz="1500" b="1" i="0" u="none" strike="noStrike">
                          <a:solidFill>
                            <a:srgbClr val="000000"/>
                          </a:solidFill>
                          <a:effectLst/>
                          <a:latin typeface="Times New Roman" panose="02020603050405020304"/>
                        </a:rPr>
                        <a:t>2,010</a:t>
                      </a:r>
                      <a:endParaRPr lang="en-IN" sz="1500" b="1" i="0" u="none" strike="noStrike">
                        <a:solidFill>
                          <a:srgbClr val="000000"/>
                        </a:solidFill>
                        <a:effectLst/>
                        <a:latin typeface="Times New Roman" panose="02020603050405020304"/>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rtl="0" fontAlgn="ctr"/>
                      <a:r>
                        <a:rPr lang="en-IN" sz="1500" b="1" i="0" u="none" strike="noStrike">
                          <a:solidFill>
                            <a:srgbClr val="000000"/>
                          </a:solidFill>
                          <a:effectLst/>
                          <a:latin typeface="Times New Roman" panose="02020603050405020304"/>
                        </a:rPr>
                        <a:t>-</a:t>
                      </a:r>
                      <a:endParaRPr lang="en-IN" sz="1500" b="1" i="0" u="none" strike="noStrike">
                        <a:solidFill>
                          <a:srgbClr val="000000"/>
                        </a:solidFill>
                        <a:effectLst/>
                        <a:latin typeface="Times New Roman" panose="02020603050405020304"/>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rtl="0" fontAlgn="ctr"/>
                      <a:r>
                        <a:rPr lang="en-IN" sz="1500" b="1" i="0" u="none" strike="noStrike">
                          <a:solidFill>
                            <a:srgbClr val="000000"/>
                          </a:solidFill>
                          <a:effectLst/>
                          <a:latin typeface="Times New Roman" panose="02020603050405020304"/>
                        </a:rPr>
                        <a:t>-</a:t>
                      </a:r>
                      <a:endParaRPr lang="en-IN" sz="1500" b="1" i="0" u="none" strike="noStrike">
                        <a:solidFill>
                          <a:srgbClr val="000000"/>
                        </a:solidFill>
                        <a:effectLst/>
                        <a:latin typeface="Times New Roman" panose="02020603050405020304"/>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rtl="0" fontAlgn="ctr"/>
                      <a:r>
                        <a:rPr lang="en-IN" sz="1500" b="1" i="0" u="none" strike="noStrike">
                          <a:solidFill>
                            <a:srgbClr val="000000"/>
                          </a:solidFill>
                          <a:effectLst/>
                          <a:latin typeface="Times New Roman" panose="02020603050405020304"/>
                        </a:rPr>
                        <a:t>-</a:t>
                      </a:r>
                      <a:endParaRPr lang="en-IN" sz="1500" b="1" i="0" u="none" strike="noStrike">
                        <a:solidFill>
                          <a:srgbClr val="000000"/>
                        </a:solidFill>
                        <a:effectLst/>
                        <a:latin typeface="Times New Roman" panose="02020603050405020304"/>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rtl="0" fontAlgn="ctr"/>
                      <a:r>
                        <a:rPr lang="en-IN" sz="1500" b="1" i="0" u="none" strike="noStrike">
                          <a:solidFill>
                            <a:srgbClr val="000000"/>
                          </a:solidFill>
                          <a:effectLst/>
                          <a:latin typeface="Times New Roman" panose="02020603050405020304"/>
                        </a:rPr>
                        <a:t>258</a:t>
                      </a:r>
                      <a:endParaRPr lang="en-IN" sz="1500" b="1" i="0" u="none" strike="noStrike">
                        <a:solidFill>
                          <a:srgbClr val="000000"/>
                        </a:solidFill>
                        <a:effectLst/>
                        <a:latin typeface="Times New Roman" panose="02020603050405020304"/>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rtl="0" fontAlgn="ctr"/>
                      <a:r>
                        <a:rPr lang="en-IN" sz="1500" b="1" i="0" u="none" strike="noStrike">
                          <a:solidFill>
                            <a:srgbClr val="000000"/>
                          </a:solidFill>
                          <a:effectLst/>
                          <a:latin typeface="Times New Roman" panose="02020603050405020304"/>
                        </a:rPr>
                        <a:t>13,061</a:t>
                      </a:r>
                      <a:endParaRPr lang="en-IN" sz="1500" b="1" i="0" u="none" strike="noStrike">
                        <a:solidFill>
                          <a:srgbClr val="000000"/>
                        </a:solidFill>
                        <a:effectLst/>
                        <a:latin typeface="Times New Roman" panose="02020603050405020304"/>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330978">
                <a:tc rowSpan="2">
                  <a:txBody>
                    <a:bodyPr/>
                    <a:lstStyle/>
                    <a:p>
                      <a:pPr algn="ctr" rtl="0" fontAlgn="ctr"/>
                      <a:r>
                        <a:rPr lang="en-IN" sz="1500" b="1" i="0" u="none" strike="noStrike">
                          <a:solidFill>
                            <a:srgbClr val="000000"/>
                          </a:solidFill>
                          <a:effectLst/>
                          <a:latin typeface="Times New Roman" panose="02020603050405020304"/>
                        </a:rPr>
                        <a:t>7</a:t>
                      </a:r>
                      <a:endParaRPr lang="en-IN" sz="1500" b="1" i="0" u="none" strike="noStrike">
                        <a:solidFill>
                          <a:srgbClr val="000000"/>
                        </a:solidFill>
                        <a:effectLst/>
                        <a:latin typeface="Times New Roman" panose="02020603050405020304"/>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rowSpan="2">
                  <a:txBody>
                    <a:bodyPr/>
                    <a:lstStyle/>
                    <a:p>
                      <a:pPr algn="ctr" rtl="0" fontAlgn="ctr"/>
                      <a:r>
                        <a:rPr lang="en-IN" sz="1500" b="1" i="0" u="none" strike="noStrike">
                          <a:solidFill>
                            <a:srgbClr val="000000"/>
                          </a:solidFill>
                          <a:effectLst/>
                          <a:latin typeface="Times New Roman" panose="02020603050405020304"/>
                        </a:rPr>
                        <a:t>-</a:t>
                      </a:r>
                      <a:endParaRPr lang="en-IN" sz="1500" b="1" i="0" u="none" strike="noStrike">
                        <a:solidFill>
                          <a:srgbClr val="000000"/>
                        </a:solidFill>
                        <a:effectLst/>
                        <a:latin typeface="Times New Roman" panose="02020603050405020304"/>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rowSpan="2">
                  <a:txBody>
                    <a:bodyPr/>
                    <a:lstStyle/>
                    <a:p>
                      <a:pPr algn="ctr" rtl="0" fontAlgn="ctr"/>
                      <a:r>
                        <a:rPr lang="en-IN" sz="1500" b="1" i="0" u="none" strike="noStrike">
                          <a:solidFill>
                            <a:srgbClr val="000000"/>
                          </a:solidFill>
                          <a:effectLst/>
                          <a:latin typeface="Times New Roman" panose="02020603050405020304"/>
                        </a:rPr>
                        <a:t>-</a:t>
                      </a:r>
                      <a:endParaRPr lang="en-IN" sz="1500" b="1" i="0" u="none" strike="noStrike">
                        <a:solidFill>
                          <a:srgbClr val="000000"/>
                        </a:solidFill>
                        <a:effectLst/>
                        <a:latin typeface="Times New Roman" panose="02020603050405020304"/>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rowSpan="2">
                  <a:txBody>
                    <a:bodyPr/>
                    <a:lstStyle/>
                    <a:p>
                      <a:pPr algn="ctr" rtl="0" fontAlgn="ctr"/>
                      <a:r>
                        <a:rPr lang="en-IN" sz="1500" b="1" i="0" u="none" strike="noStrike">
                          <a:solidFill>
                            <a:srgbClr val="000000"/>
                          </a:solidFill>
                          <a:effectLst/>
                          <a:latin typeface="Times New Roman" panose="02020603050405020304"/>
                        </a:rPr>
                        <a:t>-</a:t>
                      </a:r>
                      <a:endParaRPr lang="en-IN" sz="1500" b="1" i="0" u="none" strike="noStrike">
                        <a:solidFill>
                          <a:srgbClr val="000000"/>
                        </a:solidFill>
                        <a:effectLst/>
                        <a:latin typeface="Times New Roman" panose="02020603050405020304"/>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rowSpan="2">
                  <a:txBody>
                    <a:bodyPr/>
                    <a:lstStyle/>
                    <a:p>
                      <a:pPr algn="ctr" rtl="0" fontAlgn="ctr"/>
                      <a:r>
                        <a:rPr lang="en-IN" sz="1500" b="1" i="0" u="none" strike="noStrike">
                          <a:solidFill>
                            <a:srgbClr val="000000"/>
                          </a:solidFill>
                          <a:effectLst/>
                          <a:latin typeface="Times New Roman" panose="02020603050405020304"/>
                        </a:rPr>
                        <a:t>160</a:t>
                      </a:r>
                      <a:endParaRPr lang="en-IN" sz="1500" b="1" i="0" u="none" strike="noStrike">
                        <a:solidFill>
                          <a:srgbClr val="000000"/>
                        </a:solidFill>
                        <a:effectLst/>
                        <a:latin typeface="Times New Roman" panose="02020603050405020304"/>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rtl="0" fontAlgn="ctr"/>
                      <a:r>
                        <a:rPr lang="en-IN" sz="1500" b="1" i="0" u="none" strike="noStrike">
                          <a:solidFill>
                            <a:srgbClr val="000000"/>
                          </a:solidFill>
                          <a:effectLst/>
                          <a:latin typeface="Times New Roman" panose="02020603050405020304"/>
                        </a:rPr>
                        <a:t>50.62</a:t>
                      </a:r>
                      <a:endParaRPr lang="en-IN" sz="1500" b="1" i="0" u="none" strike="noStrike">
                        <a:solidFill>
                          <a:srgbClr val="000000"/>
                        </a:solidFill>
                        <a:effectLst/>
                        <a:latin typeface="Times New Roman" panose="02020603050405020304"/>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rowSpan="2">
                  <a:txBody>
                    <a:bodyPr/>
                    <a:lstStyle/>
                    <a:p>
                      <a:pPr algn="ctr" rtl="0" fontAlgn="ctr"/>
                      <a:r>
                        <a:rPr lang="en-IN" sz="1500" b="1" i="0" u="none" strike="noStrike">
                          <a:solidFill>
                            <a:srgbClr val="000000"/>
                          </a:solidFill>
                          <a:effectLst/>
                          <a:latin typeface="Times New Roman" panose="02020603050405020304"/>
                        </a:rPr>
                        <a:t>8,099</a:t>
                      </a:r>
                      <a:endParaRPr lang="en-IN" sz="1500" b="1" i="0" u="none" strike="noStrike">
                        <a:solidFill>
                          <a:srgbClr val="000000"/>
                        </a:solidFill>
                        <a:effectLst/>
                        <a:latin typeface="Times New Roman" panose="02020603050405020304"/>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rowSpan="2">
                  <a:txBody>
                    <a:bodyPr/>
                    <a:lstStyle/>
                    <a:p>
                      <a:pPr algn="ctr" rtl="0" fontAlgn="ctr"/>
                      <a:r>
                        <a:rPr lang="en-IN" sz="1500" b="1" i="0" u="none" strike="noStrike">
                          <a:solidFill>
                            <a:srgbClr val="000000"/>
                          </a:solidFill>
                          <a:effectLst/>
                          <a:latin typeface="Times New Roman" panose="02020603050405020304"/>
                        </a:rPr>
                        <a:t>98</a:t>
                      </a:r>
                      <a:endParaRPr lang="en-IN" sz="1500" b="1" i="0" u="none" strike="noStrike">
                        <a:solidFill>
                          <a:srgbClr val="000000"/>
                        </a:solidFill>
                        <a:effectLst/>
                        <a:latin typeface="Times New Roman" panose="02020603050405020304"/>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rowSpan="2">
                  <a:txBody>
                    <a:bodyPr/>
                    <a:lstStyle/>
                    <a:p>
                      <a:pPr algn="ctr" rtl="0" fontAlgn="ctr"/>
                      <a:r>
                        <a:rPr lang="en-IN" sz="1500" b="1" i="0" u="none" strike="noStrike">
                          <a:solidFill>
                            <a:srgbClr val="000000"/>
                          </a:solidFill>
                          <a:effectLst/>
                          <a:latin typeface="Times New Roman" panose="02020603050405020304"/>
                        </a:rPr>
                        <a:t>4,962</a:t>
                      </a:r>
                      <a:endParaRPr lang="en-IN" sz="1500" b="1" i="0" u="none" strike="noStrike">
                        <a:solidFill>
                          <a:srgbClr val="000000"/>
                        </a:solidFill>
                        <a:effectLst/>
                        <a:latin typeface="Times New Roman" panose="02020603050405020304"/>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r>
              <a:tr h="648718">
                <a:tc vMerge="1">
                  <a:tcPr/>
                </a:tc>
                <a:tc vMerge="1">
                  <a:tcPr/>
                </a:tc>
                <a:tc vMerge="1">
                  <a:tcPr/>
                </a:tc>
                <a:tc vMerge="1">
                  <a:tcPr/>
                </a:tc>
                <a:tc vMerge="1">
                  <a:tcPr/>
                </a:tc>
                <a:tc>
                  <a:txBody>
                    <a:bodyPr/>
                    <a:lstStyle/>
                    <a:p>
                      <a:pPr algn="ctr" rtl="0" fontAlgn="ctr"/>
                      <a:r>
                        <a:rPr lang="en-IN" sz="1500" b="1" i="0" u="none" strike="noStrike" dirty="0">
                          <a:solidFill>
                            <a:srgbClr val="000000"/>
                          </a:solidFill>
                          <a:effectLst/>
                          <a:latin typeface="Times New Roman" panose="02020603050405020304"/>
                        </a:rPr>
                        <a:t>(13,061/258)</a:t>
                      </a:r>
                      <a:endParaRPr lang="en-IN" sz="1500" b="1" i="0" u="none" strike="noStrike" dirty="0">
                        <a:solidFill>
                          <a:srgbClr val="000000"/>
                        </a:solidFill>
                        <a:effectLst/>
                        <a:latin typeface="Times New Roman" panose="02020603050405020304"/>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vMerge="1">
                  <a:tcPr/>
                </a:tc>
                <a:tc vMerge="1">
                  <a:tcPr/>
                </a:tc>
                <a:tc vMerge="1">
                  <a:tcPr/>
                </a:tc>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342900" lvl="0" indent="-342900">
              <a:lnSpc>
                <a:spcPct val="115000"/>
              </a:lnSpc>
              <a:spcBef>
                <a:spcPct val="20000"/>
              </a:spcBef>
              <a:spcAft>
                <a:spcPts val="1000"/>
              </a:spcAft>
            </a:pPr>
            <a:r>
              <a:rPr lang="en-IN" sz="3000" b="1" dirty="0">
                <a:solidFill>
                  <a:prstClr val="black"/>
                </a:solidFill>
                <a:ea typeface="Calibri" panose="020F0502020204030204"/>
                <a:cs typeface="Times New Roman" panose="02020603050405020304"/>
              </a:rPr>
              <a:t>Average Price Methods</a:t>
            </a:r>
            <a:br>
              <a:rPr lang="en-IN" sz="3000" b="1" dirty="0">
                <a:solidFill>
                  <a:prstClr val="black"/>
                </a:solidFill>
                <a:ea typeface="Calibri" panose="020F0502020204030204"/>
                <a:cs typeface="Times New Roman" panose="02020603050405020304"/>
              </a:rPr>
            </a:br>
            <a:endParaRPr lang="en-IN" sz="3000" b="1" dirty="0"/>
          </a:p>
        </p:txBody>
      </p:sp>
      <p:sp>
        <p:nvSpPr>
          <p:cNvPr id="3" name="Content Placeholder 2"/>
          <p:cNvSpPr>
            <a:spLocks noGrp="1"/>
          </p:cNvSpPr>
          <p:nvPr>
            <p:ph idx="1"/>
          </p:nvPr>
        </p:nvSpPr>
        <p:spPr/>
        <p:txBody>
          <a:bodyPr>
            <a:normAutofit/>
          </a:bodyPr>
          <a:lstStyle/>
          <a:p>
            <a:pPr>
              <a:lnSpc>
                <a:spcPct val="115000"/>
              </a:lnSpc>
              <a:spcAft>
                <a:spcPts val="1000"/>
              </a:spcAft>
            </a:pPr>
            <a:r>
              <a:rPr lang="en-IN" sz="2200" dirty="0" smtClean="0">
                <a:latin typeface="Times New Roman" panose="02020603050405020304" pitchFamily="18" charset="0"/>
                <a:ea typeface="Calibri" panose="020F0502020204030204"/>
                <a:cs typeface="Times New Roman" panose="02020603050405020304" pitchFamily="18" charset="0"/>
              </a:rPr>
              <a:t>Average </a:t>
            </a:r>
            <a:r>
              <a:rPr lang="en-IN" sz="2200" dirty="0">
                <a:latin typeface="Times New Roman" panose="02020603050405020304" pitchFamily="18" charset="0"/>
                <a:ea typeface="Calibri" panose="020F0502020204030204"/>
                <a:cs typeface="Times New Roman" panose="02020603050405020304" pitchFamily="18" charset="0"/>
              </a:rPr>
              <a:t>cost methods are based on the assumption that the materials purchased in different lots are stored together and an issue cannot be made from any specific lot. </a:t>
            </a:r>
            <a:endParaRPr lang="en-IN" sz="2200" dirty="0" smtClean="0">
              <a:latin typeface="Times New Roman" panose="02020603050405020304" pitchFamily="18" charset="0"/>
              <a:ea typeface="Calibri" panose="020F0502020204030204"/>
              <a:cs typeface="Times New Roman" panose="02020603050405020304" pitchFamily="18" charset="0"/>
            </a:endParaRPr>
          </a:p>
          <a:p>
            <a:pPr>
              <a:lnSpc>
                <a:spcPct val="115000"/>
              </a:lnSpc>
              <a:spcAft>
                <a:spcPts val="1000"/>
              </a:spcAft>
            </a:pPr>
            <a:r>
              <a:rPr lang="en-IN" sz="2200" dirty="0" smtClean="0">
                <a:latin typeface="Times New Roman" panose="02020603050405020304" pitchFamily="18" charset="0"/>
                <a:ea typeface="Calibri" panose="020F0502020204030204"/>
                <a:cs typeface="Times New Roman" panose="02020603050405020304" pitchFamily="18" charset="0"/>
              </a:rPr>
              <a:t>Therefore</a:t>
            </a:r>
            <a:r>
              <a:rPr lang="en-IN" sz="2200" dirty="0">
                <a:latin typeface="Times New Roman" panose="02020603050405020304" pitchFamily="18" charset="0"/>
                <a:ea typeface="Calibri" panose="020F0502020204030204"/>
                <a:cs typeface="Times New Roman" panose="02020603050405020304" pitchFamily="18" charset="0"/>
              </a:rPr>
              <a:t>, materials are issued at the average cost price irrespective of the date and price of purchase. </a:t>
            </a:r>
            <a:endParaRPr lang="en-IN" sz="2200" dirty="0" smtClean="0">
              <a:latin typeface="Times New Roman" panose="02020603050405020304" pitchFamily="18" charset="0"/>
              <a:ea typeface="Calibri" panose="020F0502020204030204"/>
              <a:cs typeface="Times New Roman" panose="02020603050405020304"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pPr marL="457200" lvl="0" indent="-457200">
              <a:lnSpc>
                <a:spcPct val="115000"/>
              </a:lnSpc>
              <a:spcAft>
                <a:spcPts val="1000"/>
              </a:spcAft>
              <a:buFont typeface="+mj-lt"/>
              <a:buAutoNum type="arabicPeriod"/>
            </a:pPr>
            <a:r>
              <a:rPr lang="en-IN" sz="2200" dirty="0">
                <a:solidFill>
                  <a:prstClr val="black"/>
                </a:solidFill>
                <a:latin typeface="Times New Roman" panose="02020603050405020304" pitchFamily="18" charset="0"/>
                <a:ea typeface="Calibri" panose="020F0502020204030204"/>
                <a:cs typeface="Times New Roman" panose="02020603050405020304" pitchFamily="18" charset="0"/>
              </a:rPr>
              <a:t>S</a:t>
            </a:r>
            <a:r>
              <a:rPr lang="en-IN" sz="2200" dirty="0" smtClean="0">
                <a:solidFill>
                  <a:prstClr val="black"/>
                </a:solidFill>
                <a:latin typeface="Times New Roman" panose="02020603050405020304" pitchFamily="18" charset="0"/>
                <a:ea typeface="Calibri" panose="020F0502020204030204"/>
                <a:cs typeface="Times New Roman" panose="02020603050405020304" pitchFamily="18" charset="0"/>
              </a:rPr>
              <a:t>imple </a:t>
            </a:r>
            <a:r>
              <a:rPr lang="en-IN" sz="2200" dirty="0">
                <a:solidFill>
                  <a:prstClr val="black"/>
                </a:solidFill>
                <a:latin typeface="Times New Roman" panose="02020603050405020304" pitchFamily="18" charset="0"/>
                <a:ea typeface="Calibri" panose="020F0502020204030204"/>
                <a:cs typeface="Times New Roman" panose="02020603050405020304" pitchFamily="18" charset="0"/>
              </a:rPr>
              <a:t>average method, </a:t>
            </a:r>
            <a:endParaRPr lang="en-IN" sz="2200" dirty="0" smtClean="0">
              <a:solidFill>
                <a:prstClr val="black"/>
              </a:solidFill>
              <a:latin typeface="Times New Roman" panose="02020603050405020304" pitchFamily="18" charset="0"/>
              <a:ea typeface="Calibri" panose="020F0502020204030204"/>
              <a:cs typeface="Times New Roman" panose="02020603050405020304" pitchFamily="18" charset="0"/>
            </a:endParaRPr>
          </a:p>
          <a:p>
            <a:pPr marL="457200" lvl="0" indent="-457200">
              <a:lnSpc>
                <a:spcPct val="115000"/>
              </a:lnSpc>
              <a:spcAft>
                <a:spcPts val="1000"/>
              </a:spcAft>
              <a:buFont typeface="+mj-lt"/>
              <a:buAutoNum type="arabicPeriod"/>
            </a:pPr>
            <a:r>
              <a:rPr lang="en-IN" sz="2200" dirty="0" smtClean="0">
                <a:solidFill>
                  <a:prstClr val="black"/>
                </a:solidFill>
                <a:latin typeface="Times New Roman" panose="02020603050405020304" pitchFamily="18" charset="0"/>
                <a:ea typeface="Calibri" panose="020F0502020204030204"/>
                <a:cs typeface="Times New Roman" panose="02020603050405020304" pitchFamily="18" charset="0"/>
              </a:rPr>
              <a:t>Weighted </a:t>
            </a:r>
            <a:r>
              <a:rPr lang="en-IN" sz="2200" dirty="0">
                <a:solidFill>
                  <a:prstClr val="black"/>
                </a:solidFill>
                <a:latin typeface="Times New Roman" panose="02020603050405020304" pitchFamily="18" charset="0"/>
                <a:ea typeface="Calibri" panose="020F0502020204030204"/>
                <a:cs typeface="Times New Roman" panose="02020603050405020304" pitchFamily="18" charset="0"/>
              </a:rPr>
              <a:t>average method, </a:t>
            </a:r>
            <a:endParaRPr lang="en-IN" sz="2200" dirty="0" smtClean="0">
              <a:solidFill>
                <a:prstClr val="black"/>
              </a:solidFill>
              <a:latin typeface="Times New Roman" panose="02020603050405020304" pitchFamily="18" charset="0"/>
              <a:ea typeface="Calibri" panose="020F0502020204030204"/>
              <a:cs typeface="Times New Roman" panose="02020603050405020304" pitchFamily="18" charset="0"/>
            </a:endParaRPr>
          </a:p>
          <a:p>
            <a:pPr marL="457200" lvl="0" indent="-457200">
              <a:lnSpc>
                <a:spcPct val="115000"/>
              </a:lnSpc>
              <a:spcAft>
                <a:spcPts val="1000"/>
              </a:spcAft>
              <a:buFont typeface="+mj-lt"/>
              <a:buAutoNum type="arabicPeriod"/>
            </a:pPr>
            <a:r>
              <a:rPr lang="en-IN" sz="2200" dirty="0" smtClean="0">
                <a:solidFill>
                  <a:prstClr val="black"/>
                </a:solidFill>
                <a:latin typeface="Times New Roman" panose="02020603050405020304" pitchFamily="18" charset="0"/>
                <a:ea typeface="Calibri" panose="020F0502020204030204"/>
                <a:cs typeface="Times New Roman" panose="02020603050405020304" pitchFamily="18" charset="0"/>
              </a:rPr>
              <a:t>Periodic </a:t>
            </a:r>
            <a:r>
              <a:rPr lang="en-IN" sz="2200" dirty="0">
                <a:solidFill>
                  <a:prstClr val="black"/>
                </a:solidFill>
                <a:latin typeface="Times New Roman" panose="02020603050405020304" pitchFamily="18" charset="0"/>
                <a:ea typeface="Calibri" panose="020F0502020204030204"/>
                <a:cs typeface="Times New Roman" panose="02020603050405020304" pitchFamily="18" charset="0"/>
              </a:rPr>
              <a:t>simple average method, </a:t>
            </a:r>
            <a:endParaRPr lang="en-IN" sz="2200" dirty="0" smtClean="0">
              <a:solidFill>
                <a:prstClr val="black"/>
              </a:solidFill>
              <a:latin typeface="Times New Roman" panose="02020603050405020304" pitchFamily="18" charset="0"/>
              <a:ea typeface="Calibri" panose="020F0502020204030204"/>
              <a:cs typeface="Times New Roman" panose="02020603050405020304" pitchFamily="18" charset="0"/>
            </a:endParaRPr>
          </a:p>
          <a:p>
            <a:pPr marL="457200" lvl="0" indent="-457200">
              <a:lnSpc>
                <a:spcPct val="115000"/>
              </a:lnSpc>
              <a:spcAft>
                <a:spcPts val="1000"/>
              </a:spcAft>
              <a:buFont typeface="+mj-lt"/>
              <a:buAutoNum type="arabicPeriod"/>
            </a:pPr>
            <a:r>
              <a:rPr lang="en-IN" sz="2200" dirty="0" smtClean="0">
                <a:solidFill>
                  <a:prstClr val="black"/>
                </a:solidFill>
                <a:latin typeface="Times New Roman" panose="02020603050405020304" pitchFamily="18" charset="0"/>
                <a:ea typeface="Calibri" panose="020F0502020204030204"/>
                <a:cs typeface="Times New Roman" panose="02020603050405020304" pitchFamily="18" charset="0"/>
              </a:rPr>
              <a:t>Periodic </a:t>
            </a:r>
            <a:r>
              <a:rPr lang="en-IN" sz="2200" dirty="0">
                <a:solidFill>
                  <a:prstClr val="black"/>
                </a:solidFill>
                <a:latin typeface="Times New Roman" panose="02020603050405020304" pitchFamily="18" charset="0"/>
                <a:ea typeface="Calibri" panose="020F0502020204030204"/>
                <a:cs typeface="Times New Roman" panose="02020603050405020304" pitchFamily="18" charset="0"/>
              </a:rPr>
              <a:t>weighted average method, </a:t>
            </a:r>
            <a:endParaRPr lang="en-IN" sz="2200" dirty="0" smtClean="0">
              <a:solidFill>
                <a:prstClr val="black"/>
              </a:solidFill>
              <a:latin typeface="Times New Roman" panose="02020603050405020304" pitchFamily="18" charset="0"/>
              <a:ea typeface="Calibri" panose="020F0502020204030204"/>
              <a:cs typeface="Times New Roman" panose="02020603050405020304" pitchFamily="18" charset="0"/>
            </a:endParaRPr>
          </a:p>
          <a:p>
            <a:pPr marL="457200" lvl="0" indent="-457200">
              <a:lnSpc>
                <a:spcPct val="115000"/>
              </a:lnSpc>
              <a:spcAft>
                <a:spcPts val="1000"/>
              </a:spcAft>
              <a:buFont typeface="+mj-lt"/>
              <a:buAutoNum type="arabicPeriod"/>
            </a:pPr>
            <a:r>
              <a:rPr lang="en-IN" sz="2200" dirty="0" smtClean="0">
                <a:solidFill>
                  <a:prstClr val="black"/>
                </a:solidFill>
                <a:latin typeface="Times New Roman" panose="02020603050405020304" pitchFamily="18" charset="0"/>
                <a:ea typeface="Calibri" panose="020F0502020204030204"/>
                <a:cs typeface="Times New Roman" panose="02020603050405020304" pitchFamily="18" charset="0"/>
              </a:rPr>
              <a:t>Moving </a:t>
            </a:r>
            <a:r>
              <a:rPr lang="en-IN" sz="2200" dirty="0">
                <a:solidFill>
                  <a:prstClr val="black"/>
                </a:solidFill>
                <a:latin typeface="Times New Roman" panose="02020603050405020304" pitchFamily="18" charset="0"/>
                <a:ea typeface="Calibri" panose="020F0502020204030204"/>
                <a:cs typeface="Times New Roman" panose="02020603050405020304" pitchFamily="18" charset="0"/>
              </a:rPr>
              <a:t>simple average method and </a:t>
            </a:r>
            <a:endParaRPr lang="en-IN" sz="2200" dirty="0" smtClean="0">
              <a:solidFill>
                <a:prstClr val="black"/>
              </a:solidFill>
              <a:latin typeface="Times New Roman" panose="02020603050405020304" pitchFamily="18" charset="0"/>
              <a:ea typeface="Calibri" panose="020F0502020204030204"/>
              <a:cs typeface="Times New Roman" panose="02020603050405020304" pitchFamily="18" charset="0"/>
            </a:endParaRPr>
          </a:p>
          <a:p>
            <a:pPr marL="457200" lvl="0" indent="-457200">
              <a:lnSpc>
                <a:spcPct val="115000"/>
              </a:lnSpc>
              <a:spcAft>
                <a:spcPts val="1000"/>
              </a:spcAft>
              <a:buFont typeface="+mj-lt"/>
              <a:buAutoNum type="arabicPeriod"/>
            </a:pPr>
            <a:r>
              <a:rPr lang="en-IN" sz="2200" dirty="0" smtClean="0">
                <a:solidFill>
                  <a:prstClr val="black"/>
                </a:solidFill>
                <a:latin typeface="Times New Roman" panose="02020603050405020304" pitchFamily="18" charset="0"/>
                <a:ea typeface="Calibri" panose="020F0502020204030204"/>
                <a:cs typeface="Times New Roman" panose="02020603050405020304" pitchFamily="18" charset="0"/>
              </a:rPr>
              <a:t>Moving </a:t>
            </a:r>
            <a:r>
              <a:rPr lang="en-IN" sz="2200" dirty="0">
                <a:solidFill>
                  <a:prstClr val="black"/>
                </a:solidFill>
                <a:latin typeface="Times New Roman" panose="02020603050405020304" pitchFamily="18" charset="0"/>
                <a:ea typeface="Calibri" panose="020F0502020204030204"/>
                <a:cs typeface="Times New Roman" panose="02020603050405020304" pitchFamily="18" charset="0"/>
              </a:rPr>
              <a:t>weighted average method. </a:t>
            </a:r>
            <a:endParaRPr lang="en-IN"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342900" lvl="0" indent="-342900">
              <a:lnSpc>
                <a:spcPct val="115000"/>
              </a:lnSpc>
              <a:spcBef>
                <a:spcPct val="20000"/>
              </a:spcBef>
              <a:spcAft>
                <a:spcPts val="1000"/>
              </a:spcAft>
            </a:pPr>
            <a:r>
              <a:rPr lang="en-IN" sz="3000" b="1" dirty="0">
                <a:solidFill>
                  <a:prstClr val="black"/>
                </a:solidFill>
                <a:ea typeface="Calibri" panose="020F0502020204030204"/>
                <a:cs typeface="Times New Roman" panose="02020603050405020304"/>
              </a:rPr>
              <a:t>Simple Average Price Method</a:t>
            </a:r>
            <a:br>
              <a:rPr lang="en-IN" sz="3000" b="1" dirty="0">
                <a:solidFill>
                  <a:prstClr val="black"/>
                </a:solidFill>
                <a:ea typeface="Calibri" panose="020F0502020204030204"/>
                <a:cs typeface="Times New Roman" panose="02020603050405020304"/>
              </a:rPr>
            </a:br>
            <a:endParaRPr lang="en-IN" sz="3000" b="1" dirty="0"/>
          </a:p>
        </p:txBody>
      </p:sp>
      <p:sp>
        <p:nvSpPr>
          <p:cNvPr id="3" name="Content Placeholder 2"/>
          <p:cNvSpPr>
            <a:spLocks noGrp="1"/>
          </p:cNvSpPr>
          <p:nvPr>
            <p:ph idx="1"/>
          </p:nvPr>
        </p:nvSpPr>
        <p:spPr/>
        <p:txBody>
          <a:bodyPr>
            <a:normAutofit/>
          </a:bodyPr>
          <a:lstStyle/>
          <a:p>
            <a:pPr marL="457200" indent="-457200">
              <a:lnSpc>
                <a:spcPct val="115000"/>
              </a:lnSpc>
              <a:spcAft>
                <a:spcPts val="1000"/>
              </a:spcAft>
              <a:buFont typeface="+mj-lt"/>
              <a:buAutoNum type="arabicPeriod"/>
            </a:pPr>
            <a:r>
              <a:rPr lang="en-IN" sz="2200" dirty="0" smtClean="0">
                <a:latin typeface="Times New Roman" panose="02020603050405020304" pitchFamily="18" charset="0"/>
                <a:ea typeface="Calibri" panose="020F0502020204030204"/>
                <a:cs typeface="Times New Roman" panose="02020603050405020304" pitchFamily="18" charset="0"/>
              </a:rPr>
              <a:t>Under </a:t>
            </a:r>
            <a:r>
              <a:rPr lang="en-IN" sz="2200" dirty="0">
                <a:latin typeface="Times New Roman" panose="02020603050405020304" pitchFamily="18" charset="0"/>
                <a:ea typeface="Calibri" panose="020F0502020204030204"/>
                <a:cs typeface="Times New Roman" panose="02020603050405020304" pitchFamily="18" charset="0"/>
              </a:rPr>
              <a:t>this method, the issue price is calculated by dividing the total of unit prices of materials in the stock from which materials are issued, by the number of prices entering in the calculation. </a:t>
            </a:r>
            <a:endParaRPr lang="en-IN" sz="2200" dirty="0" smtClean="0">
              <a:latin typeface="Times New Roman" panose="02020603050405020304" pitchFamily="18" charset="0"/>
              <a:ea typeface="Calibri" panose="020F0502020204030204"/>
              <a:cs typeface="Times New Roman" panose="02020603050405020304" pitchFamily="18" charset="0"/>
            </a:endParaRPr>
          </a:p>
          <a:p>
            <a:pPr marL="457200" indent="-457200">
              <a:lnSpc>
                <a:spcPct val="115000"/>
              </a:lnSpc>
              <a:spcAft>
                <a:spcPts val="1000"/>
              </a:spcAft>
              <a:buFont typeface="+mj-lt"/>
              <a:buAutoNum type="arabicPeriod"/>
            </a:pPr>
            <a:r>
              <a:rPr lang="en-IN" sz="2200" dirty="0" smtClean="0">
                <a:latin typeface="Times New Roman" panose="02020603050405020304" pitchFamily="18" charset="0"/>
                <a:ea typeface="Calibri" panose="020F0502020204030204"/>
                <a:cs typeface="Times New Roman" panose="02020603050405020304" pitchFamily="18" charset="0"/>
              </a:rPr>
              <a:t>The </a:t>
            </a:r>
            <a:r>
              <a:rPr lang="en-IN" sz="2200" dirty="0">
                <a:latin typeface="Times New Roman" panose="02020603050405020304" pitchFamily="18" charset="0"/>
                <a:ea typeface="Calibri" panose="020F0502020204030204"/>
                <a:cs typeface="Times New Roman" panose="02020603050405020304" pitchFamily="18" charset="0"/>
              </a:rPr>
              <a:t>average price changes when a new consignment is </a:t>
            </a:r>
            <a:r>
              <a:rPr lang="en-IN" sz="2200" dirty="0" smtClean="0">
                <a:latin typeface="Times New Roman" panose="02020603050405020304" pitchFamily="18" charset="0"/>
                <a:ea typeface="Calibri" panose="020F0502020204030204"/>
                <a:cs typeface="Times New Roman" panose="02020603050405020304" pitchFamily="18" charset="0"/>
              </a:rPr>
              <a:t>received.</a:t>
            </a:r>
            <a:endParaRPr lang="en-IN" sz="22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Autofit/>
          </a:bodyPr>
          <a:lstStyle/>
          <a:p>
            <a:pPr marL="0" lvl="0" indent="0">
              <a:lnSpc>
                <a:spcPct val="115000"/>
              </a:lnSpc>
              <a:spcAft>
                <a:spcPts val="1000"/>
              </a:spcAft>
              <a:buNone/>
            </a:pPr>
            <a:r>
              <a:rPr lang="en-IN" sz="2200" b="1" dirty="0">
                <a:solidFill>
                  <a:prstClr val="black"/>
                </a:solidFill>
                <a:latin typeface="Times New Roman" panose="02020603050405020304" pitchFamily="18" charset="0"/>
                <a:ea typeface="Calibri" panose="020F0502020204030204"/>
                <a:cs typeface="Times New Roman" panose="02020603050405020304" pitchFamily="18" charset="0"/>
              </a:rPr>
              <a:t> Points to be noted: </a:t>
            </a:r>
            <a:endParaRPr lang="en-IN" sz="2200" b="1" dirty="0" smtClean="0">
              <a:solidFill>
                <a:prstClr val="black"/>
              </a:solidFill>
              <a:latin typeface="Times New Roman" panose="02020603050405020304" pitchFamily="18" charset="0"/>
              <a:ea typeface="Calibri" panose="020F0502020204030204"/>
              <a:cs typeface="Times New Roman" panose="02020603050405020304" pitchFamily="18" charset="0"/>
            </a:endParaRPr>
          </a:p>
          <a:p>
            <a:pPr marL="400050" lvl="0" indent="-400050">
              <a:lnSpc>
                <a:spcPct val="115000"/>
              </a:lnSpc>
              <a:spcAft>
                <a:spcPts val="1000"/>
              </a:spcAft>
              <a:buAutoNum type="romanLcParenBoth"/>
            </a:pPr>
            <a:r>
              <a:rPr lang="en-IN" sz="2200" dirty="0" smtClean="0">
                <a:solidFill>
                  <a:prstClr val="black"/>
                </a:solidFill>
                <a:latin typeface="Times New Roman" panose="02020603050405020304" pitchFamily="18" charset="0"/>
                <a:ea typeface="Calibri" panose="020F0502020204030204"/>
                <a:cs typeface="Times New Roman" panose="02020603050405020304" pitchFamily="18" charset="0"/>
              </a:rPr>
              <a:t>In </a:t>
            </a:r>
            <a:r>
              <a:rPr lang="en-IN" sz="2200" dirty="0">
                <a:solidFill>
                  <a:prstClr val="black"/>
                </a:solidFill>
                <a:latin typeface="Times New Roman" panose="02020603050405020304" pitchFamily="18" charset="0"/>
                <a:ea typeface="Calibri" panose="020F0502020204030204"/>
                <a:cs typeface="Times New Roman" panose="02020603050405020304" pitchFamily="18" charset="0"/>
              </a:rPr>
              <a:t>the ‘Balance' column, rate is not given (it means that only two columns, namely, quantity and amount are given) </a:t>
            </a:r>
            <a:endParaRPr lang="en-IN" sz="2200" dirty="0" smtClean="0">
              <a:solidFill>
                <a:prstClr val="black"/>
              </a:solidFill>
              <a:latin typeface="Times New Roman" panose="02020603050405020304" pitchFamily="18" charset="0"/>
              <a:ea typeface="Calibri" panose="020F0502020204030204"/>
              <a:cs typeface="Times New Roman" panose="02020603050405020304" pitchFamily="18" charset="0"/>
            </a:endParaRPr>
          </a:p>
          <a:p>
            <a:pPr marL="400050" lvl="0" indent="-400050">
              <a:lnSpc>
                <a:spcPct val="115000"/>
              </a:lnSpc>
              <a:spcAft>
                <a:spcPts val="1000"/>
              </a:spcAft>
              <a:buAutoNum type="romanLcParenBoth"/>
            </a:pPr>
            <a:r>
              <a:rPr lang="en-IN" sz="2200" dirty="0" smtClean="0">
                <a:solidFill>
                  <a:prstClr val="black"/>
                </a:solidFill>
                <a:latin typeface="Times New Roman" panose="02020603050405020304" pitchFamily="18" charset="0"/>
                <a:ea typeface="Calibri" panose="020F0502020204030204"/>
                <a:cs typeface="Times New Roman" panose="02020603050405020304" pitchFamily="18" charset="0"/>
              </a:rPr>
              <a:t>The </a:t>
            </a:r>
            <a:r>
              <a:rPr lang="en-IN" sz="2200" dirty="0">
                <a:solidFill>
                  <a:prstClr val="black"/>
                </a:solidFill>
                <a:latin typeface="Times New Roman" panose="02020603050405020304" pitchFamily="18" charset="0"/>
                <a:ea typeface="Calibri" panose="020F0502020204030204"/>
                <a:cs typeface="Times New Roman" panose="02020603050405020304" pitchFamily="18" charset="0"/>
              </a:rPr>
              <a:t>different consignments are not shown separately in the 'Balance' column but are mixed up </a:t>
            </a:r>
            <a:endParaRPr lang="en-IN" sz="2200" dirty="0" smtClean="0">
              <a:solidFill>
                <a:prstClr val="black"/>
              </a:solidFill>
              <a:latin typeface="Times New Roman" panose="02020603050405020304" pitchFamily="18" charset="0"/>
              <a:ea typeface="Calibri" panose="020F0502020204030204"/>
              <a:cs typeface="Times New Roman" panose="02020603050405020304" pitchFamily="18" charset="0"/>
            </a:endParaRPr>
          </a:p>
          <a:p>
            <a:pPr marL="400050" lvl="0" indent="-400050">
              <a:lnSpc>
                <a:spcPct val="115000"/>
              </a:lnSpc>
              <a:spcAft>
                <a:spcPts val="1000"/>
              </a:spcAft>
              <a:buAutoNum type="romanLcParenBoth"/>
            </a:pPr>
            <a:r>
              <a:rPr lang="en-IN" sz="2200" dirty="0" smtClean="0">
                <a:solidFill>
                  <a:prstClr val="black"/>
                </a:solidFill>
                <a:latin typeface="Times New Roman" panose="02020603050405020304" pitchFamily="18" charset="0"/>
                <a:ea typeface="Calibri" panose="020F0502020204030204"/>
                <a:cs typeface="Times New Roman" panose="02020603050405020304" pitchFamily="18" charset="0"/>
              </a:rPr>
              <a:t> </a:t>
            </a:r>
            <a:r>
              <a:rPr lang="en-IN" sz="2200" dirty="0">
                <a:solidFill>
                  <a:prstClr val="black"/>
                </a:solidFill>
                <a:latin typeface="Times New Roman" panose="02020603050405020304" pitchFamily="18" charset="0"/>
                <a:ea typeface="Calibri" panose="020F0502020204030204"/>
                <a:cs typeface="Times New Roman" panose="02020603050405020304" pitchFamily="18" charset="0"/>
              </a:rPr>
              <a:t>For the purpose of calculating issue price, the issues are presumed to have been done in chronological order </a:t>
            </a:r>
            <a:endParaRPr lang="en-IN" sz="2200" dirty="0" smtClean="0">
              <a:solidFill>
                <a:prstClr val="black"/>
              </a:solidFill>
              <a:latin typeface="Times New Roman" panose="02020603050405020304" pitchFamily="18" charset="0"/>
              <a:ea typeface="Calibri" panose="020F0502020204030204"/>
              <a:cs typeface="Times New Roman" panose="02020603050405020304" pitchFamily="18" charset="0"/>
            </a:endParaRPr>
          </a:p>
          <a:p>
            <a:pPr marL="400050" lvl="0" indent="-400050">
              <a:lnSpc>
                <a:spcPct val="115000"/>
              </a:lnSpc>
              <a:spcAft>
                <a:spcPts val="1000"/>
              </a:spcAft>
              <a:buAutoNum type="romanLcParenBoth"/>
            </a:pPr>
            <a:r>
              <a:rPr lang="en-IN" sz="2200" dirty="0" smtClean="0">
                <a:solidFill>
                  <a:prstClr val="black"/>
                </a:solidFill>
                <a:latin typeface="Times New Roman" panose="02020603050405020304" pitchFamily="18" charset="0"/>
                <a:ea typeface="Calibri" panose="020F0502020204030204"/>
                <a:cs typeface="Times New Roman" panose="02020603050405020304" pitchFamily="18" charset="0"/>
              </a:rPr>
              <a:t> </a:t>
            </a:r>
            <a:r>
              <a:rPr lang="en-IN" sz="2200" dirty="0">
                <a:solidFill>
                  <a:prstClr val="black"/>
                </a:solidFill>
                <a:latin typeface="Times New Roman" panose="02020603050405020304" pitchFamily="18" charset="0"/>
                <a:ea typeface="Calibri" panose="020F0502020204030204"/>
                <a:cs typeface="Times New Roman" panose="02020603050405020304" pitchFamily="18" charset="0"/>
              </a:rPr>
              <a:t>Whenever issue price is to be calculated, attention should be paid not only on quantity under 'balance' column but also on quantity and rate under ‘receipt' column. </a:t>
            </a:r>
            <a:endParaRPr lang="en-IN" sz="22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sz="3000" b="1" dirty="0">
                <a:solidFill>
                  <a:prstClr val="black"/>
                </a:solidFill>
                <a:ea typeface="Calibri" panose="020F0502020204030204"/>
                <a:cs typeface="Times New Roman" panose="02020603050405020304"/>
              </a:rPr>
              <a:t>Advantages of Simple Average Price Method</a:t>
            </a:r>
            <a:endParaRPr lang="en-IN" sz="3000" b="1" dirty="0"/>
          </a:p>
        </p:txBody>
      </p:sp>
      <p:sp>
        <p:nvSpPr>
          <p:cNvPr id="3" name="Content Placeholder 2"/>
          <p:cNvSpPr>
            <a:spLocks noGrp="1"/>
          </p:cNvSpPr>
          <p:nvPr>
            <p:ph idx="1"/>
          </p:nvPr>
        </p:nvSpPr>
        <p:spPr/>
        <p:txBody>
          <a:bodyPr>
            <a:noAutofit/>
          </a:bodyPr>
          <a:lstStyle/>
          <a:p>
            <a:pPr marL="457200" lvl="0" indent="-457200">
              <a:lnSpc>
                <a:spcPct val="115000"/>
              </a:lnSpc>
              <a:spcAft>
                <a:spcPts val="1000"/>
              </a:spcAft>
              <a:buAutoNum type="arabicPeriod"/>
            </a:pPr>
            <a:r>
              <a:rPr lang="en-IN" sz="2200" dirty="0" smtClean="0">
                <a:solidFill>
                  <a:prstClr val="black"/>
                </a:solidFill>
                <a:latin typeface="Times New Roman" panose="02020603050405020304" pitchFamily="18" charset="0"/>
                <a:ea typeface="Calibri" panose="020F0502020204030204"/>
                <a:cs typeface="Times New Roman" panose="02020603050405020304" pitchFamily="18" charset="0"/>
              </a:rPr>
              <a:t>It </a:t>
            </a:r>
            <a:r>
              <a:rPr lang="en-IN" sz="2200" dirty="0">
                <a:solidFill>
                  <a:prstClr val="black"/>
                </a:solidFill>
                <a:latin typeface="Times New Roman" panose="02020603050405020304" pitchFamily="18" charset="0"/>
                <a:ea typeface="Calibri" panose="020F0502020204030204"/>
                <a:cs typeface="Times New Roman" panose="02020603050405020304" pitchFamily="18" charset="0"/>
              </a:rPr>
              <a:t>is easy to understand and simple to operate. </a:t>
            </a:r>
            <a:endParaRPr lang="en-IN" sz="2200" dirty="0" smtClean="0">
              <a:solidFill>
                <a:prstClr val="black"/>
              </a:solidFill>
              <a:latin typeface="Times New Roman" panose="02020603050405020304" pitchFamily="18" charset="0"/>
              <a:ea typeface="Calibri" panose="020F0502020204030204"/>
              <a:cs typeface="Times New Roman" panose="02020603050405020304" pitchFamily="18" charset="0"/>
            </a:endParaRPr>
          </a:p>
          <a:p>
            <a:pPr marL="457200" lvl="0" indent="-457200">
              <a:lnSpc>
                <a:spcPct val="115000"/>
              </a:lnSpc>
              <a:spcAft>
                <a:spcPts val="1000"/>
              </a:spcAft>
              <a:buAutoNum type="arabicPeriod"/>
            </a:pPr>
            <a:r>
              <a:rPr lang="en-IN" sz="2200" dirty="0" smtClean="0">
                <a:solidFill>
                  <a:prstClr val="black"/>
                </a:solidFill>
                <a:latin typeface="Times New Roman" panose="02020603050405020304" pitchFamily="18" charset="0"/>
                <a:ea typeface="Calibri" panose="020F0502020204030204"/>
                <a:cs typeface="Times New Roman" panose="02020603050405020304" pitchFamily="18" charset="0"/>
              </a:rPr>
              <a:t>It </a:t>
            </a:r>
            <a:r>
              <a:rPr lang="en-IN" sz="2200" dirty="0">
                <a:solidFill>
                  <a:prstClr val="black"/>
                </a:solidFill>
                <a:latin typeface="Times New Roman" panose="02020603050405020304" pitchFamily="18" charset="0"/>
                <a:ea typeface="Calibri" panose="020F0502020204030204"/>
                <a:cs typeface="Times New Roman" panose="02020603050405020304" pitchFamily="18" charset="0"/>
              </a:rPr>
              <a:t>does not involve much clerical work. </a:t>
            </a:r>
            <a:endParaRPr lang="en-IN" sz="2200" dirty="0" smtClean="0">
              <a:solidFill>
                <a:prstClr val="black"/>
              </a:solidFill>
              <a:latin typeface="Times New Roman" panose="02020603050405020304" pitchFamily="18" charset="0"/>
              <a:ea typeface="Calibri" panose="020F0502020204030204"/>
              <a:cs typeface="Times New Roman" panose="02020603050405020304" pitchFamily="18" charset="0"/>
            </a:endParaRPr>
          </a:p>
          <a:p>
            <a:pPr marL="457200" lvl="0" indent="-457200">
              <a:lnSpc>
                <a:spcPct val="115000"/>
              </a:lnSpc>
              <a:spcAft>
                <a:spcPts val="1000"/>
              </a:spcAft>
              <a:buAutoNum type="arabicPeriod"/>
            </a:pPr>
            <a:r>
              <a:rPr lang="en-IN" sz="2200" dirty="0" smtClean="0">
                <a:solidFill>
                  <a:prstClr val="black"/>
                </a:solidFill>
                <a:latin typeface="Times New Roman" panose="02020603050405020304" pitchFamily="18" charset="0"/>
                <a:ea typeface="Calibri" panose="020F0502020204030204"/>
                <a:cs typeface="Times New Roman" panose="02020603050405020304" pitchFamily="18" charset="0"/>
              </a:rPr>
              <a:t>Issue </a:t>
            </a:r>
            <a:r>
              <a:rPr lang="en-IN" sz="2200" dirty="0">
                <a:solidFill>
                  <a:prstClr val="black"/>
                </a:solidFill>
                <a:latin typeface="Times New Roman" panose="02020603050405020304" pitchFamily="18" charset="0"/>
                <a:ea typeface="Calibri" panose="020F0502020204030204"/>
                <a:cs typeface="Times New Roman" panose="02020603050405020304" pitchFamily="18" charset="0"/>
              </a:rPr>
              <a:t>rates remain same until a fresh purchase is made or the consignment gets </a:t>
            </a:r>
            <a:r>
              <a:rPr lang="en-IN" sz="2200" dirty="0" smtClean="0">
                <a:solidFill>
                  <a:prstClr val="black"/>
                </a:solidFill>
                <a:latin typeface="Times New Roman" panose="02020603050405020304" pitchFamily="18" charset="0"/>
                <a:ea typeface="Calibri" panose="020F0502020204030204"/>
                <a:cs typeface="Times New Roman" panose="02020603050405020304" pitchFamily="18" charset="0"/>
              </a:rPr>
              <a:t>exhausted before </a:t>
            </a:r>
            <a:r>
              <a:rPr lang="en-IN" sz="2200" dirty="0">
                <a:solidFill>
                  <a:prstClr val="black"/>
                </a:solidFill>
                <a:latin typeface="Times New Roman" panose="02020603050405020304" pitchFamily="18" charset="0"/>
                <a:ea typeface="Calibri" panose="020F0502020204030204"/>
                <a:cs typeface="Times New Roman" panose="02020603050405020304" pitchFamily="18" charset="0"/>
              </a:rPr>
              <a:t>the current issue is made. </a:t>
            </a:r>
            <a:endParaRPr lang="en-IN" sz="2200" dirty="0" smtClean="0">
              <a:solidFill>
                <a:prstClr val="black"/>
              </a:solidFill>
              <a:latin typeface="Times New Roman" panose="02020603050405020304" pitchFamily="18" charset="0"/>
              <a:ea typeface="Calibri" panose="020F0502020204030204"/>
              <a:cs typeface="Times New Roman" panose="02020603050405020304" pitchFamily="18" charset="0"/>
            </a:endParaRPr>
          </a:p>
          <a:p>
            <a:pPr marL="457200" lvl="0" indent="-457200">
              <a:lnSpc>
                <a:spcPct val="115000"/>
              </a:lnSpc>
              <a:spcAft>
                <a:spcPts val="1000"/>
              </a:spcAft>
              <a:buAutoNum type="arabicPeriod"/>
            </a:pPr>
            <a:r>
              <a:rPr lang="en-US" sz="2200" dirty="0">
                <a:solidFill>
                  <a:prstClr val="black"/>
                </a:solidFill>
                <a:latin typeface="Times New Roman" panose="02020603050405020304" pitchFamily="18" charset="0"/>
                <a:ea typeface="Calibri" panose="020F0502020204030204"/>
                <a:cs typeface="Times New Roman" panose="02020603050405020304" pitchFamily="18" charset="0"/>
              </a:rPr>
              <a:t> </a:t>
            </a:r>
            <a:r>
              <a:rPr lang="en-IN" sz="2200" dirty="0" smtClean="0">
                <a:solidFill>
                  <a:prstClr val="black"/>
                </a:solidFill>
                <a:latin typeface="Times New Roman" panose="02020603050405020304" pitchFamily="18" charset="0"/>
                <a:ea typeface="Calibri" panose="020F0502020204030204"/>
                <a:cs typeface="Times New Roman" panose="02020603050405020304" pitchFamily="18" charset="0"/>
              </a:rPr>
              <a:t>It </a:t>
            </a:r>
            <a:r>
              <a:rPr lang="en-IN" sz="2200" dirty="0">
                <a:solidFill>
                  <a:prstClr val="black"/>
                </a:solidFill>
                <a:latin typeface="Times New Roman" panose="02020603050405020304" pitchFamily="18" charset="0"/>
                <a:ea typeface="Calibri" panose="020F0502020204030204"/>
                <a:cs typeface="Times New Roman" panose="02020603050405020304" pitchFamily="18" charset="0"/>
              </a:rPr>
              <a:t>is a mixed form of market price and cost price.</a:t>
            </a:r>
            <a:endParaRPr lang="en-IN" sz="2200" dirty="0">
              <a:solidFill>
                <a:prstClr val="black"/>
              </a:solidFill>
              <a:latin typeface="Times New Roman" panose="02020603050405020304" pitchFamily="18" charset="0"/>
              <a:ea typeface="Calibri" panose="020F0502020204030204"/>
              <a:cs typeface="Times New Roman" panose="02020603050405020304" pitchFamily="18" charset="0"/>
            </a:endParaRPr>
          </a:p>
          <a:p>
            <a:pPr lvl="0"/>
            <a:endParaRPr lang="en-IN" sz="2200" dirty="0">
              <a:solidFill>
                <a:prstClr val="black"/>
              </a:solidFill>
              <a:latin typeface="Times New Roman" panose="02020603050405020304" pitchFamily="18" charset="0"/>
              <a:cs typeface="Times New Roman" panose="02020603050405020304" pitchFamily="18" charset="0"/>
            </a:endParaRPr>
          </a:p>
          <a:p>
            <a:pPr lvl="0"/>
            <a:endParaRPr lang="en-IN" sz="2200" dirty="0">
              <a:solidFill>
                <a:prstClr val="black"/>
              </a:solidFill>
              <a:latin typeface="Times New Roman" panose="02020603050405020304" pitchFamily="18" charset="0"/>
              <a:cs typeface="Times New Roman" panose="02020603050405020304" pitchFamily="18" charset="0"/>
            </a:endParaRPr>
          </a:p>
          <a:p>
            <a:endParaRPr lang="en-IN" sz="22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sz="3000" b="1" dirty="0">
                <a:solidFill>
                  <a:prstClr val="black"/>
                </a:solidFill>
                <a:ea typeface="Calibri" panose="020F0502020204030204"/>
                <a:cs typeface="Times New Roman" panose="02020603050405020304"/>
              </a:rPr>
              <a:t>Disadvantages of Simple Average </a:t>
            </a:r>
            <a:r>
              <a:rPr lang="en-IN" sz="3000" b="1" dirty="0" smtClean="0">
                <a:solidFill>
                  <a:prstClr val="black"/>
                </a:solidFill>
                <a:ea typeface="Calibri" panose="020F0502020204030204"/>
                <a:cs typeface="Times New Roman" panose="02020603050405020304"/>
              </a:rPr>
              <a:t>Price Method</a:t>
            </a:r>
            <a:endParaRPr lang="en-IN" b="1" dirty="0"/>
          </a:p>
        </p:txBody>
      </p:sp>
      <p:sp>
        <p:nvSpPr>
          <p:cNvPr id="3" name="Content Placeholder 2"/>
          <p:cNvSpPr>
            <a:spLocks noGrp="1"/>
          </p:cNvSpPr>
          <p:nvPr>
            <p:ph idx="1"/>
          </p:nvPr>
        </p:nvSpPr>
        <p:spPr/>
        <p:txBody>
          <a:bodyPr>
            <a:normAutofit/>
          </a:bodyPr>
          <a:lstStyle/>
          <a:p>
            <a:pPr marL="457200" indent="-457200">
              <a:lnSpc>
                <a:spcPct val="115000"/>
              </a:lnSpc>
              <a:spcAft>
                <a:spcPts val="1000"/>
              </a:spcAft>
              <a:buFont typeface="+mj-lt"/>
              <a:buAutoNum type="arabicPeriod"/>
            </a:pPr>
            <a:r>
              <a:rPr lang="en-IN" sz="2200" dirty="0" smtClean="0">
                <a:latin typeface="Times New Roman" panose="02020603050405020304" pitchFamily="18" charset="0"/>
                <a:ea typeface="Calibri" panose="020F0502020204030204"/>
                <a:cs typeface="Times New Roman" panose="02020603050405020304" pitchFamily="18" charset="0"/>
              </a:rPr>
              <a:t>Quantity purchased in each lot is ignored. </a:t>
            </a:r>
            <a:endParaRPr lang="en-IN" sz="2200" dirty="0" smtClean="0">
              <a:latin typeface="Times New Roman" panose="02020603050405020304" pitchFamily="18" charset="0"/>
              <a:ea typeface="Calibri" panose="020F0502020204030204"/>
              <a:cs typeface="Times New Roman" panose="02020603050405020304" pitchFamily="18" charset="0"/>
            </a:endParaRPr>
          </a:p>
          <a:p>
            <a:pPr marL="457200" indent="-457200">
              <a:lnSpc>
                <a:spcPct val="115000"/>
              </a:lnSpc>
              <a:spcAft>
                <a:spcPts val="1000"/>
              </a:spcAft>
              <a:buFont typeface="+mj-lt"/>
              <a:buAutoNum type="arabicPeriod"/>
            </a:pPr>
            <a:r>
              <a:rPr lang="en-IN" sz="2200" dirty="0" smtClean="0">
                <a:latin typeface="Times New Roman" panose="02020603050405020304" pitchFamily="18" charset="0"/>
                <a:ea typeface="Calibri" panose="020F0502020204030204"/>
                <a:cs typeface="Times New Roman" panose="02020603050405020304" pitchFamily="18" charset="0"/>
              </a:rPr>
              <a:t>It does not give accurate result when prices fluctuate considerably. </a:t>
            </a:r>
            <a:endParaRPr lang="en-IN" sz="2200" dirty="0" smtClean="0">
              <a:latin typeface="Times New Roman" panose="02020603050405020304" pitchFamily="18" charset="0"/>
              <a:ea typeface="Calibri" panose="020F0502020204030204"/>
              <a:cs typeface="Times New Roman" panose="02020603050405020304" pitchFamily="18" charset="0"/>
            </a:endParaRPr>
          </a:p>
          <a:p>
            <a:pPr marL="457200" indent="-457200">
              <a:lnSpc>
                <a:spcPct val="115000"/>
              </a:lnSpc>
              <a:spcAft>
                <a:spcPts val="1000"/>
              </a:spcAft>
              <a:buFont typeface="+mj-lt"/>
              <a:buAutoNum type="arabicPeriod"/>
            </a:pPr>
            <a:r>
              <a:rPr lang="en-IN" sz="2200" dirty="0" smtClean="0">
                <a:latin typeface="Times New Roman" panose="02020603050405020304" pitchFamily="18" charset="0"/>
                <a:ea typeface="Calibri" panose="020F0502020204030204"/>
                <a:cs typeface="Times New Roman" panose="02020603050405020304" pitchFamily="18" charset="0"/>
              </a:rPr>
              <a:t>Chances of clerical errors and mistakes are more. </a:t>
            </a:r>
            <a:endParaRPr lang="en-IN" sz="2200" dirty="0" smtClean="0">
              <a:latin typeface="Times New Roman" panose="02020603050405020304" pitchFamily="18" charset="0"/>
              <a:ea typeface="Calibri" panose="020F0502020204030204"/>
              <a:cs typeface="Times New Roman" panose="02020603050405020304" pitchFamily="18" charset="0"/>
            </a:endParaRPr>
          </a:p>
          <a:p>
            <a:pPr marL="457200" indent="-457200">
              <a:lnSpc>
                <a:spcPct val="115000"/>
              </a:lnSpc>
              <a:spcAft>
                <a:spcPts val="1000"/>
              </a:spcAft>
              <a:buFont typeface="+mj-lt"/>
              <a:buAutoNum type="arabicPeriod"/>
            </a:pPr>
            <a:r>
              <a:rPr lang="en-IN" sz="2200" dirty="0" smtClean="0">
                <a:latin typeface="Times New Roman" panose="02020603050405020304" pitchFamily="18" charset="0"/>
                <a:ea typeface="Calibri" panose="020F0502020204030204"/>
                <a:cs typeface="Times New Roman" panose="02020603050405020304" pitchFamily="18" charset="0"/>
              </a:rPr>
              <a:t>It gives rise to profit or loss on materials because issue price does not relate to the cost of any consignment. </a:t>
            </a:r>
            <a:endParaRPr lang="en-IN" sz="22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000" b="1" dirty="0" smtClean="0"/>
              <a:t>Example </a:t>
            </a:r>
            <a:endParaRPr lang="en-IN" sz="3000" b="1" dirty="0"/>
          </a:p>
        </p:txBody>
      </p:sp>
      <p:sp>
        <p:nvSpPr>
          <p:cNvPr id="3" name="Content Placeholder 2"/>
          <p:cNvSpPr>
            <a:spLocks noGrp="1"/>
          </p:cNvSpPr>
          <p:nvPr>
            <p:ph idx="1"/>
          </p:nvPr>
        </p:nvSpPr>
        <p:spPr>
          <a:xfrm>
            <a:off x="457200" y="1340768"/>
            <a:ext cx="8229600" cy="4785395"/>
          </a:xfrm>
        </p:spPr>
        <p:txBody>
          <a:bodyPr>
            <a:noAutofit/>
          </a:bodyPr>
          <a:lstStyle/>
          <a:p>
            <a:pPr>
              <a:spcBef>
                <a:spcPts val="0"/>
              </a:spcBef>
              <a:spcAft>
                <a:spcPts val="1000"/>
              </a:spcAft>
            </a:pPr>
            <a:r>
              <a:rPr lang="en-IN" sz="2200" dirty="0">
                <a:latin typeface="Times New Roman" panose="02020603050405020304" pitchFamily="18" charset="0"/>
                <a:ea typeface="Calibri" panose="020F0502020204030204"/>
                <a:cs typeface="Times New Roman" panose="02020603050405020304" pitchFamily="18" charset="0"/>
              </a:rPr>
              <a:t>The following transactions took place in respect of a material item: </a:t>
            </a:r>
            <a:r>
              <a:rPr lang="en-IN" sz="2200" b="1" dirty="0">
                <a:latin typeface="Times New Roman" panose="02020603050405020304" pitchFamily="18" charset="0"/>
                <a:ea typeface="Calibri" panose="020F0502020204030204"/>
                <a:cs typeface="Times New Roman" panose="02020603050405020304" pitchFamily="18" charset="0"/>
              </a:rPr>
              <a:t>Date </a:t>
            </a:r>
            <a:r>
              <a:rPr lang="en-IN" sz="2200" b="1" dirty="0" smtClean="0">
                <a:latin typeface="Times New Roman" panose="02020603050405020304" pitchFamily="18" charset="0"/>
                <a:ea typeface="Calibri" panose="020F0502020204030204"/>
                <a:cs typeface="Times New Roman" panose="02020603050405020304" pitchFamily="18" charset="0"/>
              </a:rPr>
              <a:t>	Receipt			Rate		Issue </a:t>
            </a:r>
            <a:endParaRPr lang="en-IN" sz="2200" b="1" dirty="0" smtClean="0">
              <a:latin typeface="Times New Roman" panose="02020603050405020304" pitchFamily="18" charset="0"/>
              <a:ea typeface="Calibri" panose="020F0502020204030204"/>
              <a:cs typeface="Times New Roman" panose="02020603050405020304" pitchFamily="18" charset="0"/>
            </a:endParaRPr>
          </a:p>
          <a:p>
            <a:pPr marL="914400" lvl="2" indent="0">
              <a:spcBef>
                <a:spcPts val="0"/>
              </a:spcBef>
              <a:spcAft>
                <a:spcPts val="1000"/>
              </a:spcAft>
              <a:buNone/>
            </a:pPr>
            <a:r>
              <a:rPr lang="en-IN" sz="1400" b="1" dirty="0">
                <a:latin typeface="Times New Roman" panose="02020603050405020304" pitchFamily="18" charset="0"/>
                <a:ea typeface="Calibri" panose="020F0502020204030204"/>
                <a:cs typeface="Times New Roman" panose="02020603050405020304" pitchFamily="18" charset="0"/>
              </a:rPr>
              <a:t>	</a:t>
            </a:r>
            <a:r>
              <a:rPr lang="en-IN" sz="1400" b="1" dirty="0" smtClean="0">
                <a:latin typeface="Times New Roman" panose="02020603050405020304" pitchFamily="18" charset="0"/>
                <a:ea typeface="Calibri" panose="020F0502020204030204"/>
                <a:cs typeface="Times New Roman" panose="02020603050405020304" pitchFamily="18" charset="0"/>
              </a:rPr>
              <a:t>( Units)</a:t>
            </a:r>
            <a:r>
              <a:rPr lang="en-IN" sz="1400" b="1" dirty="0">
                <a:latin typeface="Times New Roman" panose="02020603050405020304" pitchFamily="18" charset="0"/>
                <a:ea typeface="Calibri" panose="020F0502020204030204"/>
                <a:cs typeface="Times New Roman" panose="02020603050405020304" pitchFamily="18" charset="0"/>
              </a:rPr>
              <a:t> </a:t>
            </a:r>
            <a:r>
              <a:rPr lang="en-IN" sz="1400" b="1" dirty="0" smtClean="0">
                <a:latin typeface="Times New Roman" panose="02020603050405020304" pitchFamily="18" charset="0"/>
                <a:ea typeface="Calibri" panose="020F0502020204030204"/>
                <a:cs typeface="Times New Roman" panose="02020603050405020304" pitchFamily="18" charset="0"/>
              </a:rPr>
              <a:t>                                                  (</a:t>
            </a:r>
            <a:r>
              <a:rPr lang="en-IN" sz="1400" b="1" dirty="0" err="1">
                <a:latin typeface="Times New Roman" panose="02020603050405020304" pitchFamily="18" charset="0"/>
                <a:ea typeface="Calibri" panose="020F0502020204030204"/>
                <a:cs typeface="Times New Roman" panose="02020603050405020304" pitchFamily="18" charset="0"/>
              </a:rPr>
              <a:t>R</a:t>
            </a:r>
            <a:r>
              <a:rPr lang="en-IN" sz="1400" b="1" dirty="0" err="1" smtClean="0">
                <a:latin typeface="Times New Roman" panose="02020603050405020304" pitchFamily="18" charset="0"/>
                <a:ea typeface="Calibri" panose="020F0502020204030204"/>
                <a:cs typeface="Times New Roman" panose="02020603050405020304" pitchFamily="18" charset="0"/>
              </a:rPr>
              <a:t>s</a:t>
            </a:r>
            <a:r>
              <a:rPr lang="en-IN" sz="1400" b="1" dirty="0" smtClean="0">
                <a:latin typeface="Times New Roman" panose="02020603050405020304" pitchFamily="18" charset="0"/>
                <a:ea typeface="Calibri" panose="020F0502020204030204"/>
                <a:cs typeface="Times New Roman" panose="02020603050405020304" pitchFamily="18" charset="0"/>
              </a:rPr>
              <a:t>)		(Units)</a:t>
            </a:r>
            <a:endParaRPr lang="en-IN" sz="1400" b="1" dirty="0">
              <a:latin typeface="Times New Roman" panose="02020603050405020304" pitchFamily="18" charset="0"/>
              <a:ea typeface="Calibri" panose="020F0502020204030204"/>
              <a:cs typeface="Times New Roman" panose="02020603050405020304" pitchFamily="18" charset="0"/>
            </a:endParaRPr>
          </a:p>
          <a:p>
            <a:pPr marL="0" indent="0">
              <a:spcAft>
                <a:spcPts val="1000"/>
              </a:spcAft>
              <a:buNone/>
            </a:pPr>
            <a:r>
              <a:rPr lang="en-IN" sz="2200" dirty="0" smtClean="0">
                <a:latin typeface="Times New Roman" panose="02020603050405020304" pitchFamily="18" charset="0"/>
                <a:ea typeface="Calibri" panose="020F0502020204030204"/>
                <a:cs typeface="Times New Roman" panose="02020603050405020304" pitchFamily="18" charset="0"/>
              </a:rPr>
              <a:t>02-08-21           200                                  2.00 		  -</a:t>
            </a:r>
            <a:endParaRPr lang="en-IN" sz="2200" dirty="0" smtClean="0">
              <a:latin typeface="Times New Roman" panose="02020603050405020304" pitchFamily="18" charset="0"/>
              <a:ea typeface="Calibri" panose="020F0502020204030204"/>
              <a:cs typeface="Times New Roman" panose="02020603050405020304" pitchFamily="18" charset="0"/>
            </a:endParaRPr>
          </a:p>
          <a:p>
            <a:pPr marL="0" indent="0">
              <a:spcAft>
                <a:spcPts val="1000"/>
              </a:spcAft>
              <a:buNone/>
            </a:pPr>
            <a:r>
              <a:rPr lang="en-IN" sz="2200" dirty="0" smtClean="0">
                <a:latin typeface="Times New Roman" panose="02020603050405020304" pitchFamily="18" charset="0"/>
                <a:ea typeface="Calibri" panose="020F0502020204030204"/>
                <a:cs typeface="Times New Roman" panose="02020603050405020304" pitchFamily="18" charset="0"/>
              </a:rPr>
              <a:t>10-08-21 	300			2.40		  -</a:t>
            </a:r>
            <a:endParaRPr lang="en-IN" sz="2200" dirty="0">
              <a:latin typeface="Times New Roman" panose="02020603050405020304" pitchFamily="18" charset="0"/>
              <a:ea typeface="Calibri" panose="020F0502020204030204"/>
              <a:cs typeface="Times New Roman" panose="02020603050405020304" pitchFamily="18" charset="0"/>
            </a:endParaRPr>
          </a:p>
          <a:p>
            <a:pPr marL="0" indent="0">
              <a:spcAft>
                <a:spcPts val="1000"/>
              </a:spcAft>
              <a:buNone/>
            </a:pPr>
            <a:r>
              <a:rPr lang="en-IN" sz="2200" dirty="0" smtClean="0">
                <a:latin typeface="Times New Roman" panose="02020603050405020304" pitchFamily="18" charset="0"/>
                <a:ea typeface="Calibri" panose="020F0502020204030204"/>
                <a:cs typeface="Times New Roman" panose="02020603050405020304" pitchFamily="18" charset="0"/>
              </a:rPr>
              <a:t>15-08-21	  -			  -		250</a:t>
            </a:r>
            <a:endParaRPr lang="en-IN" sz="2200" dirty="0">
              <a:latin typeface="Times New Roman" panose="02020603050405020304" pitchFamily="18" charset="0"/>
              <a:ea typeface="Calibri" panose="020F0502020204030204"/>
              <a:cs typeface="Times New Roman" panose="02020603050405020304" pitchFamily="18" charset="0"/>
            </a:endParaRPr>
          </a:p>
          <a:p>
            <a:pPr marL="0" indent="0">
              <a:spcAft>
                <a:spcPts val="1000"/>
              </a:spcAft>
              <a:buNone/>
            </a:pPr>
            <a:r>
              <a:rPr lang="en-IN" sz="2200" dirty="0" smtClean="0">
                <a:latin typeface="Times New Roman" panose="02020603050405020304" pitchFamily="18" charset="0"/>
                <a:ea typeface="Calibri" panose="020F0502020204030204"/>
                <a:cs typeface="Times New Roman" panose="02020603050405020304" pitchFamily="18" charset="0"/>
              </a:rPr>
              <a:t>18-08-21 	250			2.60 </a:t>
            </a:r>
            <a:endParaRPr lang="en-IN" sz="2200" dirty="0" smtClean="0">
              <a:latin typeface="Times New Roman" panose="02020603050405020304" pitchFamily="18" charset="0"/>
              <a:ea typeface="Calibri" panose="020F0502020204030204"/>
              <a:cs typeface="Times New Roman" panose="02020603050405020304" pitchFamily="18" charset="0"/>
            </a:endParaRPr>
          </a:p>
          <a:p>
            <a:pPr marL="0" indent="0">
              <a:spcAft>
                <a:spcPts val="1000"/>
              </a:spcAft>
              <a:buNone/>
            </a:pPr>
            <a:r>
              <a:rPr lang="en-IN" sz="2200" dirty="0" smtClean="0">
                <a:latin typeface="Times New Roman" panose="02020603050405020304" pitchFamily="18" charset="0"/>
                <a:ea typeface="Calibri" panose="020F0502020204030204"/>
                <a:cs typeface="Times New Roman" panose="02020603050405020304" pitchFamily="18" charset="0"/>
              </a:rPr>
              <a:t>20-08-21	 -			  -		200 </a:t>
            </a:r>
            <a:endParaRPr lang="en-IN" sz="2200" dirty="0" smtClean="0">
              <a:latin typeface="Times New Roman" panose="02020603050405020304" pitchFamily="18" charset="0"/>
              <a:ea typeface="Calibri" panose="020F0502020204030204"/>
              <a:cs typeface="Times New Roman" panose="02020603050405020304" pitchFamily="18" charset="0"/>
            </a:endParaRPr>
          </a:p>
          <a:p>
            <a:pPr marL="0" indent="0">
              <a:spcAft>
                <a:spcPts val="1000"/>
              </a:spcAft>
              <a:buNone/>
            </a:pPr>
            <a:r>
              <a:rPr lang="en-IN" sz="2200" dirty="0" smtClean="0">
                <a:latin typeface="Times New Roman" panose="02020603050405020304" pitchFamily="18" charset="0"/>
                <a:ea typeface="Calibri" panose="020F0502020204030204"/>
                <a:cs typeface="Times New Roman" panose="02020603050405020304" pitchFamily="18" charset="0"/>
              </a:rPr>
              <a:t>Prepare </a:t>
            </a:r>
            <a:r>
              <a:rPr lang="en-IN" sz="2200" dirty="0">
                <a:latin typeface="Times New Roman" panose="02020603050405020304" pitchFamily="18" charset="0"/>
                <a:ea typeface="Calibri" panose="020F0502020204030204"/>
                <a:cs typeface="Times New Roman" panose="02020603050405020304" pitchFamily="18" charset="0"/>
              </a:rPr>
              <a:t>a priced ledger sheet, pricing the issues at simple average rate.</a:t>
            </a:r>
            <a:endParaRPr lang="en-IN" sz="22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ontent Placeholder 3"/>
          <p:cNvGraphicFramePr/>
          <p:nvPr/>
        </p:nvGraphicFramePr>
        <p:xfrm>
          <a:off x="467542" y="692697"/>
          <a:ext cx="8208915" cy="5912690"/>
        </p:xfrm>
        <a:graphic>
          <a:graphicData uri="http://schemas.openxmlformats.org/drawingml/2006/table">
            <a:tbl>
              <a:tblPr/>
              <a:tblGrid>
                <a:gridCol w="1155247"/>
                <a:gridCol w="740543"/>
                <a:gridCol w="740543"/>
                <a:gridCol w="740543"/>
                <a:gridCol w="1087622"/>
                <a:gridCol w="1519086"/>
                <a:gridCol w="740543"/>
                <a:gridCol w="740543"/>
                <a:gridCol w="744245"/>
              </a:tblGrid>
              <a:tr h="342797">
                <a:tc gridSpan="9">
                  <a:txBody>
                    <a:bodyPr/>
                    <a:lstStyle/>
                    <a:p>
                      <a:pPr algn="ctr" rtl="0" fontAlgn="ctr"/>
                      <a:r>
                        <a:rPr lang="en-IN" sz="2200" b="1" i="0" u="none" strike="noStrike" dirty="0">
                          <a:solidFill>
                            <a:srgbClr val="000000"/>
                          </a:solidFill>
                          <a:effectLst/>
                          <a:latin typeface="Times New Roman" panose="02020603050405020304"/>
                        </a:rPr>
                        <a:t>Stores Ledger Account(Simple Average Method)</a:t>
                      </a:r>
                      <a:endParaRPr lang="en-IN" sz="2200" b="1" i="0" u="none" strike="noStrike" dirty="0">
                        <a:solidFill>
                          <a:srgbClr val="000000"/>
                        </a:solidFill>
                        <a:effectLst/>
                        <a:latin typeface="Times New Roman" panose="02020603050405020304"/>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cPr/>
                </a:tc>
                <a:tc hMerge="1">
                  <a:tcPr/>
                </a:tc>
                <a:tc hMerge="1">
                  <a:tcPr/>
                </a:tc>
                <a:tc hMerge="1">
                  <a:tcPr/>
                </a:tc>
                <a:tc hMerge="1">
                  <a:tcPr/>
                </a:tc>
                <a:tc hMerge="1">
                  <a:tcPr/>
                </a:tc>
                <a:tc hMerge="1">
                  <a:tcPr/>
                </a:tc>
                <a:tc hMerge="1">
                  <a:tcPr/>
                </a:tc>
              </a:tr>
              <a:tr h="342797">
                <a:tc rowSpan="2">
                  <a:txBody>
                    <a:bodyPr/>
                    <a:lstStyle/>
                    <a:p>
                      <a:pPr algn="ctr" rtl="0" fontAlgn="ctr"/>
                      <a:r>
                        <a:rPr lang="en-IN" sz="2200" b="1" i="0" u="none" strike="noStrike">
                          <a:solidFill>
                            <a:srgbClr val="000000"/>
                          </a:solidFill>
                          <a:effectLst/>
                          <a:latin typeface="Times New Roman" panose="02020603050405020304"/>
                        </a:rPr>
                        <a:t>Date</a:t>
                      </a:r>
                      <a:endParaRPr lang="en-IN" sz="2200" b="1" i="0" u="none" strike="noStrike">
                        <a:solidFill>
                          <a:srgbClr val="000000"/>
                        </a:solidFill>
                        <a:effectLst/>
                        <a:latin typeface="Times New Roman" panose="02020603050405020304"/>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3">
                  <a:txBody>
                    <a:bodyPr/>
                    <a:lstStyle/>
                    <a:p>
                      <a:pPr algn="ctr" rtl="0" fontAlgn="ctr"/>
                      <a:r>
                        <a:rPr lang="en-IN" sz="2200" b="1" i="0" u="none" strike="noStrike">
                          <a:solidFill>
                            <a:srgbClr val="000000"/>
                          </a:solidFill>
                          <a:effectLst/>
                          <a:latin typeface="Times New Roman" panose="02020603050405020304"/>
                        </a:rPr>
                        <a:t>Receipts</a:t>
                      </a:r>
                      <a:endParaRPr lang="en-IN" sz="2200" b="1" i="0" u="none" strike="noStrike">
                        <a:solidFill>
                          <a:srgbClr val="000000"/>
                        </a:solidFill>
                        <a:effectLst/>
                        <a:latin typeface="Times New Roman" panose="02020603050405020304"/>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cPr/>
                </a:tc>
                <a:tc hMerge="1">
                  <a:tcPr/>
                </a:tc>
                <a:tc gridSpan="3">
                  <a:txBody>
                    <a:bodyPr/>
                    <a:lstStyle/>
                    <a:p>
                      <a:pPr algn="ctr" rtl="0" fontAlgn="ctr"/>
                      <a:r>
                        <a:rPr lang="en-IN" sz="2200" b="1" i="0" u="none" strike="noStrike">
                          <a:solidFill>
                            <a:srgbClr val="000000"/>
                          </a:solidFill>
                          <a:effectLst/>
                          <a:latin typeface="Times New Roman" panose="02020603050405020304"/>
                        </a:rPr>
                        <a:t>Issues</a:t>
                      </a:r>
                      <a:endParaRPr lang="en-IN" sz="2200" b="1" i="0" u="none" strike="noStrike">
                        <a:solidFill>
                          <a:srgbClr val="000000"/>
                        </a:solidFill>
                        <a:effectLst/>
                        <a:latin typeface="Times New Roman" panose="02020603050405020304"/>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cPr/>
                </a:tc>
                <a:tc hMerge="1">
                  <a:tcPr/>
                </a:tc>
                <a:tc gridSpan="2">
                  <a:txBody>
                    <a:bodyPr/>
                    <a:lstStyle/>
                    <a:p>
                      <a:pPr algn="ctr" rtl="0" fontAlgn="ctr"/>
                      <a:r>
                        <a:rPr lang="en-IN" sz="2200" b="1" i="0" u="none" strike="noStrike">
                          <a:solidFill>
                            <a:srgbClr val="000000"/>
                          </a:solidFill>
                          <a:effectLst/>
                          <a:latin typeface="Times New Roman" panose="02020603050405020304"/>
                        </a:rPr>
                        <a:t>Balance</a:t>
                      </a:r>
                      <a:endParaRPr lang="en-IN" sz="2200" b="1" i="0" u="none" strike="noStrike">
                        <a:solidFill>
                          <a:srgbClr val="000000"/>
                        </a:solidFill>
                        <a:effectLst/>
                        <a:latin typeface="Times New Roman" panose="02020603050405020304"/>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cPr/>
                </a:tc>
              </a:tr>
              <a:tr h="342797">
                <a:tc vMerge="1">
                  <a:tcPr/>
                </a:tc>
                <a:tc>
                  <a:txBody>
                    <a:bodyPr/>
                    <a:lstStyle/>
                    <a:p>
                      <a:pPr algn="ctr" rtl="0" fontAlgn="ctr"/>
                      <a:r>
                        <a:rPr lang="en-IN" sz="2200" b="1" i="0" u="none" strike="noStrike">
                          <a:solidFill>
                            <a:srgbClr val="000000"/>
                          </a:solidFill>
                          <a:effectLst/>
                          <a:latin typeface="Times New Roman" panose="02020603050405020304"/>
                        </a:rPr>
                        <a:t>Qty</a:t>
                      </a:r>
                      <a:endParaRPr lang="en-IN" sz="2200" b="1" i="0" u="none" strike="noStrike">
                        <a:solidFill>
                          <a:srgbClr val="000000"/>
                        </a:solidFill>
                        <a:effectLst/>
                        <a:latin typeface="Times New Roman" panose="02020603050405020304"/>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IN" sz="2200" b="1" i="0" u="none" strike="noStrike">
                          <a:solidFill>
                            <a:srgbClr val="000000"/>
                          </a:solidFill>
                          <a:effectLst/>
                          <a:latin typeface="Times New Roman" panose="02020603050405020304"/>
                        </a:rPr>
                        <a:t>Rate</a:t>
                      </a:r>
                      <a:endParaRPr lang="en-IN" sz="2200" b="1" i="0" u="none" strike="noStrike">
                        <a:solidFill>
                          <a:srgbClr val="000000"/>
                        </a:solidFill>
                        <a:effectLst/>
                        <a:latin typeface="Times New Roman" panose="02020603050405020304"/>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IN" sz="2200" b="1" i="0" u="none" strike="noStrike">
                          <a:solidFill>
                            <a:srgbClr val="000000"/>
                          </a:solidFill>
                          <a:effectLst/>
                          <a:latin typeface="Times New Roman" panose="02020603050405020304"/>
                        </a:rPr>
                        <a:t>Amt</a:t>
                      </a:r>
                      <a:endParaRPr lang="en-IN" sz="2200" b="1" i="0" u="none" strike="noStrike">
                        <a:solidFill>
                          <a:srgbClr val="000000"/>
                        </a:solidFill>
                        <a:effectLst/>
                        <a:latin typeface="Times New Roman" panose="02020603050405020304"/>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IN" sz="2200" b="1" i="0" u="none" strike="noStrike">
                          <a:solidFill>
                            <a:srgbClr val="000000"/>
                          </a:solidFill>
                          <a:effectLst/>
                          <a:latin typeface="Times New Roman" panose="02020603050405020304"/>
                        </a:rPr>
                        <a:t>Qty</a:t>
                      </a:r>
                      <a:endParaRPr lang="en-IN" sz="2200" b="1" i="0" u="none" strike="noStrike">
                        <a:solidFill>
                          <a:srgbClr val="000000"/>
                        </a:solidFill>
                        <a:effectLst/>
                        <a:latin typeface="Times New Roman" panose="02020603050405020304"/>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IN" sz="2200" b="1" i="0" u="none" strike="noStrike">
                          <a:solidFill>
                            <a:srgbClr val="000000"/>
                          </a:solidFill>
                          <a:effectLst/>
                          <a:latin typeface="Times New Roman" panose="02020603050405020304"/>
                        </a:rPr>
                        <a:t>Rate</a:t>
                      </a:r>
                      <a:endParaRPr lang="en-IN" sz="2200" b="1" i="0" u="none" strike="noStrike">
                        <a:solidFill>
                          <a:srgbClr val="000000"/>
                        </a:solidFill>
                        <a:effectLst/>
                        <a:latin typeface="Times New Roman" panose="02020603050405020304"/>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IN" sz="2200" b="1" i="0" u="none" strike="noStrike">
                          <a:solidFill>
                            <a:srgbClr val="000000"/>
                          </a:solidFill>
                          <a:effectLst/>
                          <a:latin typeface="Times New Roman" panose="02020603050405020304"/>
                        </a:rPr>
                        <a:t>Amt</a:t>
                      </a:r>
                      <a:endParaRPr lang="en-IN" sz="2200" b="1" i="0" u="none" strike="noStrike">
                        <a:solidFill>
                          <a:srgbClr val="000000"/>
                        </a:solidFill>
                        <a:effectLst/>
                        <a:latin typeface="Times New Roman" panose="02020603050405020304"/>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IN" sz="2200" b="1" i="0" u="none" strike="noStrike">
                          <a:solidFill>
                            <a:srgbClr val="000000"/>
                          </a:solidFill>
                          <a:effectLst/>
                          <a:latin typeface="Times New Roman" panose="02020603050405020304"/>
                        </a:rPr>
                        <a:t>Qty</a:t>
                      </a:r>
                      <a:endParaRPr lang="en-IN" sz="2200" b="1" i="0" u="none" strike="noStrike">
                        <a:solidFill>
                          <a:srgbClr val="000000"/>
                        </a:solidFill>
                        <a:effectLst/>
                        <a:latin typeface="Times New Roman" panose="02020603050405020304"/>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IN" sz="2200" b="1" i="0" u="none" strike="noStrike">
                          <a:solidFill>
                            <a:srgbClr val="000000"/>
                          </a:solidFill>
                          <a:effectLst/>
                          <a:latin typeface="Times New Roman" panose="02020603050405020304"/>
                        </a:rPr>
                        <a:t>Amt</a:t>
                      </a:r>
                      <a:endParaRPr lang="en-IN" sz="2200" b="1" i="0" u="none" strike="noStrike">
                        <a:solidFill>
                          <a:srgbClr val="000000"/>
                        </a:solidFill>
                        <a:effectLst/>
                        <a:latin typeface="Times New Roman" panose="02020603050405020304"/>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676124">
                <a:tc>
                  <a:txBody>
                    <a:bodyPr/>
                    <a:lstStyle/>
                    <a:p>
                      <a:pPr algn="ctr" rtl="0" fontAlgn="ctr"/>
                      <a:r>
                        <a:rPr lang="en-IN" sz="1500" b="1" i="0" u="none" strike="noStrike" dirty="0" smtClean="0">
                          <a:solidFill>
                            <a:srgbClr val="000000"/>
                          </a:solidFill>
                          <a:effectLst/>
                          <a:latin typeface="Times New Roman" panose="02020603050405020304"/>
                        </a:rPr>
                        <a:t>02-08-21</a:t>
                      </a:r>
                      <a:endParaRPr lang="en-IN" sz="1500" b="1" i="0" u="none" strike="noStrike" dirty="0">
                        <a:solidFill>
                          <a:srgbClr val="000000"/>
                        </a:solidFill>
                        <a:effectLst/>
                        <a:latin typeface="Times New Roman" panose="02020603050405020304"/>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rtl="0" fontAlgn="ctr"/>
                      <a:r>
                        <a:rPr lang="en-IN" sz="2200" b="0" i="0" u="none" strike="noStrike">
                          <a:solidFill>
                            <a:srgbClr val="000000"/>
                          </a:solidFill>
                          <a:effectLst/>
                          <a:latin typeface="Times New Roman" panose="02020603050405020304"/>
                        </a:rPr>
                        <a:t>200 </a:t>
                      </a:r>
                      <a:endParaRPr lang="en-IN" sz="2200" b="0" i="0" u="none" strike="noStrike">
                        <a:solidFill>
                          <a:srgbClr val="000000"/>
                        </a:solidFill>
                        <a:effectLst/>
                        <a:latin typeface="Times New Roman" panose="02020603050405020304"/>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rtl="0" fontAlgn="ctr"/>
                      <a:r>
                        <a:rPr lang="en-IN" sz="2200" b="0" i="0" u="none" strike="noStrike" dirty="0">
                          <a:solidFill>
                            <a:srgbClr val="000000"/>
                          </a:solidFill>
                          <a:effectLst/>
                          <a:latin typeface="Times New Roman" panose="02020603050405020304"/>
                        </a:rPr>
                        <a:t>2 </a:t>
                      </a:r>
                      <a:endParaRPr lang="en-IN" sz="2200" b="0" i="0" u="none" strike="noStrike" dirty="0">
                        <a:solidFill>
                          <a:srgbClr val="000000"/>
                        </a:solidFill>
                        <a:effectLst/>
                        <a:latin typeface="Times New Roman" panose="02020603050405020304"/>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rtl="0" fontAlgn="ctr"/>
                      <a:r>
                        <a:rPr lang="en-IN" sz="2200" b="0" i="0" u="none" strike="noStrike">
                          <a:solidFill>
                            <a:srgbClr val="000000"/>
                          </a:solidFill>
                          <a:effectLst/>
                          <a:latin typeface="Times New Roman" panose="02020603050405020304"/>
                        </a:rPr>
                        <a:t>400 </a:t>
                      </a:r>
                      <a:endParaRPr lang="en-IN" sz="2200" b="0" i="0" u="none" strike="noStrike">
                        <a:solidFill>
                          <a:srgbClr val="000000"/>
                        </a:solidFill>
                        <a:effectLst/>
                        <a:latin typeface="Times New Roman" panose="02020603050405020304"/>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rtl="0" fontAlgn="ctr"/>
                      <a:r>
                        <a:rPr lang="en-IN" sz="2200" b="0" i="0" u="none" strike="noStrike">
                          <a:solidFill>
                            <a:srgbClr val="000000"/>
                          </a:solidFill>
                          <a:effectLst/>
                          <a:latin typeface="Times New Roman" panose="02020603050405020304"/>
                        </a:rPr>
                        <a:t>- </a:t>
                      </a:r>
                      <a:endParaRPr lang="en-IN" sz="2200" b="0" i="0" u="none" strike="noStrike">
                        <a:solidFill>
                          <a:srgbClr val="000000"/>
                        </a:solidFill>
                        <a:effectLst/>
                        <a:latin typeface="Times New Roman" panose="02020603050405020304"/>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rtl="0" fontAlgn="ctr"/>
                      <a:r>
                        <a:rPr lang="en-IN" sz="2200" b="0" i="0" u="none" strike="noStrike">
                          <a:solidFill>
                            <a:srgbClr val="000000"/>
                          </a:solidFill>
                          <a:effectLst/>
                          <a:latin typeface="Times New Roman" panose="02020603050405020304"/>
                        </a:rPr>
                        <a:t>- </a:t>
                      </a:r>
                      <a:endParaRPr lang="en-IN" sz="2200" b="0" i="0" u="none" strike="noStrike">
                        <a:solidFill>
                          <a:srgbClr val="000000"/>
                        </a:solidFill>
                        <a:effectLst/>
                        <a:latin typeface="Times New Roman" panose="02020603050405020304"/>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rtl="0" fontAlgn="ctr"/>
                      <a:r>
                        <a:rPr lang="en-IN" sz="2200" b="0" i="0" u="none" strike="noStrike">
                          <a:solidFill>
                            <a:srgbClr val="000000"/>
                          </a:solidFill>
                          <a:effectLst/>
                          <a:latin typeface="Times New Roman" panose="02020603050405020304"/>
                        </a:rPr>
                        <a:t>- </a:t>
                      </a:r>
                      <a:endParaRPr lang="en-IN" sz="2200" b="0" i="0" u="none" strike="noStrike">
                        <a:solidFill>
                          <a:srgbClr val="000000"/>
                        </a:solidFill>
                        <a:effectLst/>
                        <a:latin typeface="Times New Roman" panose="02020603050405020304"/>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rtl="0" fontAlgn="ctr"/>
                      <a:r>
                        <a:rPr lang="en-IN" sz="2200" b="0" i="0" u="none" strike="noStrike">
                          <a:solidFill>
                            <a:srgbClr val="000000"/>
                          </a:solidFill>
                          <a:effectLst/>
                          <a:latin typeface="Times New Roman" panose="02020603050405020304"/>
                        </a:rPr>
                        <a:t>200</a:t>
                      </a:r>
                      <a:endParaRPr lang="en-IN" sz="2200" b="0" i="0" u="none" strike="noStrike">
                        <a:solidFill>
                          <a:srgbClr val="000000"/>
                        </a:solidFill>
                        <a:effectLst/>
                        <a:latin typeface="Times New Roman" panose="02020603050405020304"/>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rtl="0" fontAlgn="ctr"/>
                      <a:r>
                        <a:rPr lang="en-IN" sz="2200" b="0" i="0" u="none" strike="noStrike">
                          <a:solidFill>
                            <a:srgbClr val="000000"/>
                          </a:solidFill>
                          <a:effectLst/>
                          <a:latin typeface="Times New Roman" panose="02020603050405020304"/>
                        </a:rPr>
                        <a:t>400</a:t>
                      </a:r>
                      <a:endParaRPr lang="en-IN" sz="2200" b="0" i="0" u="none" strike="noStrike">
                        <a:solidFill>
                          <a:srgbClr val="000000"/>
                        </a:solidFill>
                        <a:effectLst/>
                        <a:latin typeface="Times New Roman" panose="02020603050405020304"/>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r>
              <a:tr h="676124">
                <a:tc>
                  <a:txBody>
                    <a:bodyPr/>
                    <a:lstStyle/>
                    <a:p>
                      <a:pPr algn="ctr" rtl="0" fontAlgn="ctr"/>
                      <a:r>
                        <a:rPr lang="en-IN" sz="1500" b="1" i="0" u="none" strike="noStrike" dirty="0" smtClean="0">
                          <a:solidFill>
                            <a:srgbClr val="000000"/>
                          </a:solidFill>
                          <a:effectLst/>
                          <a:latin typeface="Times New Roman" panose="02020603050405020304"/>
                        </a:rPr>
                        <a:t>10-08-21</a:t>
                      </a:r>
                      <a:endParaRPr lang="en-IN" sz="1500" b="1" i="0" u="none" strike="noStrike" dirty="0">
                        <a:solidFill>
                          <a:srgbClr val="000000"/>
                        </a:solidFill>
                        <a:effectLst/>
                        <a:latin typeface="Times New Roman" panose="02020603050405020304"/>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rtl="0" fontAlgn="ctr"/>
                      <a:r>
                        <a:rPr lang="en-IN" sz="2200" b="0" i="0" u="none" strike="noStrike">
                          <a:solidFill>
                            <a:srgbClr val="000000"/>
                          </a:solidFill>
                          <a:effectLst/>
                          <a:latin typeface="Times New Roman" panose="02020603050405020304"/>
                        </a:rPr>
                        <a:t>300</a:t>
                      </a:r>
                      <a:endParaRPr lang="en-IN" sz="2200" b="0" i="0" u="none" strike="noStrike">
                        <a:solidFill>
                          <a:srgbClr val="000000"/>
                        </a:solidFill>
                        <a:effectLst/>
                        <a:latin typeface="Times New Roman" panose="02020603050405020304"/>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rtl="0" fontAlgn="ctr"/>
                      <a:r>
                        <a:rPr lang="en-IN" sz="2200" b="0" i="0" u="none" strike="noStrike">
                          <a:solidFill>
                            <a:srgbClr val="000000"/>
                          </a:solidFill>
                          <a:effectLst/>
                          <a:latin typeface="Times New Roman" panose="02020603050405020304"/>
                        </a:rPr>
                        <a:t>2.4</a:t>
                      </a:r>
                      <a:endParaRPr lang="en-IN" sz="2200" b="0" i="0" u="none" strike="noStrike">
                        <a:solidFill>
                          <a:srgbClr val="000000"/>
                        </a:solidFill>
                        <a:effectLst/>
                        <a:latin typeface="Times New Roman" panose="02020603050405020304"/>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rtl="0" fontAlgn="ctr"/>
                      <a:r>
                        <a:rPr lang="en-IN" sz="2200" b="0" i="0" u="none" strike="noStrike">
                          <a:solidFill>
                            <a:srgbClr val="000000"/>
                          </a:solidFill>
                          <a:effectLst/>
                          <a:latin typeface="Times New Roman" panose="02020603050405020304"/>
                        </a:rPr>
                        <a:t>720</a:t>
                      </a:r>
                      <a:endParaRPr lang="en-IN" sz="2200" b="0" i="0" u="none" strike="noStrike">
                        <a:solidFill>
                          <a:srgbClr val="000000"/>
                        </a:solidFill>
                        <a:effectLst/>
                        <a:latin typeface="Times New Roman" panose="02020603050405020304"/>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rtl="0" fontAlgn="ctr"/>
                      <a:r>
                        <a:rPr lang="en-IN" sz="2200" b="0" i="0" u="none" strike="noStrike">
                          <a:solidFill>
                            <a:srgbClr val="000000"/>
                          </a:solidFill>
                          <a:effectLst/>
                          <a:latin typeface="Times New Roman" panose="02020603050405020304"/>
                        </a:rPr>
                        <a:t>- </a:t>
                      </a:r>
                      <a:endParaRPr lang="en-IN" sz="2200" b="0" i="0" u="none" strike="noStrike">
                        <a:solidFill>
                          <a:srgbClr val="000000"/>
                        </a:solidFill>
                        <a:effectLst/>
                        <a:latin typeface="Times New Roman" panose="02020603050405020304"/>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rtl="0" fontAlgn="ctr"/>
                      <a:r>
                        <a:rPr lang="en-IN" sz="2200" b="0" i="0" u="none" strike="noStrike">
                          <a:solidFill>
                            <a:srgbClr val="000000"/>
                          </a:solidFill>
                          <a:effectLst/>
                          <a:latin typeface="Times New Roman" panose="02020603050405020304"/>
                        </a:rPr>
                        <a:t>- </a:t>
                      </a:r>
                      <a:endParaRPr lang="en-IN" sz="2200" b="0" i="0" u="none" strike="noStrike">
                        <a:solidFill>
                          <a:srgbClr val="000000"/>
                        </a:solidFill>
                        <a:effectLst/>
                        <a:latin typeface="Times New Roman" panose="02020603050405020304"/>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rtl="0" fontAlgn="ctr"/>
                      <a:r>
                        <a:rPr lang="en-IN" sz="2200" b="0" i="0" u="none" strike="noStrike">
                          <a:solidFill>
                            <a:srgbClr val="000000"/>
                          </a:solidFill>
                          <a:effectLst/>
                          <a:latin typeface="Times New Roman" panose="02020603050405020304"/>
                        </a:rPr>
                        <a:t>-</a:t>
                      </a:r>
                      <a:endParaRPr lang="en-IN" sz="2200" b="0" i="0" u="none" strike="noStrike">
                        <a:solidFill>
                          <a:srgbClr val="000000"/>
                        </a:solidFill>
                        <a:effectLst/>
                        <a:latin typeface="Times New Roman" panose="02020603050405020304"/>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rtl="0" fontAlgn="ctr"/>
                      <a:r>
                        <a:rPr lang="en-IN" sz="2200" b="0" i="0" u="none" strike="noStrike">
                          <a:solidFill>
                            <a:srgbClr val="000000"/>
                          </a:solidFill>
                          <a:effectLst/>
                          <a:latin typeface="Times New Roman" panose="02020603050405020304"/>
                        </a:rPr>
                        <a:t>500</a:t>
                      </a:r>
                      <a:endParaRPr lang="en-IN" sz="2200" b="0" i="0" u="none" strike="noStrike">
                        <a:solidFill>
                          <a:srgbClr val="000000"/>
                        </a:solidFill>
                        <a:effectLst/>
                        <a:latin typeface="Times New Roman" panose="02020603050405020304"/>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rtl="0" fontAlgn="ctr"/>
                      <a:r>
                        <a:rPr lang="en-IN" sz="2200" b="0" i="0" u="none" strike="noStrike">
                          <a:solidFill>
                            <a:srgbClr val="000000"/>
                          </a:solidFill>
                          <a:effectLst/>
                          <a:latin typeface="Times New Roman" panose="02020603050405020304"/>
                        </a:rPr>
                        <a:t>1120</a:t>
                      </a:r>
                      <a:endParaRPr lang="en-IN" sz="2200" b="0" i="0" u="none" strike="noStrike">
                        <a:solidFill>
                          <a:srgbClr val="000000"/>
                        </a:solidFill>
                        <a:effectLst/>
                        <a:latin typeface="Times New Roman" panose="02020603050405020304"/>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342797">
                <a:tc>
                  <a:txBody>
                    <a:bodyPr/>
                    <a:lstStyle/>
                    <a:p>
                      <a:pPr algn="ctr" rtl="0" fontAlgn="ctr"/>
                      <a:r>
                        <a:rPr lang="en-IN" sz="1500" b="1" i="0" u="none" strike="noStrike" dirty="0">
                          <a:solidFill>
                            <a:srgbClr val="000000"/>
                          </a:solidFill>
                          <a:effectLst/>
                          <a:latin typeface="Times New Roman" panose="02020603050405020304"/>
                        </a:rPr>
                        <a:t> 15-08-21</a:t>
                      </a:r>
                      <a:endParaRPr lang="en-IN" sz="1500" b="1" i="0" u="none" strike="noStrike" dirty="0">
                        <a:solidFill>
                          <a:srgbClr val="000000"/>
                        </a:solidFill>
                        <a:effectLst/>
                        <a:latin typeface="Times New Roman" panose="02020603050405020304"/>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rtl="0" fontAlgn="ctr"/>
                      <a:r>
                        <a:rPr lang="en-IN" sz="2200" b="0" i="0" u="none" strike="noStrike">
                          <a:solidFill>
                            <a:srgbClr val="000000"/>
                          </a:solidFill>
                          <a:effectLst/>
                          <a:latin typeface="Times New Roman" panose="02020603050405020304"/>
                        </a:rPr>
                        <a:t>- </a:t>
                      </a:r>
                      <a:endParaRPr lang="en-IN" sz="2200" b="0" i="0" u="none" strike="noStrike">
                        <a:solidFill>
                          <a:srgbClr val="000000"/>
                        </a:solidFill>
                        <a:effectLst/>
                        <a:latin typeface="Times New Roman" panose="02020603050405020304"/>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rtl="0" fontAlgn="ctr"/>
                      <a:r>
                        <a:rPr lang="en-IN" sz="2200" b="0" i="0" u="none" strike="noStrike">
                          <a:solidFill>
                            <a:srgbClr val="000000"/>
                          </a:solidFill>
                          <a:effectLst/>
                          <a:latin typeface="Times New Roman" panose="02020603050405020304"/>
                        </a:rPr>
                        <a:t>- </a:t>
                      </a:r>
                      <a:endParaRPr lang="en-IN" sz="2200" b="0" i="0" u="none" strike="noStrike">
                        <a:solidFill>
                          <a:srgbClr val="000000"/>
                        </a:solidFill>
                        <a:effectLst/>
                        <a:latin typeface="Times New Roman" panose="02020603050405020304"/>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rtl="0" fontAlgn="ctr"/>
                      <a:r>
                        <a:rPr lang="en-IN" sz="2200" b="0" i="0" u="none" strike="noStrike">
                          <a:solidFill>
                            <a:srgbClr val="000000"/>
                          </a:solidFill>
                          <a:effectLst/>
                          <a:latin typeface="Times New Roman" panose="02020603050405020304"/>
                        </a:rPr>
                        <a:t>- </a:t>
                      </a:r>
                      <a:endParaRPr lang="en-IN" sz="2200" b="0" i="0" u="none" strike="noStrike">
                        <a:solidFill>
                          <a:srgbClr val="000000"/>
                        </a:solidFill>
                        <a:effectLst/>
                        <a:latin typeface="Times New Roman" panose="02020603050405020304"/>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rtl="0" fontAlgn="ctr"/>
                      <a:r>
                        <a:rPr lang="en-IN" sz="2200" b="0" i="0" u="none" strike="noStrike">
                          <a:solidFill>
                            <a:srgbClr val="000000"/>
                          </a:solidFill>
                          <a:effectLst/>
                          <a:latin typeface="Times New Roman" panose="02020603050405020304"/>
                        </a:rPr>
                        <a:t>250 </a:t>
                      </a:r>
                      <a:endParaRPr lang="en-IN" sz="2200" b="0" i="0" u="none" strike="noStrike">
                        <a:solidFill>
                          <a:srgbClr val="000000"/>
                        </a:solidFill>
                        <a:effectLst/>
                        <a:latin typeface="Times New Roman" panose="02020603050405020304"/>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rtl="0" fontAlgn="ctr"/>
                      <a:r>
                        <a:rPr lang="en-IN" sz="2200" b="0" i="0" u="none" strike="noStrike">
                          <a:solidFill>
                            <a:srgbClr val="000000"/>
                          </a:solidFill>
                          <a:effectLst/>
                          <a:latin typeface="Times New Roman" panose="02020603050405020304"/>
                        </a:rPr>
                        <a:t>2.2 </a:t>
                      </a:r>
                      <a:endParaRPr lang="en-IN" sz="2200" b="0" i="0" u="none" strike="noStrike">
                        <a:solidFill>
                          <a:srgbClr val="000000"/>
                        </a:solidFill>
                        <a:effectLst/>
                        <a:latin typeface="Times New Roman" panose="02020603050405020304"/>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rtl="0" fontAlgn="ctr"/>
                      <a:r>
                        <a:rPr lang="en-IN" sz="2200" b="0" i="0" u="none" strike="noStrike">
                          <a:solidFill>
                            <a:srgbClr val="000000"/>
                          </a:solidFill>
                          <a:effectLst/>
                          <a:latin typeface="Times New Roman" panose="02020603050405020304"/>
                        </a:rPr>
                        <a:t>550 </a:t>
                      </a:r>
                      <a:endParaRPr lang="en-IN" sz="2200" b="0" i="0" u="none" strike="noStrike">
                        <a:solidFill>
                          <a:srgbClr val="000000"/>
                        </a:solidFill>
                        <a:effectLst/>
                        <a:latin typeface="Times New Roman" panose="02020603050405020304"/>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rtl="0" fontAlgn="ctr"/>
                      <a:r>
                        <a:rPr lang="en-IN" sz="2200" b="0" i="0" u="none" strike="noStrike">
                          <a:solidFill>
                            <a:srgbClr val="000000"/>
                          </a:solidFill>
                          <a:effectLst/>
                          <a:latin typeface="Times New Roman" panose="02020603050405020304"/>
                        </a:rPr>
                        <a:t>250</a:t>
                      </a:r>
                      <a:endParaRPr lang="en-IN" sz="2200" b="0" i="0" u="none" strike="noStrike">
                        <a:solidFill>
                          <a:srgbClr val="000000"/>
                        </a:solidFill>
                        <a:effectLst/>
                        <a:latin typeface="Times New Roman" panose="02020603050405020304"/>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rtl="0" fontAlgn="ctr"/>
                      <a:r>
                        <a:rPr lang="en-IN" sz="2200" b="0" i="0" u="none" strike="noStrike">
                          <a:solidFill>
                            <a:srgbClr val="000000"/>
                          </a:solidFill>
                          <a:effectLst/>
                          <a:latin typeface="Times New Roman" panose="02020603050405020304"/>
                        </a:rPr>
                        <a:t>570</a:t>
                      </a:r>
                      <a:endParaRPr lang="en-IN" sz="2200" b="0" i="0" u="none" strike="noStrike">
                        <a:solidFill>
                          <a:srgbClr val="000000"/>
                        </a:solidFill>
                        <a:effectLst/>
                        <a:latin typeface="Times New Roman" panose="02020603050405020304"/>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507128">
                <a:tc>
                  <a:txBody>
                    <a:bodyPr/>
                    <a:lstStyle/>
                    <a:p>
                      <a:pPr algn="ctr" rtl="0" fontAlgn="ctr"/>
                      <a:r>
                        <a:rPr lang="en-IN" sz="1500" b="1" i="0" u="none" strike="noStrike" dirty="0">
                          <a:solidFill>
                            <a:srgbClr val="000000"/>
                          </a:solidFill>
                          <a:effectLst/>
                          <a:latin typeface="Times New Roman" panose="02020603050405020304"/>
                        </a:rPr>
                        <a:t> </a:t>
                      </a:r>
                      <a:endParaRPr lang="en-IN" sz="1500" b="1" i="0" u="none" strike="noStrike" dirty="0">
                        <a:solidFill>
                          <a:srgbClr val="000000"/>
                        </a:solidFill>
                        <a:effectLst/>
                        <a:latin typeface="Times New Roman" panose="02020603050405020304"/>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rtl="0" fontAlgn="ctr"/>
                      <a:r>
                        <a:rPr lang="en-IN" sz="2200" b="0" i="0" u="none" strike="noStrike" dirty="0">
                          <a:solidFill>
                            <a:srgbClr val="000000"/>
                          </a:solidFill>
                          <a:effectLst/>
                          <a:latin typeface="Times New Roman" panose="02020603050405020304"/>
                        </a:rPr>
                        <a:t> </a:t>
                      </a:r>
                      <a:endParaRPr lang="en-IN" sz="2200" b="0" i="0" u="none" strike="noStrike" dirty="0">
                        <a:solidFill>
                          <a:srgbClr val="000000"/>
                        </a:solidFill>
                        <a:effectLst/>
                        <a:latin typeface="Times New Roman" panose="02020603050405020304"/>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rtl="0" fontAlgn="ctr"/>
                      <a:r>
                        <a:rPr lang="en-IN" sz="2200" b="0" i="0" u="none" strike="noStrike">
                          <a:solidFill>
                            <a:srgbClr val="000000"/>
                          </a:solidFill>
                          <a:effectLst/>
                          <a:latin typeface="Times New Roman" panose="02020603050405020304"/>
                        </a:rPr>
                        <a:t> </a:t>
                      </a:r>
                      <a:endParaRPr lang="en-IN" sz="2200" b="0" i="0" u="none" strike="noStrike">
                        <a:solidFill>
                          <a:srgbClr val="000000"/>
                        </a:solidFill>
                        <a:effectLst/>
                        <a:latin typeface="Times New Roman" panose="02020603050405020304"/>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rtl="0" fontAlgn="ctr"/>
                      <a:r>
                        <a:rPr lang="en-IN" sz="2200" b="0" i="0" u="none" strike="noStrike">
                          <a:solidFill>
                            <a:srgbClr val="000000"/>
                          </a:solidFill>
                          <a:effectLst/>
                          <a:latin typeface="Times New Roman" panose="02020603050405020304"/>
                        </a:rPr>
                        <a:t> </a:t>
                      </a:r>
                      <a:endParaRPr lang="en-IN" sz="2200" b="0" i="0" u="none" strike="noStrike">
                        <a:solidFill>
                          <a:srgbClr val="000000"/>
                        </a:solidFill>
                        <a:effectLst/>
                        <a:latin typeface="Times New Roman" panose="02020603050405020304"/>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rtl="0" fontAlgn="ctr"/>
                      <a:r>
                        <a:rPr lang="en-IN" sz="2200" b="0" i="0" u="none" strike="noStrike">
                          <a:solidFill>
                            <a:srgbClr val="000000"/>
                          </a:solidFill>
                          <a:effectLst/>
                          <a:latin typeface="Times New Roman" panose="02020603050405020304"/>
                        </a:rPr>
                        <a:t> </a:t>
                      </a:r>
                      <a:endParaRPr lang="en-IN" sz="2200" b="0" i="0" u="none" strike="noStrike">
                        <a:solidFill>
                          <a:srgbClr val="000000"/>
                        </a:solidFill>
                        <a:effectLst/>
                        <a:latin typeface="Times New Roman" panose="02020603050405020304"/>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rtl="0" fontAlgn="ctr"/>
                      <a:r>
                        <a:rPr lang="en-IN" sz="2200" b="0" i="0" u="none" strike="noStrike">
                          <a:solidFill>
                            <a:srgbClr val="000000"/>
                          </a:solidFill>
                          <a:effectLst/>
                          <a:latin typeface="Times New Roman" panose="02020603050405020304"/>
                        </a:rPr>
                        <a:t>(2+2.40)/2</a:t>
                      </a:r>
                      <a:endParaRPr lang="en-IN" sz="2200" b="0" i="0" u="none" strike="noStrike">
                        <a:solidFill>
                          <a:srgbClr val="000000"/>
                        </a:solidFill>
                        <a:effectLst/>
                        <a:latin typeface="Times New Roman" panose="02020603050405020304"/>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rtl="0" fontAlgn="ctr"/>
                      <a:r>
                        <a:rPr lang="en-IN" sz="2200" b="0" i="0" u="none" strike="noStrike">
                          <a:solidFill>
                            <a:srgbClr val="000000"/>
                          </a:solidFill>
                          <a:effectLst/>
                          <a:latin typeface="Times New Roman" panose="02020603050405020304"/>
                        </a:rPr>
                        <a:t> </a:t>
                      </a:r>
                      <a:endParaRPr lang="en-IN" sz="2200" b="0" i="0" u="none" strike="noStrike">
                        <a:solidFill>
                          <a:srgbClr val="000000"/>
                        </a:solidFill>
                        <a:effectLst/>
                        <a:latin typeface="Times New Roman" panose="02020603050405020304"/>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rtl="0" fontAlgn="ctr"/>
                      <a:r>
                        <a:rPr lang="en-IN" sz="2200" b="0" i="0" u="none" strike="noStrike">
                          <a:solidFill>
                            <a:srgbClr val="000000"/>
                          </a:solidFill>
                          <a:effectLst/>
                          <a:latin typeface="Times New Roman" panose="02020603050405020304"/>
                        </a:rPr>
                        <a:t> </a:t>
                      </a:r>
                      <a:endParaRPr lang="en-IN" sz="2200" b="0" i="0" u="none" strike="noStrike">
                        <a:solidFill>
                          <a:srgbClr val="000000"/>
                        </a:solidFill>
                        <a:effectLst/>
                        <a:latin typeface="Times New Roman" panose="02020603050405020304"/>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rtl="0" fontAlgn="ctr"/>
                      <a:r>
                        <a:rPr lang="en-IN" sz="2200" b="0" i="0" u="none" strike="noStrike">
                          <a:solidFill>
                            <a:srgbClr val="000000"/>
                          </a:solidFill>
                          <a:effectLst/>
                          <a:latin typeface="Times New Roman" panose="02020603050405020304"/>
                        </a:rPr>
                        <a:t> </a:t>
                      </a:r>
                      <a:endParaRPr lang="en-IN" sz="2200" b="0" i="0" u="none" strike="noStrike">
                        <a:solidFill>
                          <a:srgbClr val="000000"/>
                        </a:solidFill>
                        <a:effectLst/>
                        <a:latin typeface="Times New Roman" panose="02020603050405020304"/>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676124">
                <a:tc>
                  <a:txBody>
                    <a:bodyPr/>
                    <a:lstStyle/>
                    <a:p>
                      <a:pPr algn="ctr" rtl="0" fontAlgn="ctr"/>
                      <a:r>
                        <a:rPr lang="en-IN" sz="1500" b="1" i="0" u="none" strike="noStrike" dirty="0" smtClean="0">
                          <a:solidFill>
                            <a:srgbClr val="000000"/>
                          </a:solidFill>
                          <a:effectLst/>
                          <a:latin typeface="Times New Roman" panose="02020603050405020304"/>
                        </a:rPr>
                        <a:t>18-08-21</a:t>
                      </a:r>
                      <a:endParaRPr lang="en-IN" sz="1500" b="1" i="0" u="none" strike="noStrike" dirty="0">
                        <a:solidFill>
                          <a:srgbClr val="000000"/>
                        </a:solidFill>
                        <a:effectLst/>
                        <a:latin typeface="Times New Roman" panose="02020603050405020304"/>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rtl="0" fontAlgn="ctr"/>
                      <a:r>
                        <a:rPr lang="en-IN" sz="2200" b="0" i="0" u="none" strike="noStrike">
                          <a:solidFill>
                            <a:srgbClr val="000000"/>
                          </a:solidFill>
                          <a:effectLst/>
                          <a:latin typeface="Times New Roman" panose="02020603050405020304"/>
                        </a:rPr>
                        <a:t>250</a:t>
                      </a:r>
                      <a:endParaRPr lang="en-IN" sz="2200" b="0" i="0" u="none" strike="noStrike">
                        <a:solidFill>
                          <a:srgbClr val="000000"/>
                        </a:solidFill>
                        <a:effectLst/>
                        <a:latin typeface="Times New Roman" panose="02020603050405020304"/>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rtl="0" fontAlgn="ctr"/>
                      <a:r>
                        <a:rPr lang="en-IN" sz="2200" b="0" i="0" u="none" strike="noStrike">
                          <a:solidFill>
                            <a:srgbClr val="000000"/>
                          </a:solidFill>
                          <a:effectLst/>
                          <a:latin typeface="Times New Roman" panose="02020603050405020304"/>
                        </a:rPr>
                        <a:t>2.6</a:t>
                      </a:r>
                      <a:endParaRPr lang="en-IN" sz="2200" b="0" i="0" u="none" strike="noStrike">
                        <a:solidFill>
                          <a:srgbClr val="000000"/>
                        </a:solidFill>
                        <a:effectLst/>
                        <a:latin typeface="Times New Roman" panose="02020603050405020304"/>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rtl="0" fontAlgn="ctr"/>
                      <a:r>
                        <a:rPr lang="en-IN" sz="2200" b="0" i="0" u="none" strike="noStrike">
                          <a:solidFill>
                            <a:srgbClr val="000000"/>
                          </a:solidFill>
                          <a:effectLst/>
                          <a:latin typeface="Times New Roman" panose="02020603050405020304"/>
                        </a:rPr>
                        <a:t>650</a:t>
                      </a:r>
                      <a:endParaRPr lang="en-IN" sz="2200" b="0" i="0" u="none" strike="noStrike">
                        <a:solidFill>
                          <a:srgbClr val="000000"/>
                        </a:solidFill>
                        <a:effectLst/>
                        <a:latin typeface="Times New Roman" panose="02020603050405020304"/>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rtl="0" fontAlgn="ctr"/>
                      <a:r>
                        <a:rPr lang="en-IN" sz="2200" b="0" i="0" u="none" strike="noStrike">
                          <a:solidFill>
                            <a:srgbClr val="000000"/>
                          </a:solidFill>
                          <a:effectLst/>
                          <a:latin typeface="Times New Roman" panose="02020603050405020304"/>
                        </a:rPr>
                        <a:t>-</a:t>
                      </a:r>
                      <a:endParaRPr lang="en-IN" sz="2200" b="0" i="0" u="none" strike="noStrike">
                        <a:solidFill>
                          <a:srgbClr val="000000"/>
                        </a:solidFill>
                        <a:effectLst/>
                        <a:latin typeface="Times New Roman" panose="02020603050405020304"/>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rtl="0" fontAlgn="ctr"/>
                      <a:r>
                        <a:rPr lang="en-IN" sz="2200" b="0" i="0" u="none" strike="noStrike">
                          <a:solidFill>
                            <a:srgbClr val="000000"/>
                          </a:solidFill>
                          <a:effectLst/>
                          <a:latin typeface="Times New Roman" panose="02020603050405020304"/>
                        </a:rPr>
                        <a:t>-</a:t>
                      </a:r>
                      <a:endParaRPr lang="en-IN" sz="2200" b="0" i="0" u="none" strike="noStrike">
                        <a:solidFill>
                          <a:srgbClr val="000000"/>
                        </a:solidFill>
                        <a:effectLst/>
                        <a:latin typeface="Times New Roman" panose="02020603050405020304"/>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rtl="0" fontAlgn="ctr"/>
                      <a:r>
                        <a:rPr lang="en-IN" sz="2200" b="0" i="0" u="none" strike="noStrike">
                          <a:solidFill>
                            <a:srgbClr val="000000"/>
                          </a:solidFill>
                          <a:effectLst/>
                          <a:latin typeface="Times New Roman" panose="02020603050405020304"/>
                        </a:rPr>
                        <a:t>-</a:t>
                      </a:r>
                      <a:endParaRPr lang="en-IN" sz="2200" b="0" i="0" u="none" strike="noStrike">
                        <a:solidFill>
                          <a:srgbClr val="000000"/>
                        </a:solidFill>
                        <a:effectLst/>
                        <a:latin typeface="Times New Roman" panose="02020603050405020304"/>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rtl="0" fontAlgn="ctr"/>
                      <a:r>
                        <a:rPr lang="en-IN" sz="2200" b="0" i="0" u="none" strike="noStrike">
                          <a:solidFill>
                            <a:srgbClr val="000000"/>
                          </a:solidFill>
                          <a:effectLst/>
                          <a:latin typeface="Times New Roman" panose="02020603050405020304"/>
                        </a:rPr>
                        <a:t>500</a:t>
                      </a:r>
                      <a:endParaRPr lang="en-IN" sz="2200" b="0" i="0" u="none" strike="noStrike">
                        <a:solidFill>
                          <a:srgbClr val="000000"/>
                        </a:solidFill>
                        <a:effectLst/>
                        <a:latin typeface="Times New Roman" panose="02020603050405020304"/>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rtl="0" fontAlgn="ctr"/>
                      <a:r>
                        <a:rPr lang="en-IN" sz="2200" b="0" i="0" u="none" strike="noStrike">
                          <a:solidFill>
                            <a:srgbClr val="000000"/>
                          </a:solidFill>
                          <a:effectLst/>
                          <a:latin typeface="Times New Roman" panose="02020603050405020304"/>
                        </a:rPr>
                        <a:t>1220</a:t>
                      </a:r>
                      <a:endParaRPr lang="en-IN" sz="2200" b="0" i="0" u="none" strike="noStrike">
                        <a:solidFill>
                          <a:srgbClr val="000000"/>
                        </a:solidFill>
                        <a:effectLst/>
                        <a:latin typeface="Times New Roman" panose="02020603050405020304"/>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676124">
                <a:tc>
                  <a:txBody>
                    <a:bodyPr/>
                    <a:lstStyle/>
                    <a:p>
                      <a:pPr algn="ctr" rtl="0" fontAlgn="ctr"/>
                      <a:r>
                        <a:rPr lang="en-IN" sz="1500" b="1" i="0" u="none" strike="noStrike" dirty="0" smtClean="0">
                          <a:solidFill>
                            <a:srgbClr val="000000"/>
                          </a:solidFill>
                          <a:effectLst/>
                          <a:latin typeface="Times New Roman" panose="02020603050405020304"/>
                        </a:rPr>
                        <a:t>20-08-21</a:t>
                      </a:r>
                      <a:endParaRPr lang="en-IN" sz="1500" b="1" i="0" u="none" strike="noStrike" dirty="0">
                        <a:solidFill>
                          <a:srgbClr val="000000"/>
                        </a:solidFill>
                        <a:effectLst/>
                        <a:latin typeface="Times New Roman" panose="02020603050405020304"/>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rtl="0" fontAlgn="ctr"/>
                      <a:r>
                        <a:rPr lang="en-IN" sz="2200" b="0" i="0" u="none" strike="noStrike">
                          <a:solidFill>
                            <a:srgbClr val="000000"/>
                          </a:solidFill>
                          <a:effectLst/>
                          <a:latin typeface="Times New Roman" panose="02020603050405020304"/>
                        </a:rPr>
                        <a:t>-</a:t>
                      </a:r>
                      <a:endParaRPr lang="en-IN" sz="2200" b="0" i="0" u="none" strike="noStrike">
                        <a:solidFill>
                          <a:srgbClr val="000000"/>
                        </a:solidFill>
                        <a:effectLst/>
                        <a:latin typeface="Times New Roman" panose="02020603050405020304"/>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rtl="0" fontAlgn="ctr"/>
                      <a:r>
                        <a:rPr lang="en-IN" sz="2200" b="0" i="0" u="none" strike="noStrike">
                          <a:solidFill>
                            <a:srgbClr val="000000"/>
                          </a:solidFill>
                          <a:effectLst/>
                          <a:latin typeface="Times New Roman" panose="02020603050405020304"/>
                        </a:rPr>
                        <a:t>-</a:t>
                      </a:r>
                      <a:endParaRPr lang="en-IN" sz="2200" b="0" i="0" u="none" strike="noStrike">
                        <a:solidFill>
                          <a:srgbClr val="000000"/>
                        </a:solidFill>
                        <a:effectLst/>
                        <a:latin typeface="Times New Roman" panose="02020603050405020304"/>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rtl="0" fontAlgn="ctr"/>
                      <a:r>
                        <a:rPr lang="en-IN" sz="2200" b="0" i="0" u="none" strike="noStrike">
                          <a:solidFill>
                            <a:srgbClr val="000000"/>
                          </a:solidFill>
                          <a:effectLst/>
                          <a:latin typeface="Times New Roman" panose="02020603050405020304"/>
                        </a:rPr>
                        <a:t>-</a:t>
                      </a:r>
                      <a:endParaRPr lang="en-IN" sz="2200" b="0" i="0" u="none" strike="noStrike">
                        <a:solidFill>
                          <a:srgbClr val="000000"/>
                        </a:solidFill>
                        <a:effectLst/>
                        <a:latin typeface="Times New Roman" panose="02020603050405020304"/>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rtl="0" fontAlgn="ctr"/>
                      <a:r>
                        <a:rPr lang="en-IN" sz="2200" b="0" i="0" u="none" strike="noStrike">
                          <a:solidFill>
                            <a:srgbClr val="000000"/>
                          </a:solidFill>
                          <a:effectLst/>
                          <a:latin typeface="Times New Roman" panose="02020603050405020304"/>
                        </a:rPr>
                        <a:t>200</a:t>
                      </a:r>
                      <a:endParaRPr lang="en-IN" sz="2200" b="0" i="0" u="none" strike="noStrike">
                        <a:solidFill>
                          <a:srgbClr val="000000"/>
                        </a:solidFill>
                        <a:effectLst/>
                        <a:latin typeface="Times New Roman" panose="02020603050405020304"/>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rtl="0" fontAlgn="ctr"/>
                      <a:r>
                        <a:rPr lang="en-IN" sz="2200" b="0" i="0" u="none" strike="noStrike">
                          <a:solidFill>
                            <a:srgbClr val="000000"/>
                          </a:solidFill>
                          <a:effectLst/>
                          <a:latin typeface="Times New Roman" panose="02020603050405020304"/>
                        </a:rPr>
                        <a:t>2.5</a:t>
                      </a:r>
                      <a:endParaRPr lang="en-IN" sz="2200" b="0" i="0" u="none" strike="noStrike">
                        <a:solidFill>
                          <a:srgbClr val="000000"/>
                        </a:solidFill>
                        <a:effectLst/>
                        <a:latin typeface="Times New Roman" panose="02020603050405020304"/>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rtl="0" fontAlgn="ctr"/>
                      <a:r>
                        <a:rPr lang="en-IN" sz="2200" b="0" i="0" u="none" strike="noStrike">
                          <a:solidFill>
                            <a:srgbClr val="000000"/>
                          </a:solidFill>
                          <a:effectLst/>
                          <a:latin typeface="Times New Roman" panose="02020603050405020304"/>
                        </a:rPr>
                        <a:t>500</a:t>
                      </a:r>
                      <a:endParaRPr lang="en-IN" sz="2200" b="0" i="0" u="none" strike="noStrike">
                        <a:solidFill>
                          <a:srgbClr val="000000"/>
                        </a:solidFill>
                        <a:effectLst/>
                        <a:latin typeface="Times New Roman" panose="02020603050405020304"/>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rtl="0" fontAlgn="ctr"/>
                      <a:r>
                        <a:rPr lang="en-IN" sz="2200" b="0" i="0" u="none" strike="noStrike">
                          <a:solidFill>
                            <a:srgbClr val="000000"/>
                          </a:solidFill>
                          <a:effectLst/>
                          <a:latin typeface="Times New Roman" panose="02020603050405020304"/>
                        </a:rPr>
                        <a:t>300</a:t>
                      </a:r>
                      <a:endParaRPr lang="en-IN" sz="2200" b="0" i="0" u="none" strike="noStrike">
                        <a:solidFill>
                          <a:srgbClr val="000000"/>
                        </a:solidFill>
                        <a:effectLst/>
                        <a:latin typeface="Times New Roman" panose="02020603050405020304"/>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rtl="0" fontAlgn="ctr"/>
                      <a:r>
                        <a:rPr lang="en-IN" sz="2200" b="0" i="0" u="none" strike="noStrike">
                          <a:solidFill>
                            <a:srgbClr val="000000"/>
                          </a:solidFill>
                          <a:effectLst/>
                          <a:latin typeface="Times New Roman" panose="02020603050405020304"/>
                        </a:rPr>
                        <a:t>720</a:t>
                      </a:r>
                      <a:endParaRPr lang="en-IN" sz="2200" b="0" i="0" u="none" strike="noStrike">
                        <a:solidFill>
                          <a:srgbClr val="000000"/>
                        </a:solidFill>
                        <a:effectLst/>
                        <a:latin typeface="Times New Roman" panose="02020603050405020304"/>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676124">
                <a:tc>
                  <a:txBody>
                    <a:bodyPr/>
                    <a:lstStyle/>
                    <a:p>
                      <a:pPr algn="ctr" rtl="0" fontAlgn="ctr"/>
                      <a:r>
                        <a:rPr lang="en-IN" sz="1500" b="1" i="0" u="none" strike="noStrike" dirty="0">
                          <a:solidFill>
                            <a:srgbClr val="000000"/>
                          </a:solidFill>
                          <a:effectLst/>
                          <a:latin typeface="Times New Roman" panose="02020603050405020304"/>
                        </a:rPr>
                        <a:t> </a:t>
                      </a:r>
                      <a:endParaRPr lang="en-IN" sz="1500" b="1" i="0" u="none" strike="noStrike" dirty="0">
                        <a:solidFill>
                          <a:srgbClr val="000000"/>
                        </a:solidFill>
                        <a:effectLst/>
                        <a:latin typeface="Times New Roman" panose="02020603050405020304"/>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rtl="0" fontAlgn="ctr"/>
                      <a:r>
                        <a:rPr lang="en-IN" sz="2200" b="0" i="0" u="none" strike="noStrike">
                          <a:solidFill>
                            <a:srgbClr val="000000"/>
                          </a:solidFill>
                          <a:effectLst/>
                          <a:latin typeface="Times New Roman" panose="02020603050405020304"/>
                        </a:rPr>
                        <a:t> </a:t>
                      </a:r>
                      <a:endParaRPr lang="en-IN" sz="2200" b="0" i="0" u="none" strike="noStrike">
                        <a:solidFill>
                          <a:srgbClr val="000000"/>
                        </a:solidFill>
                        <a:effectLst/>
                        <a:latin typeface="Times New Roman" panose="02020603050405020304"/>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rtl="0" fontAlgn="ctr"/>
                      <a:r>
                        <a:rPr lang="en-IN" sz="2200" b="0" i="0" u="none" strike="noStrike">
                          <a:solidFill>
                            <a:srgbClr val="000000"/>
                          </a:solidFill>
                          <a:effectLst/>
                          <a:latin typeface="Times New Roman" panose="02020603050405020304"/>
                        </a:rPr>
                        <a:t> </a:t>
                      </a:r>
                      <a:endParaRPr lang="en-IN" sz="2200" b="0" i="0" u="none" strike="noStrike">
                        <a:solidFill>
                          <a:srgbClr val="000000"/>
                        </a:solidFill>
                        <a:effectLst/>
                        <a:latin typeface="Times New Roman" panose="02020603050405020304"/>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rtl="0" fontAlgn="ctr"/>
                      <a:r>
                        <a:rPr lang="en-IN" sz="2200" b="0" i="0" u="none" strike="noStrike">
                          <a:solidFill>
                            <a:srgbClr val="000000"/>
                          </a:solidFill>
                          <a:effectLst/>
                          <a:latin typeface="Times New Roman" panose="02020603050405020304"/>
                        </a:rPr>
                        <a:t> </a:t>
                      </a:r>
                      <a:endParaRPr lang="en-IN" sz="2200" b="0" i="0" u="none" strike="noStrike">
                        <a:solidFill>
                          <a:srgbClr val="000000"/>
                        </a:solidFill>
                        <a:effectLst/>
                        <a:latin typeface="Times New Roman" panose="02020603050405020304"/>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rtl="0" fontAlgn="ctr"/>
                      <a:r>
                        <a:rPr lang="en-IN" sz="2200" b="0" i="0" u="none" strike="noStrike" dirty="0">
                          <a:solidFill>
                            <a:srgbClr val="000000"/>
                          </a:solidFill>
                          <a:effectLst/>
                          <a:latin typeface="Times New Roman" panose="02020603050405020304"/>
                        </a:rPr>
                        <a:t> </a:t>
                      </a:r>
                      <a:endParaRPr lang="en-IN" sz="2200" b="0" i="0" u="none" strike="noStrike" dirty="0">
                        <a:solidFill>
                          <a:srgbClr val="000000"/>
                        </a:solidFill>
                        <a:effectLst/>
                        <a:latin typeface="Times New Roman" panose="02020603050405020304"/>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rtl="0" fontAlgn="ctr"/>
                      <a:r>
                        <a:rPr lang="en-IN" sz="2200" b="0" i="0" u="none" strike="noStrike">
                          <a:solidFill>
                            <a:srgbClr val="000000"/>
                          </a:solidFill>
                          <a:effectLst/>
                          <a:latin typeface="Times New Roman" panose="02020603050405020304"/>
                        </a:rPr>
                        <a:t>2.40+2.60/2</a:t>
                      </a:r>
                      <a:endParaRPr lang="en-IN" sz="2200" b="0" i="0" u="none" strike="noStrike">
                        <a:solidFill>
                          <a:srgbClr val="000000"/>
                        </a:solidFill>
                        <a:effectLst/>
                        <a:latin typeface="Times New Roman" panose="02020603050405020304"/>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rtl="0" fontAlgn="ctr"/>
                      <a:r>
                        <a:rPr lang="en-IN" sz="2200" b="0" i="0" u="none" strike="noStrike">
                          <a:solidFill>
                            <a:srgbClr val="000000"/>
                          </a:solidFill>
                          <a:effectLst/>
                          <a:latin typeface="Times New Roman" panose="02020603050405020304"/>
                        </a:rPr>
                        <a:t> </a:t>
                      </a:r>
                      <a:endParaRPr lang="en-IN" sz="2200" b="0" i="0" u="none" strike="noStrike">
                        <a:solidFill>
                          <a:srgbClr val="000000"/>
                        </a:solidFill>
                        <a:effectLst/>
                        <a:latin typeface="Times New Roman" panose="02020603050405020304"/>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rtl="0" fontAlgn="ctr"/>
                      <a:r>
                        <a:rPr lang="en-IN" sz="2200" b="0" i="0" u="none" strike="noStrike">
                          <a:solidFill>
                            <a:srgbClr val="000000"/>
                          </a:solidFill>
                          <a:effectLst/>
                          <a:latin typeface="Times New Roman" panose="02020603050405020304"/>
                        </a:rPr>
                        <a:t> </a:t>
                      </a:r>
                      <a:endParaRPr lang="en-IN" sz="2200" b="0" i="0" u="none" strike="noStrike">
                        <a:solidFill>
                          <a:srgbClr val="000000"/>
                        </a:solidFill>
                        <a:effectLst/>
                        <a:latin typeface="Times New Roman" panose="02020603050405020304"/>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rtl="0" fontAlgn="ctr"/>
                      <a:r>
                        <a:rPr lang="en-IN" sz="2200" b="0" i="0" u="none" strike="noStrike">
                          <a:solidFill>
                            <a:srgbClr val="000000"/>
                          </a:solidFill>
                          <a:effectLst/>
                          <a:latin typeface="Times New Roman" panose="02020603050405020304"/>
                        </a:rPr>
                        <a:t> </a:t>
                      </a:r>
                      <a:endParaRPr lang="en-IN" sz="2200" b="0" i="0" u="none" strike="noStrike">
                        <a:solidFill>
                          <a:srgbClr val="000000"/>
                        </a:solidFill>
                        <a:effectLst/>
                        <a:latin typeface="Times New Roman" panose="02020603050405020304"/>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645722">
                <a:tc>
                  <a:txBody>
                    <a:bodyPr/>
                    <a:lstStyle/>
                    <a:p>
                      <a:pPr algn="ctr" rtl="0" fontAlgn="ctr"/>
                      <a:r>
                        <a:rPr lang="en-IN" sz="2200" b="0" i="0" u="none" strike="noStrike">
                          <a:solidFill>
                            <a:srgbClr val="000000"/>
                          </a:solidFill>
                          <a:effectLst/>
                          <a:latin typeface="Arial" panose="020B0604020202020204"/>
                        </a:rPr>
                        <a:t> </a:t>
                      </a:r>
                      <a:endParaRPr lang="en-IN" sz="2200" b="0" i="0" u="none" strike="noStrike">
                        <a:solidFill>
                          <a:srgbClr val="000000"/>
                        </a:solidFill>
                        <a:effectLst/>
                        <a:latin typeface="Arial" panose="020B0604020202020204"/>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rtl="0" fontAlgn="ctr"/>
                      <a:r>
                        <a:rPr lang="en-IN" sz="2200" b="0" i="0" u="none" strike="noStrike">
                          <a:solidFill>
                            <a:srgbClr val="000000"/>
                          </a:solidFill>
                          <a:effectLst/>
                          <a:latin typeface="Arial" panose="020B0604020202020204"/>
                        </a:rPr>
                        <a:t> </a:t>
                      </a:r>
                      <a:endParaRPr lang="en-IN" sz="2200" b="0" i="0" u="none" strike="noStrike">
                        <a:solidFill>
                          <a:srgbClr val="000000"/>
                        </a:solidFill>
                        <a:effectLst/>
                        <a:latin typeface="Arial" panose="020B0604020202020204"/>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rtl="0" fontAlgn="ctr"/>
                      <a:r>
                        <a:rPr lang="en-IN" sz="2200" b="0" i="0" u="none" strike="noStrike">
                          <a:solidFill>
                            <a:srgbClr val="000000"/>
                          </a:solidFill>
                          <a:effectLst/>
                          <a:latin typeface="Arial" panose="020B0604020202020204"/>
                        </a:rPr>
                        <a:t> </a:t>
                      </a:r>
                      <a:endParaRPr lang="en-IN" sz="2200" b="0" i="0" u="none" strike="noStrike">
                        <a:solidFill>
                          <a:srgbClr val="000000"/>
                        </a:solidFill>
                        <a:effectLst/>
                        <a:latin typeface="Arial" panose="020B0604020202020204"/>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rtl="0" fontAlgn="ctr"/>
                      <a:r>
                        <a:rPr lang="en-IN" sz="2200" b="0" i="0" u="none" strike="noStrike">
                          <a:solidFill>
                            <a:srgbClr val="000000"/>
                          </a:solidFill>
                          <a:effectLst/>
                          <a:latin typeface="Arial" panose="020B0604020202020204"/>
                        </a:rPr>
                        <a:t> </a:t>
                      </a:r>
                      <a:endParaRPr lang="en-IN" sz="2200" b="0" i="0" u="none" strike="noStrike">
                        <a:solidFill>
                          <a:srgbClr val="000000"/>
                        </a:solidFill>
                        <a:effectLst/>
                        <a:latin typeface="Arial" panose="020B0604020202020204"/>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rtl="0" fontAlgn="ctr"/>
                      <a:r>
                        <a:rPr lang="en-IN" sz="2200" b="0" i="0" u="none" strike="noStrike">
                          <a:solidFill>
                            <a:srgbClr val="000000"/>
                          </a:solidFill>
                          <a:effectLst/>
                          <a:latin typeface="Arial" panose="020B0604020202020204"/>
                        </a:rPr>
                        <a:t> </a:t>
                      </a:r>
                      <a:endParaRPr lang="en-IN" sz="2200" b="0" i="0" u="none" strike="noStrike">
                        <a:solidFill>
                          <a:srgbClr val="000000"/>
                        </a:solidFill>
                        <a:effectLst/>
                        <a:latin typeface="Arial" panose="020B0604020202020204"/>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rtl="0" fontAlgn="ctr"/>
                      <a:r>
                        <a:rPr lang="en-IN" sz="2200" b="0" i="0" u="none" strike="noStrike" dirty="0">
                          <a:solidFill>
                            <a:srgbClr val="000000"/>
                          </a:solidFill>
                          <a:effectLst/>
                          <a:latin typeface="Arial" panose="020B0604020202020204"/>
                        </a:rPr>
                        <a:t> </a:t>
                      </a:r>
                      <a:endParaRPr lang="en-IN" sz="2200" b="0" i="0" u="none" strike="noStrike" dirty="0">
                        <a:solidFill>
                          <a:srgbClr val="000000"/>
                        </a:solidFill>
                        <a:effectLst/>
                        <a:latin typeface="Arial" panose="020B0604020202020204"/>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rtl="0" fontAlgn="ctr"/>
                      <a:r>
                        <a:rPr lang="en-IN" sz="2200" b="0" i="0" u="none" strike="noStrike">
                          <a:solidFill>
                            <a:srgbClr val="000000"/>
                          </a:solidFill>
                          <a:effectLst/>
                          <a:latin typeface="Arial" panose="020B0604020202020204"/>
                        </a:rPr>
                        <a:t> </a:t>
                      </a:r>
                      <a:endParaRPr lang="en-IN" sz="2200" b="0" i="0" u="none" strike="noStrike">
                        <a:solidFill>
                          <a:srgbClr val="000000"/>
                        </a:solidFill>
                        <a:effectLst/>
                        <a:latin typeface="Arial" panose="020B0604020202020204"/>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rtl="0" fontAlgn="ctr"/>
                      <a:r>
                        <a:rPr lang="en-IN" sz="2200" b="0" i="0" u="none" strike="noStrike">
                          <a:solidFill>
                            <a:srgbClr val="000000"/>
                          </a:solidFill>
                          <a:effectLst/>
                          <a:latin typeface="Arial" panose="020B0604020202020204"/>
                        </a:rPr>
                        <a:t> </a:t>
                      </a:r>
                      <a:endParaRPr lang="en-IN" sz="2200" b="0" i="0" u="none" strike="noStrike">
                        <a:solidFill>
                          <a:srgbClr val="000000"/>
                        </a:solidFill>
                        <a:effectLst/>
                        <a:latin typeface="Arial" panose="020B0604020202020204"/>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rtl="0" fontAlgn="ctr"/>
                      <a:r>
                        <a:rPr lang="en-IN" sz="2200" b="0" i="0" u="none" strike="noStrike" dirty="0">
                          <a:solidFill>
                            <a:srgbClr val="000000"/>
                          </a:solidFill>
                          <a:effectLst/>
                          <a:latin typeface="Arial" panose="020B0604020202020204"/>
                        </a:rPr>
                        <a:t> </a:t>
                      </a:r>
                      <a:endParaRPr lang="en-IN" sz="2200" b="0" i="0" u="none" strike="noStrike" dirty="0">
                        <a:solidFill>
                          <a:srgbClr val="000000"/>
                        </a:solidFill>
                        <a:effectLst/>
                        <a:latin typeface="Arial" panose="020B0604020202020204"/>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6429</Words>
  <Application>WPS Presentation</Application>
  <PresentationFormat>On-screen Show (4:3)</PresentationFormat>
  <Paragraphs>551</Paragraphs>
  <Slides>15</Slides>
  <Notes>0</Notes>
  <HiddenSlides>0</HiddenSlides>
  <MMClips>0</MMClips>
  <ScaleCrop>false</ScaleCrop>
  <HeadingPairs>
    <vt:vector size="6" baseType="variant">
      <vt:variant>
        <vt:lpstr>已用的字体</vt:lpstr>
      </vt:variant>
      <vt:variant>
        <vt:i4>10</vt:i4>
      </vt:variant>
      <vt:variant>
        <vt:lpstr>主题</vt:lpstr>
      </vt:variant>
      <vt:variant>
        <vt:i4>1</vt:i4>
      </vt:variant>
      <vt:variant>
        <vt:lpstr>幻灯片标题</vt:lpstr>
      </vt:variant>
      <vt:variant>
        <vt:i4>15</vt:i4>
      </vt:variant>
    </vt:vector>
  </HeadingPairs>
  <TitlesOfParts>
    <vt:vector size="26" baseType="lpstr">
      <vt:lpstr>Arial</vt:lpstr>
      <vt:lpstr>SimSun</vt:lpstr>
      <vt:lpstr>Wingdings</vt:lpstr>
      <vt:lpstr>Calibri</vt:lpstr>
      <vt:lpstr>Times New Roman</vt:lpstr>
      <vt:lpstr>Times New Roman</vt:lpstr>
      <vt:lpstr>Arial</vt:lpstr>
      <vt:lpstr>Microsoft YaHei</vt:lpstr>
      <vt:lpstr>Arial Unicode MS</vt:lpstr>
      <vt:lpstr>Calibri</vt:lpstr>
      <vt:lpstr>Office Theme</vt:lpstr>
      <vt:lpstr>Simple Average and Weighted Average Method</vt:lpstr>
      <vt:lpstr>Average Price Methods </vt:lpstr>
      <vt:lpstr>PowerPoint 演示文稿</vt:lpstr>
      <vt:lpstr>Simple Average Price Method </vt:lpstr>
      <vt:lpstr>PowerPoint 演示文稿</vt:lpstr>
      <vt:lpstr>Advantages of Simple Average Price Method</vt:lpstr>
      <vt:lpstr>Disadvantages of Simple Average Price Method</vt:lpstr>
      <vt:lpstr>Example </vt:lpstr>
      <vt:lpstr>PowerPoint 演示文稿</vt:lpstr>
      <vt:lpstr>Weighted Average Price Method </vt:lpstr>
      <vt:lpstr>Points to be noted:</vt:lpstr>
      <vt:lpstr>Advantages of Weighted Average Price Method</vt:lpstr>
      <vt:lpstr>Disadvantages of Weighted Average Price Method</vt:lpstr>
      <vt:lpstr>Example </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user</cp:lastModifiedBy>
  <cp:revision>9</cp:revision>
  <dcterms:created xsi:type="dcterms:W3CDTF">2021-02-16T04:27:00Z</dcterms:created>
  <dcterms:modified xsi:type="dcterms:W3CDTF">2024-08-31T06:31:26Z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E023C8820DEC46D2B14FF78D150CA066_12</vt:lpwstr>
  </property>
  <property fmtid="{D5CDD505-2E9C-101B-9397-08002B2CF9AE}" pid="3" name="KSOProductBuildVer">
    <vt:lpwstr>1033-12.2.0.17562</vt:lpwstr>
  </property>
</Properties>
</file>