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9" r:id="rId17"/>
    <p:sldId id="271" r:id="rId18"/>
    <p:sldId id="272" r:id="rId19"/>
    <p:sldId id="273" r:id="rId20"/>
    <p:sldId id="274" r:id="rId21"/>
    <p:sldId id="275" r:id="rId22"/>
    <p:sldId id="276"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BDB92A4-1914-4E96-A636-EB1E0AC90E8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64988B-881E-47EB-B91A-79B42A24D1BC}"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BDB92A4-1914-4E96-A636-EB1E0AC90E8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64988B-881E-47EB-B91A-79B42A24D1BC}"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BDB92A4-1914-4E96-A636-EB1E0AC90E8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64988B-881E-47EB-B91A-79B42A24D1BC}"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6BDB92A4-1914-4E96-A636-EB1E0AC90E8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64988B-881E-47EB-B91A-79B42A24D1BC}"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BDB92A4-1914-4E96-A636-EB1E0AC90E85}"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164988B-881E-47EB-B91A-79B42A24D1BC}"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6BDB92A4-1914-4E96-A636-EB1E0AC90E8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64988B-881E-47EB-B91A-79B42A24D1BC}"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6BDB92A4-1914-4E96-A636-EB1E0AC90E85}"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164988B-881E-47EB-B91A-79B42A24D1BC}"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BDB92A4-1914-4E96-A636-EB1E0AC90E85}"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164988B-881E-47EB-B91A-79B42A24D1BC}"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DB92A4-1914-4E96-A636-EB1E0AC90E85}"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164988B-881E-47EB-B91A-79B42A24D1BC}"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BDB92A4-1914-4E96-A636-EB1E0AC90E8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64988B-881E-47EB-B91A-79B42A24D1BC}"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BDB92A4-1914-4E96-A636-EB1E0AC90E85}"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164988B-881E-47EB-B91A-79B42A24D1BC}"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B92A4-1914-4E96-A636-EB1E0AC90E85}"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64988B-881E-47EB-B91A-79B42A24D1BC}"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Overheads</a:t>
            </a:r>
            <a:endParaRPr lang="en-IN" b="1" dirty="0"/>
          </a:p>
        </p:txBody>
      </p:sp>
      <p:sp>
        <p:nvSpPr>
          <p:cNvPr id="3" name="Subtitle 2"/>
          <p:cNvSpPr>
            <a:spLocks noGrp="1"/>
          </p:cNvSpPr>
          <p:nvPr>
            <p:ph type="subTitle" idx="1"/>
          </p:nvPr>
        </p:nvSpPr>
        <p:spPr/>
        <p:txBody>
          <a:bodyPr>
            <a:normAutofit fontScale="60000"/>
          </a:bodyPr>
          <a:lstStyle/>
          <a:p>
            <a:r>
              <a:rPr lang="en-US" b="1" dirty="0" smtClean="0"/>
              <a:t>Module 3</a:t>
            </a:r>
            <a:endParaRPr lang="en-US" b="1" dirty="0" smtClean="0"/>
          </a:p>
          <a:p>
            <a:r>
              <a:rPr lang="en-US" altLang="en-IN" b="1" dirty="0">
                <a:solidFill>
                  <a:srgbClr val="002060"/>
                </a:solidFill>
                <a:sym typeface="+mn-ea"/>
              </a:rPr>
              <a:t>Prepared by </a:t>
            </a:r>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lvl="0">
              <a:lnSpc>
                <a:spcPct val="150000"/>
              </a:lnSpc>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When overheads are incurred in a factory, it means they are incurred for and on behalf of all these departments.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lvl="0">
              <a:lnSpc>
                <a:spcPct val="150000"/>
              </a:lnSpc>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Therefore</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the overheads are to be charged to these departments.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lvl="0">
              <a:lnSpc>
                <a:spcPct val="150000"/>
              </a:lnSpc>
            </a:pP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The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process of allocation and apportionment of overheads to various departments is called departmentalisation of overheads or primary distribution.</a:t>
            </a:r>
            <a:endParaRPr lang="en-IN" sz="2200" dirty="0">
              <a:solidFill>
                <a:prstClr val="black"/>
              </a:solidFill>
              <a:latin typeface="Times New Roman" panose="02020603050405020304" pitchFamily="18" charset="0"/>
              <a:cs typeface="Times New Roman" panose="02020603050405020304" pitchFamily="18" charset="0"/>
            </a:endParaRPr>
          </a:p>
          <a:p>
            <a:pPr>
              <a:lnSpc>
                <a:spcPct val="150000"/>
              </a:lnSpc>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prstClr val="black"/>
                </a:solidFill>
                <a:ea typeface="Calibri" panose="020F0502020204030204"/>
                <a:cs typeface="Times New Roman" panose="02020603050405020304"/>
              </a:rPr>
              <a:t>Advantages or Purposes of Departmentalisation</a:t>
            </a:r>
            <a:endParaRPr lang="en-IN" sz="3000" b="1" dirty="0"/>
          </a:p>
        </p:txBody>
      </p:sp>
      <p:sp>
        <p:nvSpPr>
          <p:cNvPr id="3" name="Content Placeholder 2"/>
          <p:cNvSpPr>
            <a:spLocks noGrp="1"/>
          </p:cNvSpPr>
          <p:nvPr>
            <p:ph idx="1"/>
          </p:nvPr>
        </p:nvSpPr>
        <p:spPr/>
        <p:txBody>
          <a:bodyPr>
            <a:normAutofit/>
          </a:bodyPr>
          <a:lstStyle/>
          <a:p>
            <a:pPr marL="514350" indent="-51435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helps in accurate ascertainment of cost.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helps in controlling of overheads by comparing actuals with budgeted overheads.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helps in exercising control over service departments.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Responsibility </a:t>
            </a:r>
            <a:r>
              <a:rPr lang="en-IN" sz="2200" dirty="0">
                <a:latin typeface="Times New Roman" panose="02020603050405020304" pitchFamily="18" charset="0"/>
                <a:ea typeface="Calibri" panose="020F0502020204030204"/>
                <a:cs typeface="Times New Roman" panose="02020603050405020304" pitchFamily="18" charset="0"/>
              </a:rPr>
              <a:t>can be fixed over various departmental heads for the efficient </a:t>
            </a:r>
            <a:r>
              <a:rPr lang="en-IN" sz="2200" dirty="0" smtClean="0">
                <a:latin typeface="Times New Roman" panose="02020603050405020304" pitchFamily="18" charset="0"/>
                <a:ea typeface="Calibri" panose="020F0502020204030204"/>
                <a:cs typeface="Times New Roman" panose="02020603050405020304" pitchFamily="18" charset="0"/>
              </a:rPr>
              <a:t>functioning of </a:t>
            </a:r>
            <a:r>
              <a:rPr lang="en-IN" sz="2200" dirty="0">
                <a:latin typeface="Times New Roman" panose="02020603050405020304" pitchFamily="18" charset="0"/>
                <a:ea typeface="Calibri" panose="020F0502020204030204"/>
                <a:cs typeface="Times New Roman" panose="02020603050405020304" pitchFamily="18" charset="0"/>
              </a:rPr>
              <a:t>departments.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helps in accurate forecasting and estimation.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It </a:t>
            </a:r>
            <a:r>
              <a:rPr lang="en-IN" sz="2200" dirty="0">
                <a:latin typeface="Times New Roman" panose="02020603050405020304" pitchFamily="18" charset="0"/>
                <a:ea typeface="Calibri" panose="020F0502020204030204"/>
                <a:cs typeface="Times New Roman" panose="02020603050405020304" pitchFamily="18" charset="0"/>
              </a:rPr>
              <a:t>facilitates correct ascertainment of work in progress.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3000" b="1" dirty="0" smtClean="0">
                <a:ea typeface="Calibri" panose="020F0502020204030204"/>
                <a:cs typeface="Times New Roman" panose="02020603050405020304"/>
              </a:rPr>
              <a:t>Steps in Departmentalisation of Overheads</a:t>
            </a:r>
            <a:br>
              <a:rPr lang="en-IN" sz="3000" b="1" dirty="0" smtClean="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pPr marL="514350" indent="-514350">
              <a:lnSpc>
                <a:spcPct val="115000"/>
              </a:lnSpc>
              <a:spcAft>
                <a:spcPts val="1000"/>
              </a:spcAft>
              <a:buFont typeface="+mj-lt"/>
              <a:buAutoNum type="arabicPeriod"/>
            </a:pPr>
            <a:r>
              <a:rPr lang="en-IN" sz="2200" dirty="0">
                <a:latin typeface="Times New Roman" panose="02020603050405020304" pitchFamily="18" charset="0"/>
                <a:ea typeface="Calibri" panose="020F0502020204030204"/>
                <a:cs typeface="Times New Roman" panose="02020603050405020304" pitchFamily="18" charset="0"/>
              </a:rPr>
              <a:t>Allocation of overheads.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Apportionment </a:t>
            </a:r>
            <a:r>
              <a:rPr lang="en-IN" sz="2200" dirty="0">
                <a:latin typeface="Times New Roman" panose="02020603050405020304" pitchFamily="18" charset="0"/>
                <a:ea typeface="Calibri" panose="020F0502020204030204"/>
                <a:cs typeface="Times New Roman" panose="02020603050405020304" pitchFamily="18" charset="0"/>
              </a:rPr>
              <a:t>of overheads.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514350" indent="-514350">
              <a:lnSpc>
                <a:spcPct val="115000"/>
              </a:lnSpc>
              <a:spcAft>
                <a:spcPts val="1000"/>
              </a:spcAft>
              <a:buFont typeface="+mj-lt"/>
              <a:buAutoNum type="arabicPeriod"/>
            </a:pPr>
            <a:r>
              <a:rPr lang="en-IN" sz="2200" dirty="0" smtClean="0">
                <a:latin typeface="Times New Roman" panose="02020603050405020304" pitchFamily="18" charset="0"/>
                <a:ea typeface="Calibri" panose="020F0502020204030204"/>
                <a:cs typeface="Times New Roman" panose="02020603050405020304" pitchFamily="18" charset="0"/>
              </a:rPr>
              <a:t>Re-apportionment </a:t>
            </a:r>
            <a:r>
              <a:rPr lang="en-IN" sz="2200" dirty="0">
                <a:latin typeface="Times New Roman" panose="02020603050405020304" pitchFamily="18" charset="0"/>
                <a:ea typeface="Calibri" panose="020F0502020204030204"/>
                <a:cs typeface="Times New Roman" panose="02020603050405020304" pitchFamily="18" charset="0"/>
              </a:rPr>
              <a:t>of overheads of service departments.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3000" b="1" dirty="0">
                <a:ea typeface="Calibri" panose="020F0502020204030204"/>
                <a:cs typeface="Times New Roman" panose="02020603050405020304"/>
              </a:rPr>
              <a:t>Allocation of Overheads</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r>
              <a:rPr lang="en-IN" sz="2200" dirty="0">
                <a:latin typeface="Times New Roman" panose="02020603050405020304" pitchFamily="18" charset="0"/>
                <a:ea typeface="Calibri" panose="020F0502020204030204"/>
                <a:cs typeface="Times New Roman" panose="02020603050405020304" pitchFamily="18" charset="0"/>
              </a:rPr>
              <a:t>Allocation of overhead is the process of charging full amount of the overhead costs to a particular department or a cost centre.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Allocation </a:t>
            </a:r>
            <a:r>
              <a:rPr lang="en-IN" sz="2200" dirty="0">
                <a:latin typeface="Times New Roman" panose="02020603050405020304" pitchFamily="18" charset="0"/>
                <a:ea typeface="Calibri" panose="020F0502020204030204"/>
                <a:cs typeface="Times New Roman" panose="02020603050405020304" pitchFamily="18" charset="0"/>
              </a:rPr>
              <a:t>of overheads is possible only when the nature of expense is such that it can be easily identified with a particular department or cost </a:t>
            </a:r>
            <a:r>
              <a:rPr lang="en-IN" sz="2200" dirty="0" err="1">
                <a:latin typeface="Times New Roman" panose="02020603050405020304" pitchFamily="18" charset="0"/>
                <a:ea typeface="Calibri" panose="020F0502020204030204"/>
                <a:cs typeface="Times New Roman" panose="02020603050405020304" pitchFamily="18" charset="0"/>
              </a:rPr>
              <a:t>center</a:t>
            </a:r>
            <a:r>
              <a:rPr lang="en-IN" sz="2200" dirty="0">
                <a:latin typeface="Times New Roman" panose="02020603050405020304" pitchFamily="18" charset="0"/>
                <a:ea typeface="Calibri" panose="020F0502020204030204"/>
                <a:cs typeface="Times New Roman" panose="02020603050405020304" pitchFamily="18" charset="0"/>
              </a:rPr>
              <a:t>.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For </a:t>
            </a:r>
            <a:r>
              <a:rPr lang="en-IN" sz="2200" dirty="0">
                <a:latin typeface="Times New Roman" panose="02020603050405020304" pitchFamily="18" charset="0"/>
                <a:ea typeface="Calibri" panose="020F0502020204030204"/>
                <a:cs typeface="Times New Roman" panose="02020603050405020304" pitchFamily="18" charset="0"/>
              </a:rPr>
              <a:t>example, salary paid to the sales manager can be fully identified with that department.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Hence </a:t>
            </a:r>
            <a:r>
              <a:rPr lang="en-IN" sz="2200" dirty="0">
                <a:latin typeface="Times New Roman" panose="02020603050405020304" pitchFamily="18" charset="0"/>
                <a:ea typeface="Calibri" panose="020F0502020204030204"/>
                <a:cs typeface="Times New Roman" panose="02020603050405020304" pitchFamily="18" charset="0"/>
              </a:rPr>
              <a:t>the entire amount of sales manager's salary can be allocated to the sales department.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Other </a:t>
            </a:r>
            <a:r>
              <a:rPr lang="en-IN" sz="2200" dirty="0">
                <a:latin typeface="Times New Roman" panose="02020603050405020304" pitchFamily="18" charset="0"/>
                <a:ea typeface="Calibri" panose="020F0502020204030204"/>
                <a:cs typeface="Times New Roman" panose="02020603050405020304" pitchFamily="18" charset="0"/>
              </a:rPr>
              <a:t>examples include salary of a foreman, wages of a machine operator, power expenses if separate meter is installed for each production department.</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3000" b="1" dirty="0">
                <a:ea typeface="Calibri" panose="020F0502020204030204"/>
                <a:cs typeface="Times New Roman" panose="02020603050405020304"/>
              </a:rPr>
              <a:t>Apportionment of Overheads</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Those </a:t>
            </a:r>
            <a:r>
              <a:rPr lang="en-IN" sz="2200" dirty="0">
                <a:latin typeface="Times New Roman" panose="02020603050405020304" pitchFamily="18" charset="0"/>
                <a:ea typeface="Calibri" panose="020F0502020204030204"/>
                <a:cs typeface="Times New Roman" panose="02020603050405020304" pitchFamily="18" charset="0"/>
              </a:rPr>
              <a:t>overheads which cannot be fully identified with a particular department or cost centre are to be apportioned to various departments or cost centres.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The </a:t>
            </a:r>
            <a:r>
              <a:rPr lang="en-IN" sz="2200" dirty="0">
                <a:latin typeface="Times New Roman" panose="02020603050405020304" pitchFamily="18" charset="0"/>
                <a:ea typeface="Calibri" panose="020F0502020204030204"/>
                <a:cs typeface="Times New Roman" panose="02020603050405020304" pitchFamily="18" charset="0"/>
              </a:rPr>
              <a:t>process of charging proportionate amount of overheads to various departments on suitable basis is known as apportionment of overheads.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Thus</a:t>
            </a:r>
            <a:r>
              <a:rPr lang="en-IN" sz="2200" dirty="0">
                <a:latin typeface="Times New Roman" panose="02020603050405020304" pitchFamily="18" charset="0"/>
                <a:ea typeface="Calibri" panose="020F0502020204030204"/>
                <a:cs typeface="Times New Roman" panose="02020603050405020304" pitchFamily="18" charset="0"/>
              </a:rPr>
              <a:t>, the need for apportionment arises when allocation is not possible. </a:t>
            </a:r>
            <a:endParaRPr lang="en-IN" sz="2200" dirty="0" smtClean="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lnSpc>
                <a:spcPct val="115000"/>
              </a:lnSpc>
              <a:spcAft>
                <a:spcPts val="1000"/>
              </a:spcAft>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For example, the salary paid to the general manager cannot be allocated to a particular department.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lvl="0">
              <a:lnSpc>
                <a:spcPct val="115000"/>
              </a:lnSpc>
              <a:spcAft>
                <a:spcPts val="1000"/>
              </a:spcAft>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Therefore, it should be apportioned to various departments on an equitable basis. The other examples are rent, depreciation, insurance, audit fee etc. </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t>Difference between cost allocation and cost apportionment</a:t>
            </a:r>
            <a:endParaRPr lang="en-IN" sz="3000" b="1" dirty="0"/>
          </a:p>
        </p:txBody>
      </p:sp>
      <p:graphicFrame>
        <p:nvGraphicFramePr>
          <p:cNvPr id="4" name="Content Placeholder 3"/>
          <p:cNvGraphicFramePr>
            <a:graphicFrameLocks noGrp="1"/>
          </p:cNvGraphicFramePr>
          <p:nvPr>
            <p:ph idx="1"/>
          </p:nvPr>
        </p:nvGraphicFramePr>
        <p:xfrm>
          <a:off x="755576" y="1600200"/>
          <a:ext cx="7704856" cy="4025240"/>
        </p:xfrm>
        <a:graphic>
          <a:graphicData uri="http://schemas.openxmlformats.org/drawingml/2006/table">
            <a:tbl>
              <a:tblPr firstRow="1" bandRow="1">
                <a:tableStyleId>{5C22544A-7EE6-4342-B048-85BDC9FD1C3A}</a:tableStyleId>
              </a:tblPr>
              <a:tblGrid>
                <a:gridCol w="1088349"/>
                <a:gridCol w="3160123"/>
                <a:gridCol w="3456384"/>
              </a:tblGrid>
              <a:tr h="664840">
                <a:tc>
                  <a:txBody>
                    <a:bodyPr/>
                    <a:lstStyle/>
                    <a:p>
                      <a:pPr algn="ctr"/>
                      <a:r>
                        <a:rPr lang="en-US" dirty="0" err="1" smtClean="0"/>
                        <a:t>Sl.No</a:t>
                      </a:r>
                      <a:r>
                        <a:rPr lang="en-US" dirty="0" smtClean="0"/>
                        <a:t>.</a:t>
                      </a:r>
                      <a:endParaRPr lang="en-IN" dirty="0"/>
                    </a:p>
                  </a:txBody>
                  <a:tcPr/>
                </a:tc>
                <a:tc>
                  <a:txBody>
                    <a:bodyPr/>
                    <a:lstStyle/>
                    <a:p>
                      <a:pPr algn="ctr"/>
                      <a:r>
                        <a:rPr lang="en-US" dirty="0" smtClean="0"/>
                        <a:t>Cost Allocation</a:t>
                      </a:r>
                      <a:endParaRPr lang="en-IN" dirty="0"/>
                    </a:p>
                  </a:txBody>
                  <a:tcPr/>
                </a:tc>
                <a:tc>
                  <a:txBody>
                    <a:bodyPr/>
                    <a:lstStyle/>
                    <a:p>
                      <a:pPr algn="ctr"/>
                      <a:r>
                        <a:rPr lang="en-US" dirty="0" smtClean="0"/>
                        <a:t>Cost Apportionment</a:t>
                      </a:r>
                      <a:endParaRPr lang="en-IN" dirty="0"/>
                    </a:p>
                  </a:txBody>
                  <a:tcPr/>
                </a:tc>
              </a:tr>
              <a:tr h="664840">
                <a:tc>
                  <a:txBody>
                    <a:bodyPr/>
                    <a:lstStyle/>
                    <a:p>
                      <a:r>
                        <a:rPr lang="en-US" dirty="0" smtClean="0"/>
                        <a:t>1</a:t>
                      </a:r>
                      <a:endParaRPr lang="en-IN" dirty="0"/>
                    </a:p>
                  </a:txBody>
                  <a:tcPr/>
                </a:tc>
                <a:tc>
                  <a:txBody>
                    <a:bodyPr/>
                    <a:lstStyle/>
                    <a:p>
                      <a:r>
                        <a:rPr kumimoji="0" lang="en-IN" sz="2000" b="0" i="0" u="none" strike="noStrike" kern="1200" cap="none" spc="0" normalizeH="0" baseline="0" noProof="0" dirty="0" smtClean="0">
                          <a:ln>
                            <a:noFill/>
                          </a:ln>
                          <a:solidFill>
                            <a:prstClr val="black"/>
                          </a:solidFill>
                          <a:effectLst/>
                          <a:uLnTx/>
                          <a:uFillTx/>
                          <a:latin typeface="+mn-lt"/>
                          <a:ea typeface="Calibri" panose="020F0502020204030204"/>
                          <a:cs typeface="Times New Roman" panose="02020603050405020304"/>
                        </a:rPr>
                        <a:t>It deals with the allotment of whole</a:t>
                      </a:r>
                      <a:endParaRPr lang="en-IN" dirty="0"/>
                    </a:p>
                  </a:txBody>
                  <a:tcPr/>
                </a:tc>
                <a:tc>
                  <a:txBody>
                    <a:bodyPr/>
                    <a:lstStyle/>
                    <a:p>
                      <a:r>
                        <a:rPr kumimoji="0" lang="en-IN" sz="2000" b="0" i="0" u="none" strike="noStrike" kern="1200" cap="none" spc="0" normalizeH="0" baseline="0" noProof="0" dirty="0" smtClean="0">
                          <a:ln>
                            <a:noFill/>
                          </a:ln>
                          <a:solidFill>
                            <a:prstClr val="black"/>
                          </a:solidFill>
                          <a:effectLst/>
                          <a:uLnTx/>
                          <a:uFillTx/>
                          <a:latin typeface="+mn-lt"/>
                          <a:ea typeface="Calibri" panose="020F0502020204030204"/>
                          <a:cs typeface="Times New Roman" panose="02020603050405020304"/>
                        </a:rPr>
                        <a:t>It deals with allotment of proportions of items of cost.</a:t>
                      </a:r>
                      <a:endParaRPr lang="en-IN" dirty="0"/>
                    </a:p>
                  </a:txBody>
                  <a:tcPr/>
                </a:tc>
              </a:tr>
              <a:tr h="664840">
                <a:tc>
                  <a:txBody>
                    <a:bodyPr/>
                    <a:lstStyle/>
                    <a:p>
                      <a:r>
                        <a:rPr lang="en-US" dirty="0" smtClean="0"/>
                        <a:t>2</a:t>
                      </a:r>
                      <a:endParaRPr lang="en-IN" dirty="0"/>
                    </a:p>
                  </a:txBody>
                  <a:tcPr/>
                </a:tc>
                <a:tc>
                  <a:txBody>
                    <a:bodyPr/>
                    <a:lstStyle/>
                    <a:p>
                      <a:r>
                        <a:rPr lang="en-US" dirty="0" smtClean="0"/>
                        <a:t>It is a direct process</a:t>
                      </a:r>
                      <a:endParaRPr lang="en-IN" dirty="0"/>
                    </a:p>
                  </a:txBody>
                  <a:tcPr/>
                </a:tc>
                <a:tc>
                  <a:txBody>
                    <a:bodyPr/>
                    <a:lstStyle/>
                    <a:p>
                      <a:r>
                        <a:rPr lang="en-US" dirty="0" smtClean="0"/>
                        <a:t>It is an indirect process</a:t>
                      </a:r>
                      <a:endParaRPr lang="en-IN" dirty="0"/>
                    </a:p>
                  </a:txBody>
                  <a:tcPr/>
                </a:tc>
              </a:tr>
              <a:tr h="664840">
                <a:tc>
                  <a:txBody>
                    <a:bodyPr/>
                    <a:lstStyle/>
                    <a:p>
                      <a:r>
                        <a:rPr lang="en-US" dirty="0" smtClean="0"/>
                        <a:t>3</a:t>
                      </a:r>
                      <a:endParaRPr lang="en-IN" dirty="0"/>
                    </a:p>
                  </a:txBody>
                  <a:tcPr/>
                </a:tc>
                <a:tc>
                  <a:txBody>
                    <a:bodyPr/>
                    <a:lstStyle/>
                    <a:p>
                      <a:r>
                        <a:rPr lang="en-US" dirty="0" smtClean="0"/>
                        <a:t>There</a:t>
                      </a:r>
                      <a:r>
                        <a:rPr lang="en-US" baseline="0" dirty="0" smtClean="0"/>
                        <a:t> is no need to choose a base.</a:t>
                      </a:r>
                      <a:endParaRPr lang="en-IN" dirty="0"/>
                    </a:p>
                  </a:txBody>
                  <a:tcPr/>
                </a:tc>
                <a:tc>
                  <a:txBody>
                    <a:bodyPr/>
                    <a:lstStyle/>
                    <a:p>
                      <a:r>
                        <a:rPr lang="en-US" dirty="0" smtClean="0"/>
                        <a:t>It is done on some suitable basis.</a:t>
                      </a:r>
                      <a:endParaRPr lang="en-IN" dirty="0"/>
                    </a:p>
                  </a:txBody>
                  <a:tcPr/>
                </a:tc>
              </a:tr>
              <a:tr h="664840">
                <a:tc>
                  <a:txBody>
                    <a:bodyPr/>
                    <a:lstStyle/>
                    <a:p>
                      <a:r>
                        <a:rPr lang="en-US" dirty="0" smtClean="0"/>
                        <a:t>4</a:t>
                      </a:r>
                      <a:endParaRPr lang="en-IN" dirty="0"/>
                    </a:p>
                  </a:txBody>
                  <a:tcPr/>
                </a:tc>
                <a:tc>
                  <a:txBody>
                    <a:bodyPr/>
                    <a:lstStyle/>
                    <a:p>
                      <a:r>
                        <a:rPr lang="en-US" dirty="0" smtClean="0"/>
                        <a:t>It is a simple process</a:t>
                      </a:r>
                      <a:endParaRPr lang="en-IN" dirty="0"/>
                    </a:p>
                  </a:txBody>
                  <a:tcPr/>
                </a:tc>
                <a:tc>
                  <a:txBody>
                    <a:bodyPr/>
                    <a:lstStyle/>
                    <a:p>
                      <a:r>
                        <a:rPr lang="en-US" dirty="0" smtClean="0"/>
                        <a:t>It is a complicated process</a:t>
                      </a:r>
                      <a:endParaRPr lang="en-IN" dirty="0"/>
                    </a:p>
                  </a:txBody>
                  <a:tcPr/>
                </a:tc>
              </a:tr>
              <a:tr h="664840">
                <a:tc>
                  <a:txBody>
                    <a:bodyPr/>
                    <a:lstStyle/>
                    <a:p>
                      <a:r>
                        <a:rPr lang="en-US" dirty="0" smtClean="0"/>
                        <a:t>5</a:t>
                      </a:r>
                      <a:endParaRPr lang="en-IN" dirty="0"/>
                    </a:p>
                  </a:txBody>
                  <a:tcPr/>
                </a:tc>
                <a:tc>
                  <a:txBody>
                    <a:bodyPr/>
                    <a:lstStyle/>
                    <a:p>
                      <a:r>
                        <a:rPr lang="en-US" dirty="0" smtClean="0"/>
                        <a:t>It is accurate</a:t>
                      </a:r>
                      <a:endParaRPr lang="en-IN" dirty="0"/>
                    </a:p>
                  </a:txBody>
                  <a:tcPr/>
                </a:tc>
                <a:tc>
                  <a:txBody>
                    <a:bodyPr/>
                    <a:lstStyle/>
                    <a:p>
                      <a:r>
                        <a:rPr lang="en-US" dirty="0" smtClean="0"/>
                        <a:t>It is only approximate.</a:t>
                      </a:r>
                      <a:endParaRPr lang="en-IN"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342900" lvl="0" indent="-342900">
              <a:lnSpc>
                <a:spcPct val="115000"/>
              </a:lnSpc>
              <a:spcBef>
                <a:spcPct val="20000"/>
              </a:spcBef>
              <a:spcAft>
                <a:spcPts val="1000"/>
              </a:spcAft>
            </a:pPr>
            <a:r>
              <a:rPr lang="en-IN" sz="3000" b="1" dirty="0">
                <a:solidFill>
                  <a:prstClr val="black"/>
                </a:solidFill>
                <a:ea typeface="Calibri" panose="020F0502020204030204"/>
                <a:cs typeface="Times New Roman" panose="02020603050405020304"/>
              </a:rPr>
              <a:t>Stages of Apportionment (or Distribution) of Overheads</a:t>
            </a:r>
            <a:br>
              <a:rPr lang="en-IN" sz="3000" b="1" dirty="0">
                <a:solidFill>
                  <a:prstClr val="black"/>
                </a:solidFill>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 </a:t>
            </a:r>
            <a:r>
              <a:rPr lang="en-IN" sz="2200" dirty="0" smtClean="0">
                <a:latin typeface="Times New Roman" panose="02020603050405020304" pitchFamily="18" charset="0"/>
                <a:ea typeface="Calibri" panose="020F0502020204030204"/>
                <a:cs typeface="Times New Roman" panose="02020603050405020304" pitchFamily="18" charset="0"/>
              </a:rPr>
              <a:t>Apportionment </a:t>
            </a:r>
            <a:r>
              <a:rPr lang="en-IN" sz="2200" dirty="0">
                <a:latin typeface="Times New Roman" panose="02020603050405020304" pitchFamily="18" charset="0"/>
                <a:ea typeface="Calibri" panose="020F0502020204030204"/>
                <a:cs typeface="Times New Roman" panose="02020603050405020304" pitchFamily="18" charset="0"/>
              </a:rPr>
              <a:t>of overhead is made in two stages as follows: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1</a:t>
            </a:r>
            <a:r>
              <a:rPr lang="en-IN" sz="2200" b="1" dirty="0">
                <a:latin typeface="Times New Roman" panose="02020603050405020304" pitchFamily="18" charset="0"/>
                <a:ea typeface="Calibri" panose="020F0502020204030204"/>
                <a:cs typeface="Times New Roman" panose="02020603050405020304" pitchFamily="18" charset="0"/>
              </a:rPr>
              <a:t>. Primary distribution:</a:t>
            </a:r>
            <a:r>
              <a:rPr lang="en-IN" sz="2200" dirty="0">
                <a:latin typeface="Times New Roman" panose="02020603050405020304" pitchFamily="18" charset="0"/>
                <a:ea typeface="Calibri" panose="020F0502020204030204"/>
                <a:cs typeface="Times New Roman" panose="02020603050405020304" pitchFamily="18" charset="0"/>
              </a:rPr>
              <a:t> When overheads are apportioned to all departments (i.e., </a:t>
            </a:r>
            <a:r>
              <a:rPr lang="en-IN" sz="2200" dirty="0" smtClean="0">
                <a:latin typeface="Times New Roman" panose="02020603050405020304" pitchFamily="18" charset="0"/>
                <a:ea typeface="Calibri" panose="020F0502020204030204"/>
                <a:cs typeface="Times New Roman" panose="02020603050405020304" pitchFamily="18" charset="0"/>
              </a:rPr>
              <a:t>both production </a:t>
            </a:r>
            <a:r>
              <a:rPr lang="en-IN" sz="2200" dirty="0">
                <a:latin typeface="Times New Roman" panose="02020603050405020304" pitchFamily="18" charset="0"/>
                <a:ea typeface="Calibri" panose="020F0502020204030204"/>
                <a:cs typeface="Times New Roman" panose="02020603050405020304" pitchFamily="18" charset="0"/>
              </a:rPr>
              <a:t>and service departments), it is called primary distribution.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2</a:t>
            </a:r>
            <a:r>
              <a:rPr lang="en-IN" sz="2200" b="1" dirty="0">
                <a:latin typeface="Times New Roman" panose="02020603050405020304" pitchFamily="18" charset="0"/>
                <a:ea typeface="Calibri" panose="020F0502020204030204"/>
                <a:cs typeface="Times New Roman" panose="02020603050405020304" pitchFamily="18" charset="0"/>
              </a:rPr>
              <a:t>. Secondary distribution:</a:t>
            </a:r>
            <a:r>
              <a:rPr lang="en-IN" sz="2200" dirty="0">
                <a:latin typeface="Times New Roman" panose="02020603050405020304" pitchFamily="18" charset="0"/>
                <a:ea typeface="Calibri" panose="020F0502020204030204"/>
                <a:cs typeface="Times New Roman" panose="02020603050405020304" pitchFamily="18" charset="0"/>
              </a:rPr>
              <a:t> When the total of overheads allocated and apportioned to </a:t>
            </a:r>
            <a:r>
              <a:rPr lang="en-IN" sz="2200" dirty="0" smtClean="0">
                <a:latin typeface="Times New Roman" panose="02020603050405020304" pitchFamily="18" charset="0"/>
                <a:ea typeface="Calibri" panose="020F0502020204030204"/>
                <a:cs typeface="Times New Roman" panose="02020603050405020304" pitchFamily="18" charset="0"/>
              </a:rPr>
              <a:t>service departments </a:t>
            </a:r>
            <a:r>
              <a:rPr lang="en-IN" sz="2200" dirty="0">
                <a:latin typeface="Times New Roman" panose="02020603050405020304" pitchFamily="18" charset="0"/>
                <a:ea typeface="Calibri" panose="020F0502020204030204"/>
                <a:cs typeface="Times New Roman" panose="02020603050405020304" pitchFamily="18" charset="0"/>
              </a:rPr>
              <a:t>(as per primary distribution) are apportioned again to the </a:t>
            </a:r>
            <a:r>
              <a:rPr lang="en-IN" sz="2200" dirty="0" smtClean="0">
                <a:latin typeface="Times New Roman" panose="02020603050405020304" pitchFamily="18" charset="0"/>
                <a:ea typeface="Calibri" panose="020F0502020204030204"/>
                <a:cs typeface="Times New Roman" panose="02020603050405020304" pitchFamily="18" charset="0"/>
              </a:rPr>
              <a:t>production departments</a:t>
            </a:r>
            <a:r>
              <a:rPr lang="en-IN" sz="2200" dirty="0">
                <a:latin typeface="Times New Roman" panose="02020603050405020304" pitchFamily="18" charset="0"/>
                <a:ea typeface="Calibri" panose="020F0502020204030204"/>
                <a:cs typeface="Times New Roman" panose="02020603050405020304" pitchFamily="18" charset="0"/>
              </a:rPr>
              <a:t>, it is called secondary distribution.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15000"/>
              </a:lnSpc>
              <a:spcAft>
                <a:spcPts val="1000"/>
              </a:spcAft>
            </a:pPr>
            <a:r>
              <a:rPr lang="en-IN" sz="2800" b="1" dirty="0">
                <a:ea typeface="Calibri" panose="020F0502020204030204"/>
                <a:cs typeface="Times New Roman" panose="02020603050405020304"/>
              </a:rPr>
              <a:t>Bases of Apportionment of Overheads (Primary Distribution)</a:t>
            </a:r>
            <a:br>
              <a:rPr lang="en-IN" sz="2800" b="1" dirty="0">
                <a:ea typeface="Calibri" panose="020F0502020204030204"/>
                <a:cs typeface="Times New Roman" panose="02020603050405020304"/>
              </a:rPr>
            </a:br>
            <a:endParaRPr lang="en-IN" sz="2800" b="1" dirty="0"/>
          </a:p>
        </p:txBody>
      </p:sp>
      <p:sp>
        <p:nvSpPr>
          <p:cNvPr id="3" name="Content Placeholder 2"/>
          <p:cNvSpPr>
            <a:spLocks noGrp="1"/>
          </p:cNvSpPr>
          <p:nvPr>
            <p:ph idx="1"/>
          </p:nvPr>
        </p:nvSpPr>
        <p:spPr/>
        <p:txBody>
          <a:bodyPr>
            <a:no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Common expenses (overheads which cannot be allocated to a particular department) have to be apportioned on an equitable basis. The following bases are most commonly employed for overhead apportionment</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b="1" dirty="0">
                <a:latin typeface="Times New Roman" panose="02020603050405020304" pitchFamily="18" charset="0"/>
                <a:ea typeface="Calibri" panose="020F0502020204030204"/>
                <a:cs typeface="Times New Roman" panose="02020603050405020304" pitchFamily="18" charset="0"/>
              </a:rPr>
              <a:t>Floor area:</a:t>
            </a:r>
            <a:r>
              <a:rPr lang="en-IN" sz="2200" dirty="0">
                <a:latin typeface="Times New Roman" panose="02020603050405020304" pitchFamily="18" charset="0"/>
                <a:ea typeface="Calibri" panose="020F0502020204030204"/>
                <a:cs typeface="Times New Roman" panose="02020603050405020304" pitchFamily="18" charset="0"/>
              </a:rPr>
              <a:t> Floor area is used for apportionment of certain expenses like rent, </a:t>
            </a:r>
            <a:r>
              <a:rPr lang="en-IN" sz="2200" dirty="0" smtClean="0">
                <a:latin typeface="Times New Roman" panose="02020603050405020304" pitchFamily="18" charset="0"/>
                <a:ea typeface="Calibri" panose="020F0502020204030204"/>
                <a:cs typeface="Times New Roman" panose="02020603050405020304" pitchFamily="18" charset="0"/>
              </a:rPr>
              <a:t>rates, taxes </a:t>
            </a:r>
            <a:r>
              <a:rPr lang="en-IN" sz="2200" dirty="0">
                <a:latin typeface="Times New Roman" panose="02020603050405020304" pitchFamily="18" charset="0"/>
                <a:ea typeface="Calibri" panose="020F0502020204030204"/>
                <a:cs typeface="Times New Roman" panose="02020603050405020304" pitchFamily="18" charset="0"/>
              </a:rPr>
              <a:t>etc. for building, lighting, heating, air conditioning etc.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457200" indent="-457200">
              <a:lnSpc>
                <a:spcPct val="115000"/>
              </a:lnSpc>
              <a:spcAft>
                <a:spcPts val="1000"/>
              </a:spcAft>
              <a:buFont typeface="+mj-lt"/>
              <a:buAutoNum type="arabicPeriod"/>
            </a:pPr>
            <a:r>
              <a:rPr lang="en-IN" sz="2200" b="1" dirty="0" smtClean="0">
                <a:latin typeface="Times New Roman" panose="02020603050405020304" pitchFamily="18" charset="0"/>
                <a:ea typeface="Calibri" panose="020F0502020204030204"/>
                <a:cs typeface="Times New Roman" panose="02020603050405020304" pitchFamily="18" charset="0"/>
              </a:rPr>
              <a:t>Direct </a:t>
            </a:r>
            <a:r>
              <a:rPr lang="en-IN" sz="2200" b="1" dirty="0">
                <a:latin typeface="Times New Roman" panose="02020603050405020304" pitchFamily="18" charset="0"/>
                <a:ea typeface="Calibri" panose="020F0502020204030204"/>
                <a:cs typeface="Times New Roman" panose="02020603050405020304" pitchFamily="18" charset="0"/>
              </a:rPr>
              <a:t>wages: </a:t>
            </a:r>
            <a:r>
              <a:rPr lang="en-IN" sz="2200" dirty="0">
                <a:latin typeface="Times New Roman" panose="02020603050405020304" pitchFamily="18" charset="0"/>
                <a:ea typeface="Calibri" panose="020F0502020204030204"/>
                <a:cs typeface="Times New Roman" panose="02020603050405020304" pitchFamily="18" charset="0"/>
              </a:rPr>
              <a:t>Expenses which directly vary with the wages paid can be apportioned </a:t>
            </a:r>
            <a:r>
              <a:rPr lang="en-IN" sz="2200" dirty="0" smtClean="0">
                <a:latin typeface="Times New Roman" panose="02020603050405020304" pitchFamily="18" charset="0"/>
                <a:ea typeface="Calibri" panose="020F0502020204030204"/>
                <a:cs typeface="Times New Roman" panose="02020603050405020304" pitchFamily="18" charset="0"/>
              </a:rPr>
              <a:t>on this </a:t>
            </a:r>
            <a:r>
              <a:rPr lang="en-IN" sz="2200" dirty="0">
                <a:latin typeface="Times New Roman" panose="02020603050405020304" pitchFamily="18" charset="0"/>
                <a:ea typeface="Calibri" panose="020F0502020204030204"/>
                <a:cs typeface="Times New Roman" panose="02020603050405020304" pitchFamily="18" charset="0"/>
              </a:rPr>
              <a:t>basis. For example, workmen compensation, contribution to P.F, contribution to </a:t>
            </a:r>
            <a:r>
              <a:rPr lang="en-IN" sz="2200" dirty="0" smtClean="0">
                <a:latin typeface="Times New Roman" panose="02020603050405020304" pitchFamily="18" charset="0"/>
                <a:ea typeface="Calibri" panose="020F0502020204030204"/>
                <a:cs typeface="Times New Roman" panose="02020603050405020304" pitchFamily="18" charset="0"/>
              </a:rPr>
              <a:t>EST, insurance </a:t>
            </a:r>
            <a:r>
              <a:rPr lang="en-IN" sz="2200" dirty="0">
                <a:latin typeface="Times New Roman" panose="02020603050405020304" pitchFamily="18" charset="0"/>
                <a:ea typeface="Calibri" panose="020F0502020204030204"/>
                <a:cs typeface="Times New Roman" panose="02020603050405020304" pitchFamily="18" charset="0"/>
              </a:rPr>
              <a:t>of workers etc. can be distributed on this basis.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3</a:t>
            </a:r>
            <a:r>
              <a:rPr lang="en-IN" sz="2200" b="1" dirty="0">
                <a:latin typeface="Times New Roman" panose="02020603050405020304" pitchFamily="18" charset="0"/>
                <a:ea typeface="Calibri" panose="020F0502020204030204"/>
                <a:cs typeface="Times New Roman" panose="02020603050405020304" pitchFamily="18" charset="0"/>
              </a:rPr>
              <a:t>. Number of employees:</a:t>
            </a:r>
            <a:r>
              <a:rPr lang="en-IN" sz="2200" dirty="0">
                <a:latin typeface="Times New Roman" panose="02020603050405020304" pitchFamily="18" charset="0"/>
                <a:ea typeface="Calibri" panose="020F0502020204030204"/>
                <a:cs typeface="Times New Roman" panose="02020603050405020304" pitchFamily="18" charset="0"/>
              </a:rPr>
              <a:t> Canteen expenses, welfare expenses, salaries of time </a:t>
            </a:r>
            <a:r>
              <a:rPr lang="en-IN" sz="2200" dirty="0" smtClean="0">
                <a:latin typeface="Times New Roman" panose="02020603050405020304" pitchFamily="18" charset="0"/>
                <a:ea typeface="Calibri" panose="020F0502020204030204"/>
                <a:cs typeface="Times New Roman" panose="02020603050405020304" pitchFamily="18" charset="0"/>
              </a:rPr>
              <a:t>keepers, medical </a:t>
            </a:r>
            <a:r>
              <a:rPr lang="en-IN" sz="2200" dirty="0">
                <a:latin typeface="Times New Roman" panose="02020603050405020304" pitchFamily="18" charset="0"/>
                <a:ea typeface="Calibri" panose="020F0502020204030204"/>
                <a:cs typeface="Times New Roman" panose="02020603050405020304" pitchFamily="18" charset="0"/>
              </a:rPr>
              <a:t>expenses etc. can be apportioned on the basis of number of workers.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4</a:t>
            </a:r>
            <a:r>
              <a:rPr lang="en-IN" sz="2200" b="1" dirty="0">
                <a:latin typeface="Times New Roman" panose="02020603050405020304" pitchFamily="18" charset="0"/>
                <a:ea typeface="Calibri" panose="020F0502020204030204"/>
                <a:cs typeface="Times New Roman" panose="02020603050405020304" pitchFamily="18" charset="0"/>
              </a:rPr>
              <a:t>. Number of labour hours:</a:t>
            </a:r>
            <a:r>
              <a:rPr lang="en-IN" sz="2200" dirty="0">
                <a:latin typeface="Times New Roman" panose="02020603050405020304" pitchFamily="18" charset="0"/>
                <a:ea typeface="Calibri" panose="020F0502020204030204"/>
                <a:cs typeface="Times New Roman" panose="02020603050405020304" pitchFamily="18" charset="0"/>
              </a:rPr>
              <a:t> This basis is adopted for the apportionment of salaries </a:t>
            </a:r>
            <a:r>
              <a:rPr lang="en-IN" sz="2200" dirty="0" smtClean="0">
                <a:latin typeface="Times New Roman" panose="02020603050405020304" pitchFamily="18" charset="0"/>
                <a:ea typeface="Calibri" panose="020F0502020204030204"/>
                <a:cs typeface="Times New Roman" panose="02020603050405020304" pitchFamily="18" charset="0"/>
              </a:rPr>
              <a:t>of inspector</a:t>
            </a:r>
            <a:r>
              <a:rPr lang="en-IN" sz="2200" dirty="0">
                <a:latin typeface="Times New Roman" panose="02020603050405020304" pitchFamily="18" charset="0"/>
                <a:ea typeface="Calibri" panose="020F0502020204030204"/>
                <a:cs typeface="Times New Roman" panose="02020603050405020304" pitchFamily="18" charset="0"/>
              </a:rPr>
              <a:t>, salaries of supervisors, and other office expenses. In those factories where machines are predominant, then machine hours will be used </a:t>
            </a:r>
            <a:r>
              <a:rPr lang="en-IN" sz="2200" dirty="0" smtClean="0">
                <a:latin typeface="Times New Roman" panose="02020603050405020304" pitchFamily="18" charset="0"/>
                <a:ea typeface="Calibri" panose="020F0502020204030204"/>
                <a:cs typeface="Times New Roman" panose="02020603050405020304" pitchFamily="18" charset="0"/>
              </a:rPr>
              <a:t>in the </a:t>
            </a:r>
            <a:r>
              <a:rPr lang="en-IN" sz="2200" dirty="0">
                <a:latin typeface="Times New Roman" panose="02020603050405020304" pitchFamily="18" charset="0"/>
                <a:ea typeface="Calibri" panose="020F0502020204030204"/>
                <a:cs typeface="Times New Roman" panose="02020603050405020304" pitchFamily="18" charset="0"/>
              </a:rPr>
              <a:t>place of labour hours.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200" b="1" dirty="0" smtClean="0">
                <a:latin typeface="Times New Roman" panose="02020603050405020304" pitchFamily="18" charset="0"/>
                <a:ea typeface="Calibri" panose="020F0502020204030204"/>
                <a:cs typeface="Times New Roman" panose="02020603050405020304" pitchFamily="18" charset="0"/>
              </a:rPr>
              <a:t>5</a:t>
            </a:r>
            <a:r>
              <a:rPr lang="en-IN" sz="2200" b="1" dirty="0">
                <a:latin typeface="Times New Roman" panose="02020603050405020304" pitchFamily="18" charset="0"/>
                <a:ea typeface="Calibri" panose="020F0502020204030204"/>
                <a:cs typeface="Times New Roman" panose="02020603050405020304" pitchFamily="18" charset="0"/>
              </a:rPr>
              <a:t>. Capital value of assets:</a:t>
            </a:r>
            <a:r>
              <a:rPr lang="en-IN" sz="2200" dirty="0">
                <a:latin typeface="Times New Roman" panose="02020603050405020304" pitchFamily="18" charset="0"/>
                <a:ea typeface="Calibri" panose="020F0502020204030204"/>
                <a:cs typeface="Times New Roman" panose="02020603050405020304" pitchFamily="18" charset="0"/>
              </a:rPr>
              <a:t> This base is used for the apportionment of depreciation, </a:t>
            </a:r>
            <a:r>
              <a:rPr lang="en-IN" sz="2200" dirty="0" smtClean="0">
                <a:latin typeface="Times New Roman" panose="02020603050405020304" pitchFamily="18" charset="0"/>
                <a:ea typeface="Calibri" panose="020F0502020204030204"/>
                <a:cs typeface="Times New Roman" panose="02020603050405020304" pitchFamily="18" charset="0"/>
              </a:rPr>
              <a:t>repairs and maintenance, insurance, rates and taxes etc. </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200" dirty="0">
                <a:latin typeface="Times New Roman" panose="02020603050405020304" pitchFamily="18" charset="0"/>
                <a:ea typeface="Calibri" panose="020F0502020204030204"/>
                <a:cs typeface="Times New Roman" panose="02020603050405020304" pitchFamily="18" charset="0"/>
              </a:rPr>
              <a:t>Apart from direct material, direct labour and direct expenses (prime cost elements) additional costs are also incurred in a business organisation. </a:t>
            </a:r>
            <a:endParaRPr lang="en-IN" sz="2200" dirty="0" smtClean="0">
              <a:latin typeface="Times New Roman" panose="02020603050405020304" pitchFamily="18" charset="0"/>
              <a:ea typeface="Calibri" panose="020F0502020204030204"/>
              <a:cs typeface="Times New Roman" panose="02020603050405020304" pitchFamily="18" charset="0"/>
            </a:endParaRPr>
          </a:p>
          <a:p>
            <a:r>
              <a:rPr lang="en-IN" sz="2200" dirty="0" smtClean="0">
                <a:latin typeface="Times New Roman" panose="02020603050405020304" pitchFamily="18" charset="0"/>
                <a:ea typeface="Calibri" panose="020F0502020204030204"/>
                <a:cs typeface="Times New Roman" panose="02020603050405020304" pitchFamily="18" charset="0"/>
              </a:rPr>
              <a:t>Such </a:t>
            </a:r>
            <a:r>
              <a:rPr lang="en-IN" sz="2200" dirty="0">
                <a:latin typeface="Times New Roman" panose="02020603050405020304" pitchFamily="18" charset="0"/>
                <a:ea typeface="Calibri" panose="020F0502020204030204"/>
                <a:cs typeface="Times New Roman" panose="02020603050405020304" pitchFamily="18" charset="0"/>
              </a:rPr>
              <a:t>costs which are incurred over and above the direct costs are called overheads or overhead costs.</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lvl="0" indent="0">
              <a:lnSpc>
                <a:spcPct val="115000"/>
              </a:lnSpc>
              <a:spcAft>
                <a:spcPts val="1000"/>
              </a:spcAft>
              <a:buNone/>
            </a:pP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6. Number of light points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Lighting expenses are apportioned on this basis. </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7</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 Horse Power (HP) of machines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Power expenses are apportioned on the basis of HP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of machines.</a:t>
            </a:r>
            <a:endPar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r>
              <a:rPr lang="en-IN" sz="2200" b="1" dirty="0" smtClean="0">
                <a:solidFill>
                  <a:prstClr val="black"/>
                </a:solidFill>
                <a:latin typeface="Times New Roman" panose="02020603050405020304" pitchFamily="18" charset="0"/>
                <a:ea typeface="Calibri" panose="020F0502020204030204"/>
                <a:cs typeface="Times New Roman" panose="02020603050405020304" pitchFamily="18" charset="0"/>
              </a:rPr>
              <a:t>8. </a:t>
            </a:r>
            <a:r>
              <a:rPr lang="en-IN" sz="2200" b="1" dirty="0">
                <a:solidFill>
                  <a:prstClr val="black"/>
                </a:solidFill>
                <a:latin typeface="Times New Roman" panose="02020603050405020304" pitchFamily="18" charset="0"/>
                <a:ea typeface="Calibri" panose="020F0502020204030204"/>
                <a:cs typeface="Times New Roman" panose="02020603050405020304" pitchFamily="18" charset="0"/>
              </a:rPr>
              <a:t>Technical estimates:</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 There are certain expenses which cannot be apportioned on </a:t>
            </a:r>
            <a:r>
              <a:rPr lang="en-IN" sz="2200" dirty="0" smtClean="0">
                <a:solidFill>
                  <a:prstClr val="black"/>
                </a:solidFill>
                <a:latin typeface="Times New Roman" panose="02020603050405020304" pitchFamily="18" charset="0"/>
                <a:ea typeface="Calibri" panose="020F0502020204030204"/>
                <a:cs typeface="Times New Roman" panose="02020603050405020304" pitchFamily="18" charset="0"/>
              </a:rPr>
              <a:t>any the </a:t>
            </a: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above bases, e.g., internal transport, steam, water, sundry expenses, directors fees, works manager's salary etc. are apportioned on the basis of technical estimates.</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lvl="0"/>
            <a:endParaRPr lang="en-IN" sz="2200" dirty="0">
              <a:solidFill>
                <a:prstClr val="black"/>
              </a:solidFill>
              <a:latin typeface="Times New Roman" panose="02020603050405020304" pitchFamily="18" charset="0"/>
              <a:cs typeface="Times New Roman" panose="02020603050405020304" pitchFamily="18" charset="0"/>
            </a:endParaRP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en-US" sz="3000" b="1" dirty="0" smtClean="0"/>
              <a:t>Bases of Apportionment</a:t>
            </a:r>
            <a:endParaRPr lang="en-IN" sz="3000" b="1" dirty="0"/>
          </a:p>
        </p:txBody>
      </p:sp>
      <p:graphicFrame>
        <p:nvGraphicFramePr>
          <p:cNvPr id="4" name="Content Placeholder 3"/>
          <p:cNvGraphicFramePr>
            <a:graphicFrameLocks noGrp="1"/>
          </p:cNvGraphicFramePr>
          <p:nvPr>
            <p:ph idx="1"/>
          </p:nvPr>
        </p:nvGraphicFramePr>
        <p:xfrm>
          <a:off x="457200" y="1196749"/>
          <a:ext cx="8229600" cy="5559651"/>
        </p:xfrm>
        <a:graphic>
          <a:graphicData uri="http://schemas.openxmlformats.org/drawingml/2006/table">
            <a:tbl>
              <a:tblPr firstRow="1" bandRow="1">
                <a:tableStyleId>{5C22544A-7EE6-4342-B048-85BDC9FD1C3A}</a:tableStyleId>
              </a:tblPr>
              <a:tblGrid>
                <a:gridCol w="1162472"/>
                <a:gridCol w="3528392"/>
                <a:gridCol w="3538736"/>
              </a:tblGrid>
              <a:tr h="690163">
                <a:tc>
                  <a:txBody>
                    <a:bodyPr/>
                    <a:lstStyle/>
                    <a:p>
                      <a:r>
                        <a:rPr lang="en-US" dirty="0" err="1" smtClean="0"/>
                        <a:t>Sl.No</a:t>
                      </a:r>
                      <a:r>
                        <a:rPr lang="en-US" dirty="0" smtClean="0"/>
                        <a:t>.</a:t>
                      </a:r>
                      <a:endParaRPr lang="en-IN" dirty="0"/>
                    </a:p>
                  </a:txBody>
                  <a:tcPr/>
                </a:tc>
                <a:tc>
                  <a:txBody>
                    <a:bodyPr/>
                    <a:lstStyle/>
                    <a:p>
                      <a:r>
                        <a:rPr lang="en-US" dirty="0" smtClean="0"/>
                        <a:t>Item(Overhead)</a:t>
                      </a:r>
                      <a:endParaRPr lang="en-IN" dirty="0"/>
                    </a:p>
                  </a:txBody>
                  <a:tcPr/>
                </a:tc>
                <a:tc>
                  <a:txBody>
                    <a:bodyPr/>
                    <a:lstStyle/>
                    <a:p>
                      <a:r>
                        <a:rPr lang="en-US" dirty="0" smtClean="0"/>
                        <a:t>Bases of </a:t>
                      </a:r>
                      <a:r>
                        <a:rPr lang="en-US" dirty="0" err="1" smtClean="0"/>
                        <a:t>apportiotimekeeping</a:t>
                      </a:r>
                      <a:r>
                        <a:rPr lang="en-US" dirty="0" smtClean="0"/>
                        <a:t> </a:t>
                      </a:r>
                      <a:r>
                        <a:rPr lang="en-US" dirty="0" err="1" smtClean="0"/>
                        <a:t>expensesnment</a:t>
                      </a:r>
                      <a:endParaRPr lang="en-IN" dirty="0"/>
                    </a:p>
                  </a:txBody>
                  <a:tcPr/>
                </a:tc>
              </a:tr>
              <a:tr h="399857">
                <a:tc>
                  <a:txBody>
                    <a:bodyPr/>
                    <a:lstStyle/>
                    <a:p>
                      <a:r>
                        <a:rPr lang="en-US" dirty="0" smtClean="0"/>
                        <a:t>1</a:t>
                      </a:r>
                      <a:endParaRPr lang="en-IN" dirty="0"/>
                    </a:p>
                  </a:txBody>
                  <a:tcPr/>
                </a:tc>
                <a:tc>
                  <a:txBody>
                    <a:bodyPr/>
                    <a:lstStyle/>
                    <a:p>
                      <a:r>
                        <a:rPr lang="en-US" dirty="0" smtClean="0"/>
                        <a:t>Rent, rates</a:t>
                      </a:r>
                      <a:r>
                        <a:rPr lang="en-US" baseline="0" dirty="0" smtClean="0"/>
                        <a:t> , Taxes</a:t>
                      </a:r>
                      <a:endParaRPr lang="en-IN" dirty="0"/>
                    </a:p>
                  </a:txBody>
                  <a:tcPr/>
                </a:tc>
                <a:tc>
                  <a:txBody>
                    <a:bodyPr/>
                    <a:lstStyle/>
                    <a:p>
                      <a:r>
                        <a:rPr lang="en-US" dirty="0" smtClean="0"/>
                        <a:t>Floor area</a:t>
                      </a:r>
                      <a:endParaRPr lang="en-IN" dirty="0"/>
                    </a:p>
                  </a:txBody>
                  <a:tcPr/>
                </a:tc>
              </a:tr>
              <a:tr h="690163">
                <a:tc>
                  <a:txBody>
                    <a:bodyPr/>
                    <a:lstStyle/>
                    <a:p>
                      <a:r>
                        <a:rPr lang="en-US" dirty="0" smtClean="0"/>
                        <a:t>2</a:t>
                      </a:r>
                      <a:endParaRPr lang="en-IN" dirty="0"/>
                    </a:p>
                  </a:txBody>
                  <a:tcPr/>
                </a:tc>
                <a:tc>
                  <a:txBody>
                    <a:bodyPr/>
                    <a:lstStyle/>
                    <a:p>
                      <a:r>
                        <a:rPr lang="en-US" dirty="0" smtClean="0"/>
                        <a:t>Repairs and maintenance of building</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Floor area</a:t>
                      </a:r>
                      <a:endParaRPr kumimoji="0" lang="en-IN" sz="1800" b="0" i="0" u="none" strike="noStrike" kern="1200" cap="none" spc="0" normalizeH="0" baseline="0" noProof="0" dirty="0" smtClean="0">
                        <a:ln>
                          <a:noFill/>
                        </a:ln>
                        <a:solidFill>
                          <a:prstClr val="black"/>
                        </a:solidFill>
                        <a:effectLst/>
                        <a:uLnTx/>
                        <a:uFillTx/>
                        <a:latin typeface="+mn-lt"/>
                        <a:ea typeface="+mn-ea"/>
                        <a:cs typeface="+mn-cs"/>
                      </a:endParaRPr>
                    </a:p>
                    <a:p>
                      <a:endParaRPr lang="en-IN" dirty="0"/>
                    </a:p>
                  </a:txBody>
                  <a:tcPr/>
                </a:tc>
              </a:tr>
              <a:tr h="399857">
                <a:tc>
                  <a:txBody>
                    <a:bodyPr/>
                    <a:lstStyle/>
                    <a:p>
                      <a:r>
                        <a:rPr lang="en-US" dirty="0" smtClean="0"/>
                        <a:t>3</a:t>
                      </a:r>
                      <a:endParaRPr lang="en-IN" dirty="0"/>
                    </a:p>
                  </a:txBody>
                  <a:tcPr/>
                </a:tc>
                <a:tc>
                  <a:txBody>
                    <a:bodyPr/>
                    <a:lstStyle/>
                    <a:p>
                      <a:r>
                        <a:rPr lang="en-US" dirty="0" smtClean="0"/>
                        <a:t>Depreciation</a:t>
                      </a:r>
                      <a:endParaRPr lang="en-IN" dirty="0"/>
                    </a:p>
                  </a:txBody>
                  <a:tcPr/>
                </a:tc>
                <a:tc>
                  <a:txBody>
                    <a:bodyPr/>
                    <a:lstStyle/>
                    <a:p>
                      <a:r>
                        <a:rPr lang="en-US" dirty="0" smtClean="0"/>
                        <a:t>Asset value</a:t>
                      </a:r>
                      <a:endParaRPr lang="en-IN" dirty="0"/>
                    </a:p>
                  </a:txBody>
                  <a:tcPr/>
                </a:tc>
              </a:tr>
              <a:tr h="690163">
                <a:tc>
                  <a:txBody>
                    <a:bodyPr/>
                    <a:lstStyle/>
                    <a:p>
                      <a:r>
                        <a:rPr lang="en-US" dirty="0" smtClean="0"/>
                        <a:t>4</a:t>
                      </a:r>
                      <a:endParaRPr lang="en-IN" dirty="0"/>
                    </a:p>
                  </a:txBody>
                  <a:tcPr/>
                </a:tc>
                <a:tc>
                  <a:txBody>
                    <a:bodyPr/>
                    <a:lstStyle/>
                    <a:p>
                      <a:r>
                        <a:rPr lang="en-US" dirty="0" smtClean="0"/>
                        <a:t>Repairs</a:t>
                      </a:r>
                      <a:r>
                        <a:rPr lang="en-US" baseline="0" dirty="0" smtClean="0"/>
                        <a:t> and maintenance of Plant and Machinery</a:t>
                      </a:r>
                      <a:endParaRPr lang="en-IN" dirty="0"/>
                    </a:p>
                  </a:txBody>
                  <a:tcPr/>
                </a:tc>
                <a:tc>
                  <a:txBody>
                    <a:bodyPr/>
                    <a:lstStyle/>
                    <a:p>
                      <a:r>
                        <a:rPr lang="en-US" smtClean="0"/>
                        <a:t>Asset value</a:t>
                      </a:r>
                      <a:endParaRPr lang="en-IN" dirty="0"/>
                    </a:p>
                  </a:txBody>
                  <a:tcPr/>
                </a:tc>
              </a:tr>
              <a:tr h="399857">
                <a:tc>
                  <a:txBody>
                    <a:bodyPr/>
                    <a:lstStyle/>
                    <a:p>
                      <a:r>
                        <a:rPr lang="en-US" dirty="0" smtClean="0"/>
                        <a:t>5</a:t>
                      </a:r>
                      <a:endParaRPr lang="en-IN" dirty="0"/>
                    </a:p>
                  </a:txBody>
                  <a:tcPr/>
                </a:tc>
                <a:tc>
                  <a:txBody>
                    <a:bodyPr/>
                    <a:lstStyle/>
                    <a:p>
                      <a:r>
                        <a:rPr lang="en-US" dirty="0" smtClean="0"/>
                        <a:t>Insurance (Asset)</a:t>
                      </a:r>
                      <a:endParaRPr lang="en-IN" dirty="0"/>
                    </a:p>
                  </a:txBody>
                  <a:tcPr/>
                </a:tc>
                <a:tc>
                  <a:txBody>
                    <a:bodyPr/>
                    <a:lstStyle/>
                    <a:p>
                      <a:r>
                        <a:rPr lang="en-US" dirty="0" smtClean="0"/>
                        <a:t>Asset value</a:t>
                      </a:r>
                      <a:endParaRPr lang="en-IN" dirty="0"/>
                    </a:p>
                  </a:txBody>
                  <a:tcPr/>
                </a:tc>
              </a:tr>
              <a:tr h="690163">
                <a:tc>
                  <a:txBody>
                    <a:bodyPr/>
                    <a:lstStyle/>
                    <a:p>
                      <a:r>
                        <a:rPr lang="en-US" dirty="0" smtClean="0"/>
                        <a:t>6</a:t>
                      </a:r>
                      <a:endParaRPr lang="en-IN" dirty="0"/>
                    </a:p>
                  </a:txBody>
                  <a:tcPr/>
                </a:tc>
                <a:tc>
                  <a:txBody>
                    <a:bodyPr/>
                    <a:lstStyle/>
                    <a:p>
                      <a:r>
                        <a:rPr lang="en-US" dirty="0" smtClean="0"/>
                        <a:t>Lighting</a:t>
                      </a:r>
                      <a:endParaRPr lang="en-IN" dirty="0"/>
                    </a:p>
                  </a:txBody>
                  <a:tcPr/>
                </a:tc>
                <a:tc>
                  <a:txBody>
                    <a:bodyPr/>
                    <a:lstStyle/>
                    <a:p>
                      <a:r>
                        <a:rPr lang="en-US" dirty="0" err="1" smtClean="0"/>
                        <a:t>No.of</a:t>
                      </a:r>
                      <a:r>
                        <a:rPr lang="en-US" dirty="0" smtClean="0"/>
                        <a:t> light</a:t>
                      </a:r>
                      <a:r>
                        <a:rPr lang="en-US" baseline="0" dirty="0" smtClean="0"/>
                        <a:t> points or </a:t>
                      </a:r>
                      <a:r>
                        <a:rPr lang="en-US" baseline="0" dirty="0" err="1" smtClean="0"/>
                        <a:t>no.of</a:t>
                      </a:r>
                      <a:r>
                        <a:rPr lang="en-US" baseline="0" dirty="0" smtClean="0"/>
                        <a:t> employees or floor area</a:t>
                      </a:r>
                      <a:endParaRPr lang="en-IN" dirty="0"/>
                    </a:p>
                  </a:txBody>
                  <a:tcPr/>
                </a:tc>
              </a:tr>
              <a:tr h="399857">
                <a:tc>
                  <a:txBody>
                    <a:bodyPr/>
                    <a:lstStyle/>
                    <a:p>
                      <a:r>
                        <a:rPr lang="en-US" dirty="0" smtClean="0"/>
                        <a:t>7</a:t>
                      </a:r>
                      <a:endParaRPr lang="en-IN" dirty="0"/>
                    </a:p>
                  </a:txBody>
                  <a:tcPr/>
                </a:tc>
                <a:tc>
                  <a:txBody>
                    <a:bodyPr/>
                    <a:lstStyle/>
                    <a:p>
                      <a:r>
                        <a:rPr lang="en-US" dirty="0" smtClean="0"/>
                        <a:t>Power</a:t>
                      </a:r>
                      <a:endParaRPr lang="en-IN" dirty="0"/>
                    </a:p>
                  </a:txBody>
                  <a:tcPr/>
                </a:tc>
                <a:tc>
                  <a:txBody>
                    <a:bodyPr/>
                    <a:lstStyle/>
                    <a:p>
                      <a:r>
                        <a:rPr lang="en-US" dirty="0" smtClean="0"/>
                        <a:t>HP of machine  or HP x</a:t>
                      </a:r>
                      <a:r>
                        <a:rPr lang="en-US" baseline="0" dirty="0" smtClean="0"/>
                        <a:t> </a:t>
                      </a:r>
                      <a:r>
                        <a:rPr lang="en-US" baseline="0" dirty="0" err="1" smtClean="0"/>
                        <a:t>Hrs.or</a:t>
                      </a:r>
                      <a:r>
                        <a:rPr lang="en-US" baseline="0" dirty="0" smtClean="0"/>
                        <a:t> KWh</a:t>
                      </a:r>
                      <a:endParaRPr lang="en-IN" dirty="0"/>
                    </a:p>
                  </a:txBody>
                  <a:tcPr/>
                </a:tc>
              </a:tr>
              <a:tr h="399857">
                <a:tc>
                  <a:txBody>
                    <a:bodyPr/>
                    <a:lstStyle/>
                    <a:p>
                      <a:r>
                        <a:rPr lang="en-US" dirty="0" smtClean="0"/>
                        <a:t>8</a:t>
                      </a:r>
                      <a:endParaRPr lang="en-IN" dirty="0"/>
                    </a:p>
                  </a:txBody>
                  <a:tcPr/>
                </a:tc>
                <a:tc>
                  <a:txBody>
                    <a:bodyPr/>
                    <a:lstStyle/>
                    <a:p>
                      <a:r>
                        <a:rPr lang="en-US" dirty="0" smtClean="0"/>
                        <a:t>Supervision</a:t>
                      </a:r>
                      <a:endParaRPr lang="en-IN" dirty="0"/>
                    </a:p>
                  </a:txBody>
                  <a:tcPr/>
                </a:tc>
                <a:tc>
                  <a:txBody>
                    <a:bodyPr/>
                    <a:lstStyle/>
                    <a:p>
                      <a:r>
                        <a:rPr lang="en-US" dirty="0" err="1" smtClean="0"/>
                        <a:t>No.of</a:t>
                      </a:r>
                      <a:r>
                        <a:rPr lang="en-US" dirty="0" smtClean="0"/>
                        <a:t> workers/employees</a:t>
                      </a:r>
                      <a:endParaRPr lang="en-IN" dirty="0"/>
                    </a:p>
                  </a:txBody>
                  <a:tcPr/>
                </a:tc>
              </a:tr>
              <a:tr h="399857">
                <a:tc>
                  <a:txBody>
                    <a:bodyPr/>
                    <a:lstStyle/>
                    <a:p>
                      <a:r>
                        <a:rPr lang="en-US" dirty="0" smtClean="0"/>
                        <a:t>9</a:t>
                      </a:r>
                      <a:endParaRPr lang="en-IN" dirty="0"/>
                    </a:p>
                  </a:txBody>
                  <a:tcPr/>
                </a:tc>
                <a:tc>
                  <a:txBody>
                    <a:bodyPr/>
                    <a:lstStyle/>
                    <a:p>
                      <a:r>
                        <a:rPr lang="en-US" dirty="0" smtClean="0"/>
                        <a:t>Canteen expenses</a:t>
                      </a:r>
                      <a:endParaRPr lang="en-IN" dirty="0"/>
                    </a:p>
                  </a:txBody>
                  <a:tcPr/>
                </a:tc>
                <a:tc>
                  <a:txBody>
                    <a:bodyPr/>
                    <a:lstStyle/>
                    <a:p>
                      <a:r>
                        <a:rPr lang="en-US" dirty="0" smtClean="0"/>
                        <a:t>Number of workers</a:t>
                      </a:r>
                      <a:endParaRPr lang="en-IN" dirty="0"/>
                    </a:p>
                  </a:txBody>
                  <a:tcPr/>
                </a:tc>
              </a:tr>
              <a:tr h="399857">
                <a:tc>
                  <a:txBody>
                    <a:bodyPr/>
                    <a:lstStyle/>
                    <a:p>
                      <a:r>
                        <a:rPr lang="en-US" dirty="0" smtClean="0"/>
                        <a:t>10</a:t>
                      </a:r>
                      <a:endParaRPr lang="en-IN" dirty="0"/>
                    </a:p>
                  </a:txBody>
                  <a:tcPr/>
                </a:tc>
                <a:tc>
                  <a:txBody>
                    <a:bodyPr/>
                    <a:lstStyle/>
                    <a:p>
                      <a:r>
                        <a:rPr lang="en-US" dirty="0" smtClean="0"/>
                        <a:t>Time keeping expenses</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Number of workers</a:t>
                      </a:r>
                      <a:endParaRPr kumimoji="0" lang="en-IN" sz="1800" b="0" i="0" u="none" strike="noStrike" kern="1200" cap="none" spc="0" normalizeH="0" baseline="0" noProof="0" dirty="0">
                        <a:ln>
                          <a:noFill/>
                        </a:ln>
                        <a:solidFill>
                          <a:prstClr val="black"/>
                        </a:solidFill>
                        <a:effectLst/>
                        <a:uLnTx/>
                        <a:uFillTx/>
                        <a:latin typeface="+mn-lt"/>
                        <a:ea typeface="+mn-ea"/>
                        <a:cs typeface="+mn-cs"/>
                      </a:endParaRP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nvPr>
        </p:nvGraphicFramePr>
        <p:xfrm>
          <a:off x="457200" y="1600200"/>
          <a:ext cx="8229600" cy="4348480"/>
        </p:xfrm>
        <a:graphic>
          <a:graphicData uri="http://schemas.openxmlformats.org/drawingml/2006/table">
            <a:tbl>
              <a:tblPr firstRow="1" bandRow="1">
                <a:tableStyleId>{5C22544A-7EE6-4342-B048-85BDC9FD1C3A}</a:tableStyleId>
              </a:tblPr>
              <a:tblGrid>
                <a:gridCol w="1162472"/>
                <a:gridCol w="3528392"/>
                <a:gridCol w="3538736"/>
              </a:tblGrid>
              <a:tr h="370840">
                <a:tc>
                  <a:txBody>
                    <a:bodyPr/>
                    <a:lstStyle/>
                    <a:p>
                      <a:r>
                        <a:rPr lang="en-US" dirty="0" err="1" smtClean="0"/>
                        <a:t>Sl.No</a:t>
                      </a:r>
                      <a:r>
                        <a:rPr lang="en-US" dirty="0" smtClean="0"/>
                        <a:t>.</a:t>
                      </a:r>
                      <a:endParaRPr lang="en-IN" dirty="0"/>
                    </a:p>
                  </a:txBody>
                  <a:tcPr/>
                </a:tc>
                <a:tc>
                  <a:txBody>
                    <a:bodyPr/>
                    <a:lstStyle/>
                    <a:p>
                      <a:r>
                        <a:rPr lang="en-US" dirty="0" smtClean="0"/>
                        <a:t>Item(Overhead)</a:t>
                      </a:r>
                      <a:endParaRPr lang="en-IN" dirty="0"/>
                    </a:p>
                  </a:txBody>
                  <a:tcPr/>
                </a:tc>
                <a:tc>
                  <a:txBody>
                    <a:bodyPr/>
                    <a:lstStyle/>
                    <a:p>
                      <a:r>
                        <a:rPr lang="en-US" dirty="0" smtClean="0"/>
                        <a:t>Bases of apportionment</a:t>
                      </a:r>
                      <a:endParaRPr lang="en-IN" dirty="0"/>
                    </a:p>
                  </a:txBody>
                  <a:tcPr/>
                </a:tc>
              </a:tr>
              <a:tr h="370840">
                <a:tc>
                  <a:txBody>
                    <a:bodyPr/>
                    <a:lstStyle/>
                    <a:p>
                      <a:r>
                        <a:rPr lang="en-US" dirty="0" smtClean="0"/>
                        <a:t>11</a:t>
                      </a:r>
                      <a:endParaRPr lang="en-IN" dirty="0"/>
                    </a:p>
                  </a:txBody>
                  <a:tcPr/>
                </a:tc>
                <a:tc>
                  <a:txBody>
                    <a:bodyPr/>
                    <a:lstStyle/>
                    <a:p>
                      <a:r>
                        <a:rPr lang="en-US" dirty="0" smtClean="0"/>
                        <a:t>welfare expenses</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Number of workers</a:t>
                      </a:r>
                      <a:endParaRPr kumimoji="0" lang="en-IN" sz="1800" b="0" i="0" u="none" strike="noStrike" kern="1200" cap="none" spc="0" normalizeH="0" baseline="0" noProof="0" dirty="0" smtClean="0">
                        <a:ln>
                          <a:noFill/>
                        </a:ln>
                        <a:solidFill>
                          <a:prstClr val="black"/>
                        </a:solidFill>
                        <a:effectLst/>
                        <a:uLnTx/>
                        <a:uFillTx/>
                        <a:latin typeface="+mn-lt"/>
                        <a:ea typeface="+mn-ea"/>
                        <a:cs typeface="+mn-cs"/>
                      </a:endParaRPr>
                    </a:p>
                    <a:p>
                      <a:endParaRPr lang="en-IN" dirty="0"/>
                    </a:p>
                  </a:txBody>
                  <a:tcPr/>
                </a:tc>
              </a:tr>
              <a:tr h="370840">
                <a:tc>
                  <a:txBody>
                    <a:bodyPr/>
                    <a:lstStyle/>
                    <a:p>
                      <a:r>
                        <a:rPr lang="en-US" dirty="0" smtClean="0"/>
                        <a:t>12</a:t>
                      </a:r>
                      <a:endParaRPr lang="en-IN" dirty="0"/>
                    </a:p>
                  </a:txBody>
                  <a:tcPr/>
                </a:tc>
                <a:tc>
                  <a:txBody>
                    <a:bodyPr/>
                    <a:lstStyle/>
                    <a:p>
                      <a:r>
                        <a:rPr lang="en-US" dirty="0" smtClean="0"/>
                        <a:t>Workmen compensation</a:t>
                      </a:r>
                      <a:endParaRPr lang="en-IN"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sz="1800" b="0" i="0" u="none" strike="noStrike" kern="1200" cap="none" spc="0" normalizeH="0" baseline="0" noProof="0" dirty="0" smtClean="0">
                          <a:ln>
                            <a:noFill/>
                          </a:ln>
                          <a:solidFill>
                            <a:prstClr val="black"/>
                          </a:solidFill>
                          <a:effectLst/>
                          <a:uLnTx/>
                          <a:uFillTx/>
                          <a:latin typeface="+mn-lt"/>
                          <a:ea typeface="+mn-ea"/>
                          <a:cs typeface="+mn-cs"/>
                        </a:rPr>
                        <a:t>Number of workers</a:t>
                      </a:r>
                      <a:r>
                        <a:rPr kumimoji="0" lang="en-IN" sz="1800" b="0" i="0" u="none" strike="noStrike" kern="1200" cap="none" spc="0" normalizeH="0" baseline="0" noProof="0" dirty="0" smtClean="0">
                          <a:ln>
                            <a:noFill/>
                          </a:ln>
                          <a:solidFill>
                            <a:schemeClr val="dk1"/>
                          </a:solidFill>
                          <a:effectLst/>
                          <a:uLnTx/>
                          <a:uFillTx/>
                          <a:latin typeface="+mn-lt"/>
                          <a:ea typeface="+mn-ea"/>
                          <a:cs typeface="+mn-cs"/>
                        </a:rPr>
                        <a:t>/ direct wages</a:t>
                      </a:r>
                      <a:endParaRPr kumimoji="0" lang="en-IN" sz="1800" b="0" i="0" u="none" strike="noStrike" kern="1200" cap="none" spc="0" normalizeH="0" baseline="0" noProof="0" dirty="0" smtClean="0">
                        <a:ln>
                          <a:noFill/>
                        </a:ln>
                        <a:solidFill>
                          <a:prstClr val="black"/>
                        </a:solidFill>
                        <a:effectLst/>
                        <a:uLnTx/>
                        <a:uFillTx/>
                        <a:latin typeface="+mn-lt"/>
                        <a:ea typeface="+mn-ea"/>
                        <a:cs typeface="+mn-cs"/>
                      </a:endParaRPr>
                    </a:p>
                  </a:txBody>
                  <a:tcPr/>
                </a:tc>
              </a:tr>
              <a:tr h="370840">
                <a:tc>
                  <a:txBody>
                    <a:bodyPr/>
                    <a:lstStyle/>
                    <a:p>
                      <a:r>
                        <a:rPr lang="en-US" dirty="0" smtClean="0"/>
                        <a:t>13</a:t>
                      </a:r>
                      <a:endParaRPr lang="en-IN" dirty="0"/>
                    </a:p>
                  </a:txBody>
                  <a:tcPr/>
                </a:tc>
                <a:tc>
                  <a:txBody>
                    <a:bodyPr/>
                    <a:lstStyle/>
                    <a:p>
                      <a:r>
                        <a:rPr lang="en-US" dirty="0" smtClean="0"/>
                        <a:t>Overtime </a:t>
                      </a:r>
                      <a:r>
                        <a:rPr lang="en-US" dirty="0" smtClean="0"/>
                        <a:t>cost</a:t>
                      </a:r>
                      <a:endParaRPr lang="en-IN" dirty="0"/>
                    </a:p>
                  </a:txBody>
                  <a:tcPr/>
                </a:tc>
                <a:tc>
                  <a:txBody>
                    <a:bodyPr/>
                    <a:lstStyle/>
                    <a:p>
                      <a:r>
                        <a:rPr lang="en-US" dirty="0" smtClean="0"/>
                        <a:t>Direct </a:t>
                      </a:r>
                      <a:r>
                        <a:rPr lang="en-US" dirty="0" err="1" smtClean="0"/>
                        <a:t>labour</a:t>
                      </a:r>
                      <a:r>
                        <a:rPr lang="en-US" baseline="0" dirty="0" smtClean="0"/>
                        <a:t> hours</a:t>
                      </a:r>
                      <a:endParaRPr lang="en-IN" dirty="0"/>
                    </a:p>
                  </a:txBody>
                  <a:tcPr/>
                </a:tc>
              </a:tr>
              <a:tr h="370840">
                <a:tc>
                  <a:txBody>
                    <a:bodyPr/>
                    <a:lstStyle/>
                    <a:p>
                      <a:r>
                        <a:rPr lang="en-US" dirty="0" smtClean="0"/>
                        <a:t>14</a:t>
                      </a:r>
                      <a:endParaRPr lang="en-IN" dirty="0"/>
                    </a:p>
                  </a:txBody>
                  <a:tcPr/>
                </a:tc>
                <a:tc>
                  <a:txBody>
                    <a:bodyPr/>
                    <a:lstStyle/>
                    <a:p>
                      <a:r>
                        <a:rPr lang="en-US" dirty="0" smtClean="0"/>
                        <a:t>ESI,PF etc.</a:t>
                      </a:r>
                      <a:endParaRPr lang="en-IN" dirty="0"/>
                    </a:p>
                  </a:txBody>
                  <a:tcPr/>
                </a:tc>
                <a:tc>
                  <a:txBody>
                    <a:bodyPr/>
                    <a:lstStyle/>
                    <a:p>
                      <a:r>
                        <a:rPr lang="en-US" dirty="0" smtClean="0"/>
                        <a:t>Direct wages</a:t>
                      </a:r>
                      <a:endParaRPr lang="en-IN" dirty="0"/>
                    </a:p>
                  </a:txBody>
                  <a:tcPr/>
                </a:tc>
              </a:tr>
              <a:tr h="370840">
                <a:tc>
                  <a:txBody>
                    <a:bodyPr/>
                    <a:lstStyle/>
                    <a:p>
                      <a:r>
                        <a:rPr lang="en-US" dirty="0" smtClean="0"/>
                        <a:t>15</a:t>
                      </a:r>
                      <a:endParaRPr lang="en-IN" dirty="0"/>
                    </a:p>
                  </a:txBody>
                  <a:tcPr/>
                </a:tc>
                <a:tc>
                  <a:txBody>
                    <a:bodyPr/>
                    <a:lstStyle/>
                    <a:p>
                      <a:r>
                        <a:rPr lang="en-US" dirty="0" smtClean="0"/>
                        <a:t>General overheads</a:t>
                      </a:r>
                      <a:endParaRPr lang="en-IN" dirty="0"/>
                    </a:p>
                  </a:txBody>
                  <a:tcPr/>
                </a:tc>
                <a:tc>
                  <a:txBody>
                    <a:bodyPr/>
                    <a:lstStyle/>
                    <a:p>
                      <a:r>
                        <a:rPr lang="en-US" dirty="0" smtClean="0"/>
                        <a:t>Direct wages</a:t>
                      </a:r>
                      <a:endParaRPr lang="en-IN" dirty="0"/>
                    </a:p>
                  </a:txBody>
                  <a:tcPr/>
                </a:tc>
              </a:tr>
              <a:tr h="370840">
                <a:tc>
                  <a:txBody>
                    <a:bodyPr/>
                    <a:lstStyle/>
                    <a:p>
                      <a:r>
                        <a:rPr lang="en-US" dirty="0" smtClean="0"/>
                        <a:t>16</a:t>
                      </a:r>
                      <a:endParaRPr lang="en-IN" dirty="0"/>
                    </a:p>
                  </a:txBody>
                  <a:tcPr/>
                </a:tc>
                <a:tc>
                  <a:txBody>
                    <a:bodyPr/>
                    <a:lstStyle/>
                    <a:p>
                      <a:r>
                        <a:rPr lang="en-US" dirty="0" smtClean="0"/>
                        <a:t>Stores overheads</a:t>
                      </a:r>
                      <a:endParaRPr lang="en-IN" dirty="0"/>
                    </a:p>
                  </a:txBody>
                  <a:tcPr/>
                </a:tc>
                <a:tc>
                  <a:txBody>
                    <a:bodyPr/>
                    <a:lstStyle/>
                    <a:p>
                      <a:r>
                        <a:rPr lang="en-US" dirty="0" smtClean="0"/>
                        <a:t>Value of direct materials</a:t>
                      </a:r>
                      <a:endParaRPr lang="en-IN" dirty="0"/>
                    </a:p>
                  </a:txBody>
                  <a:tcPr/>
                </a:tc>
              </a:tr>
              <a:tr h="370840">
                <a:tc>
                  <a:txBody>
                    <a:bodyPr/>
                    <a:lstStyle/>
                    <a:p>
                      <a:r>
                        <a:rPr lang="en-US" dirty="0" smtClean="0"/>
                        <a:t>17</a:t>
                      </a:r>
                      <a:endParaRPr lang="en-IN" dirty="0"/>
                    </a:p>
                  </a:txBody>
                  <a:tcPr/>
                </a:tc>
                <a:tc>
                  <a:txBody>
                    <a:bodyPr/>
                    <a:lstStyle/>
                    <a:p>
                      <a:r>
                        <a:rPr lang="en-US" dirty="0" smtClean="0"/>
                        <a:t>Materials handling charges</a:t>
                      </a:r>
                      <a:endParaRPr lang="en-IN" dirty="0"/>
                    </a:p>
                  </a:txBody>
                  <a:tcPr/>
                </a:tc>
                <a:tc>
                  <a:txBody>
                    <a:bodyPr/>
                    <a:lstStyle/>
                    <a:p>
                      <a:r>
                        <a:rPr lang="en-US" dirty="0" smtClean="0"/>
                        <a:t>Weight, numbers etc.</a:t>
                      </a:r>
                      <a:endParaRPr lang="en-IN" dirty="0"/>
                    </a:p>
                  </a:txBody>
                  <a:tcPr/>
                </a:tc>
              </a:tr>
              <a:tr h="370840">
                <a:tc>
                  <a:txBody>
                    <a:bodyPr/>
                    <a:lstStyle/>
                    <a:p>
                      <a:r>
                        <a:rPr lang="en-US" dirty="0" smtClean="0"/>
                        <a:t>18</a:t>
                      </a:r>
                      <a:endParaRPr lang="en-IN" dirty="0"/>
                    </a:p>
                  </a:txBody>
                  <a:tcPr/>
                </a:tc>
                <a:tc>
                  <a:txBody>
                    <a:bodyPr/>
                    <a:lstStyle/>
                    <a:p>
                      <a:r>
                        <a:rPr lang="en-US" dirty="0" smtClean="0"/>
                        <a:t>Internal transport</a:t>
                      </a:r>
                      <a:endParaRPr lang="en-IN" dirty="0"/>
                    </a:p>
                  </a:txBody>
                  <a:tcPr/>
                </a:tc>
                <a:tc>
                  <a:txBody>
                    <a:bodyPr/>
                    <a:lstStyle/>
                    <a:p>
                      <a:r>
                        <a:rPr lang="en-US" dirty="0" smtClean="0"/>
                        <a:t>Technical estimate</a:t>
                      </a:r>
                      <a:endParaRPr lang="en-IN" dirty="0"/>
                    </a:p>
                  </a:txBody>
                  <a:tcPr/>
                </a:tc>
              </a:tr>
              <a:tr h="370840">
                <a:tc>
                  <a:txBody>
                    <a:bodyPr/>
                    <a:lstStyle/>
                    <a:p>
                      <a:r>
                        <a:rPr lang="en-US" dirty="0" smtClean="0"/>
                        <a:t>19</a:t>
                      </a:r>
                      <a:endParaRPr lang="en-IN" dirty="0"/>
                    </a:p>
                  </a:txBody>
                  <a:tcPr/>
                </a:tc>
                <a:tc>
                  <a:txBody>
                    <a:bodyPr/>
                    <a:lstStyle/>
                    <a:p>
                      <a:r>
                        <a:rPr lang="en-US" dirty="0" smtClean="0"/>
                        <a:t>Managerial salaries</a:t>
                      </a:r>
                      <a:endParaRPr lang="en-IN" dirty="0"/>
                    </a:p>
                  </a:txBody>
                  <a:tcPr/>
                </a:tc>
                <a:tc>
                  <a:txBody>
                    <a:bodyPr/>
                    <a:lstStyle/>
                    <a:p>
                      <a:r>
                        <a:rPr lang="en-US" dirty="0" smtClean="0"/>
                        <a:t>Technical estimate</a:t>
                      </a:r>
                      <a:endParaRPr lang="en-IN" dirty="0"/>
                    </a:p>
                  </a:txBody>
                  <a:tcPr/>
                </a:tc>
              </a:tr>
              <a:tr h="370840">
                <a:tc>
                  <a:txBody>
                    <a:bodyPr/>
                    <a:lstStyle/>
                    <a:p>
                      <a:r>
                        <a:rPr lang="en-US" dirty="0" smtClean="0"/>
                        <a:t>20</a:t>
                      </a:r>
                      <a:endParaRPr lang="en-IN" dirty="0"/>
                    </a:p>
                  </a:txBody>
                  <a:tcPr/>
                </a:tc>
                <a:tc>
                  <a:txBody>
                    <a:bodyPr/>
                    <a:lstStyle/>
                    <a:p>
                      <a:r>
                        <a:rPr lang="en-US" dirty="0" smtClean="0"/>
                        <a:t>Audit fees </a:t>
                      </a:r>
                      <a:endParaRPr lang="en-IN" dirty="0"/>
                    </a:p>
                  </a:txBody>
                  <a:tcPr/>
                </a:tc>
                <a:tc>
                  <a:txBody>
                    <a:bodyPr/>
                    <a:lstStyle/>
                    <a:p>
                      <a:r>
                        <a:rPr lang="en-US" dirty="0" smtClean="0"/>
                        <a:t>sales</a:t>
                      </a:r>
                      <a:endParaRPr lang="en-IN"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3000" b="1" dirty="0">
                <a:ea typeface="Calibri" panose="020F0502020204030204"/>
                <a:cs typeface="Times New Roman" panose="02020603050405020304"/>
              </a:rPr>
              <a:t>Meaning and Definition of Overheads</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There are certain costs which belong to more than one cost unit. It cannot be identified with a specific cost unit or cost centre. Such costs are called overheads.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Thus</a:t>
            </a:r>
            <a:r>
              <a:rPr lang="en-IN" sz="2200" dirty="0">
                <a:latin typeface="Times New Roman" panose="02020603050405020304" pitchFamily="18" charset="0"/>
                <a:ea typeface="Calibri" panose="020F0502020204030204"/>
                <a:cs typeface="Times New Roman" panose="02020603050405020304" pitchFamily="18" charset="0"/>
              </a:rPr>
              <a:t>, any cost which cannot be directly charged to a cost centre or cost unit is known as overhead. Overhead is the total of indirect material cost, indirect labour cost and indirect expenses.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Overheads </a:t>
            </a:r>
            <a:r>
              <a:rPr lang="en-IN" sz="2200" dirty="0">
                <a:latin typeface="Times New Roman" panose="02020603050405020304" pitchFamily="18" charset="0"/>
                <a:ea typeface="Calibri" panose="020F0502020204030204"/>
                <a:cs typeface="Times New Roman" panose="02020603050405020304" pitchFamily="18" charset="0"/>
              </a:rPr>
              <a:t>are also known as on cost or supplementary cost or non-productive cost. </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Overheads </a:t>
            </a:r>
            <a:r>
              <a:rPr lang="en-IN" sz="2200" dirty="0">
                <a:latin typeface="Times New Roman" panose="02020603050405020304" pitchFamily="18" charset="0"/>
                <a:ea typeface="Calibri" panose="020F0502020204030204"/>
                <a:cs typeface="Times New Roman" panose="02020603050405020304" pitchFamily="18" charset="0"/>
              </a:rPr>
              <a:t>are sometimes called burden.</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000" b="1" dirty="0">
                <a:solidFill>
                  <a:prstClr val="black"/>
                </a:solidFill>
                <a:ea typeface="Calibri" panose="020F0502020204030204"/>
                <a:cs typeface="Times New Roman" panose="02020603050405020304"/>
              </a:rPr>
              <a:t>Definition of Overheads</a:t>
            </a:r>
            <a:endParaRPr lang="en-IN" sz="3000" b="1" dirty="0"/>
          </a:p>
        </p:txBody>
      </p:sp>
      <p:sp>
        <p:nvSpPr>
          <p:cNvPr id="3" name="Content Placeholder 2"/>
          <p:cNvSpPr>
            <a:spLocks noGrp="1"/>
          </p:cNvSpPr>
          <p:nvPr>
            <p:ph idx="1"/>
          </p:nvPr>
        </p:nvSpPr>
        <p:spPr/>
        <p:txBody>
          <a:bodyPr>
            <a:normAutofit/>
          </a:bodyPr>
          <a:lstStyle/>
          <a:p>
            <a:pPr>
              <a:lnSpc>
                <a:spcPct val="115000"/>
              </a:lnSpc>
              <a:spcAft>
                <a:spcPts val="1000"/>
              </a:spcAft>
            </a:pPr>
            <a:r>
              <a:rPr lang="en-IN" sz="2200" dirty="0">
                <a:latin typeface="Times New Roman" panose="02020603050405020304" pitchFamily="18" charset="0"/>
                <a:ea typeface="Calibri" panose="020F0502020204030204"/>
                <a:cs typeface="Times New Roman" panose="02020603050405020304" pitchFamily="18" charset="0"/>
              </a:rPr>
              <a:t>According to Blocker and </a:t>
            </a:r>
            <a:r>
              <a:rPr lang="en-IN" sz="2200" dirty="0" err="1">
                <a:latin typeface="Times New Roman" panose="02020603050405020304" pitchFamily="18" charset="0"/>
                <a:ea typeface="Calibri" panose="020F0502020204030204"/>
                <a:cs typeface="Times New Roman" panose="02020603050405020304" pitchFamily="18" charset="0"/>
              </a:rPr>
              <a:t>Weltmer</a:t>
            </a:r>
            <a:r>
              <a:rPr lang="en-IN" sz="2200" dirty="0">
                <a:latin typeface="Times New Roman" panose="02020603050405020304" pitchFamily="18" charset="0"/>
                <a:ea typeface="Calibri" panose="020F0502020204030204"/>
                <a:cs typeface="Times New Roman" panose="02020603050405020304" pitchFamily="18" charset="0"/>
              </a:rPr>
              <a:t>, “Overhead costs are the operating cost of a business enterprise which cannot be traced directly to a particular unit of output”.</a:t>
            </a:r>
            <a:endParaRPr lang="en-IN" sz="22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endParaRPr lang="en-IN" sz="2200" dirty="0">
              <a:latin typeface="Times New Roman" panose="02020603050405020304" pitchFamily="18" charset="0"/>
              <a:ea typeface="Calibri" panose="020F0502020204030204"/>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0">
              <a:lnSpc>
                <a:spcPct val="115000"/>
              </a:lnSpc>
              <a:spcAft>
                <a:spcPts val="1000"/>
              </a:spcAft>
            </a:pPr>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Thus, it can be concluded that any expenditure over and above the prime cost is known as overheads. In short, overhead is the total of all indirect costs.</a:t>
            </a: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marL="0" lvl="0" indent="0">
              <a:lnSpc>
                <a:spcPct val="115000"/>
              </a:lnSpc>
              <a:spcAft>
                <a:spcPts val="1000"/>
              </a:spcAft>
              <a:buNone/>
            </a:pPr>
            <a:endParaRPr lang="en-IN" sz="2200" dirty="0">
              <a:solidFill>
                <a:prstClr val="black"/>
              </a:solidFill>
              <a:latin typeface="Times New Roman" panose="02020603050405020304" pitchFamily="18" charset="0"/>
              <a:ea typeface="Calibri" panose="020F0502020204030204"/>
              <a:cs typeface="Times New Roman" panose="02020603050405020304" pitchFamily="18" charset="0"/>
            </a:endParaRPr>
          </a:p>
          <a:p>
            <a:pPr lvl="0"/>
            <a:r>
              <a:rPr lang="en-IN" sz="2200" dirty="0">
                <a:solidFill>
                  <a:prstClr val="black"/>
                </a:solidFill>
                <a:latin typeface="Times New Roman" panose="02020603050405020304" pitchFamily="18" charset="0"/>
                <a:ea typeface="Calibri" panose="020F0502020204030204"/>
                <a:cs typeface="Times New Roman" panose="02020603050405020304" pitchFamily="18" charset="0"/>
              </a:rPr>
              <a:t>Overheads are common costs. Therefore, they have to be apportioned to various cost units and cost centres on an equitable basis.</a:t>
            </a:r>
            <a:endParaRPr lang="en-IN" sz="2200" dirty="0">
              <a:solidFill>
                <a:prstClr val="black"/>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2800" b="1" dirty="0">
                <a:ea typeface="Calibri" panose="020F0502020204030204"/>
                <a:cs typeface="Times New Roman" panose="02020603050405020304"/>
              </a:rPr>
              <a:t>Difference between Overhead and Indirect Expenses</a:t>
            </a:r>
            <a:br>
              <a:rPr lang="en-IN" sz="2800" b="1" dirty="0">
                <a:ea typeface="Calibri" panose="020F0502020204030204"/>
                <a:cs typeface="Times New Roman" panose="02020603050405020304"/>
              </a:rPr>
            </a:br>
            <a:endParaRPr lang="en-IN" sz="2800" b="1" dirty="0"/>
          </a:p>
        </p:txBody>
      </p:sp>
      <p:sp>
        <p:nvSpPr>
          <p:cNvPr id="3" name="Content Placeholder 2"/>
          <p:cNvSpPr>
            <a:spLocks noGrp="1"/>
          </p:cNvSpPr>
          <p:nvPr>
            <p:ph idx="1"/>
          </p:nvPr>
        </p:nvSpPr>
        <p:spPr/>
        <p:txBody>
          <a:bodyPr>
            <a:normAutofit/>
          </a:bodyPr>
          <a:lstStyle/>
          <a:p>
            <a:pPr>
              <a:lnSpc>
                <a:spcPct val="115000"/>
              </a:lnSpc>
              <a:spcAft>
                <a:spcPts val="1000"/>
              </a:spcAft>
            </a:pPr>
            <a:r>
              <a:rPr lang="en-IN" sz="2100" dirty="0">
                <a:latin typeface="Times New Roman" panose="02020603050405020304" pitchFamily="18" charset="0"/>
                <a:ea typeface="Calibri" panose="020F0502020204030204"/>
                <a:cs typeface="Times New Roman" panose="02020603050405020304" pitchFamily="18" charset="0"/>
              </a:rPr>
              <a:t>Generally overhead and indirect expenses are used synonymously. </a:t>
            </a:r>
            <a:endParaRPr lang="en-IN" sz="21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100" dirty="0" smtClean="0">
                <a:latin typeface="Times New Roman" panose="02020603050405020304" pitchFamily="18" charset="0"/>
                <a:ea typeface="Calibri" panose="020F0502020204030204"/>
                <a:cs typeface="Times New Roman" panose="02020603050405020304" pitchFamily="18" charset="0"/>
              </a:rPr>
              <a:t>Theoretically</a:t>
            </a:r>
            <a:r>
              <a:rPr lang="en-IN" sz="2100" dirty="0">
                <a:latin typeface="Times New Roman" panose="02020603050405020304" pitchFamily="18" charset="0"/>
                <a:ea typeface="Calibri" panose="020F0502020204030204"/>
                <a:cs typeface="Times New Roman" panose="02020603050405020304" pitchFamily="18" charset="0"/>
              </a:rPr>
              <a:t>, overhead is much wider than indirect expenses. </a:t>
            </a:r>
            <a:r>
              <a:rPr lang="en-IN" sz="2100" dirty="0" smtClean="0">
                <a:latin typeface="Times New Roman" panose="02020603050405020304" pitchFamily="18" charset="0"/>
                <a:ea typeface="Calibri" panose="020F0502020204030204"/>
                <a:cs typeface="Times New Roman" panose="02020603050405020304" pitchFamily="18" charset="0"/>
              </a:rPr>
              <a:t>This </a:t>
            </a:r>
            <a:r>
              <a:rPr lang="en-IN" sz="2100" dirty="0">
                <a:latin typeface="Times New Roman" panose="02020603050405020304" pitchFamily="18" charset="0"/>
                <a:ea typeface="Calibri" panose="020F0502020204030204"/>
                <a:cs typeface="Times New Roman" panose="02020603050405020304" pitchFamily="18" charset="0"/>
              </a:rPr>
              <a:t>is because apart from indirect expenses, indirect material and indirect labour also are included in overheads. </a:t>
            </a:r>
            <a:endParaRPr lang="en-IN" sz="21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100" dirty="0" smtClean="0">
                <a:latin typeface="Times New Roman" panose="02020603050405020304" pitchFamily="18" charset="0"/>
                <a:ea typeface="Calibri" panose="020F0502020204030204"/>
                <a:cs typeface="Times New Roman" panose="02020603050405020304" pitchFamily="18" charset="0"/>
              </a:rPr>
              <a:t>Thus </a:t>
            </a:r>
            <a:r>
              <a:rPr lang="en-IN" sz="2100" dirty="0">
                <a:latin typeface="Times New Roman" panose="02020603050405020304" pitchFamily="18" charset="0"/>
                <a:ea typeface="Calibri" panose="020F0502020204030204"/>
                <a:cs typeface="Times New Roman" panose="02020603050405020304" pitchFamily="18" charset="0"/>
              </a:rPr>
              <a:t>indirect expense is only a part of overhead. </a:t>
            </a:r>
            <a:endParaRPr lang="en-IN" sz="21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100" dirty="0">
                <a:latin typeface="Times New Roman" panose="02020603050405020304" pitchFamily="18" charset="0"/>
                <a:ea typeface="Calibri" panose="020F0502020204030204"/>
                <a:cs typeface="Times New Roman" panose="02020603050405020304" pitchFamily="18" charset="0"/>
              </a:rPr>
              <a:t>O</a:t>
            </a:r>
            <a:r>
              <a:rPr lang="en-IN" sz="2100" dirty="0" smtClean="0">
                <a:latin typeface="Times New Roman" panose="02020603050405020304" pitchFamily="18" charset="0"/>
                <a:ea typeface="Calibri" panose="020F0502020204030204"/>
                <a:cs typeface="Times New Roman" panose="02020603050405020304" pitchFamily="18" charset="0"/>
              </a:rPr>
              <a:t>verheads </a:t>
            </a:r>
            <a:r>
              <a:rPr lang="en-IN" sz="2100" dirty="0">
                <a:latin typeface="Times New Roman" panose="02020603050405020304" pitchFamily="18" charset="0"/>
                <a:ea typeface="Calibri" panose="020F0502020204030204"/>
                <a:cs typeface="Times New Roman" panose="02020603050405020304" pitchFamily="18" charset="0"/>
              </a:rPr>
              <a:t>are the estimated costs of indirect material, indirect labour and indirect expenses, but indirect expenses are the actual expenses incurred on various items which cannot be directly related with individual units of output. </a:t>
            </a:r>
            <a:endParaRPr lang="en-IN" sz="2100" dirty="0">
              <a:latin typeface="Times New Roman" panose="02020603050405020304" pitchFamily="18" charset="0"/>
              <a:ea typeface="Calibri" panose="020F0502020204030204"/>
              <a:cs typeface="Times New Roman" panose="02020603050405020304" pitchFamily="18" charset="0"/>
            </a:endParaRPr>
          </a:p>
          <a:p>
            <a:endParaRPr lang="en-IN" sz="21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15000"/>
              </a:lnSpc>
              <a:spcAft>
                <a:spcPts val="1000"/>
              </a:spcAft>
            </a:pPr>
            <a:r>
              <a:rPr lang="en-IN" sz="3000" b="1" dirty="0">
                <a:ea typeface="Calibri" panose="020F0502020204030204"/>
                <a:cs typeface="Times New Roman" panose="02020603050405020304"/>
              </a:rPr>
              <a:t>Steps in Overhead Accounting (Steps in the Distribution of Overheads)</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True </a:t>
            </a:r>
            <a:r>
              <a:rPr lang="en-IN" sz="2200" dirty="0">
                <a:latin typeface="Times New Roman" panose="02020603050405020304" pitchFamily="18" charset="0"/>
                <a:ea typeface="Calibri" panose="020F0502020204030204"/>
                <a:cs typeface="Times New Roman" panose="02020603050405020304" pitchFamily="18" charset="0"/>
              </a:rPr>
              <a:t>cost of production can be ascertained only when overheads are added to prime cost</a:t>
            </a:r>
            <a:r>
              <a:rPr lang="en-IN" sz="2200" dirty="0" smtClean="0">
                <a:latin typeface="Times New Roman" panose="02020603050405020304" pitchFamily="18" charset="0"/>
                <a:ea typeface="Calibri" panose="020F0502020204030204"/>
                <a:cs typeface="Times New Roman" panose="02020603050405020304" pitchFamily="18" charset="0"/>
              </a:rPr>
              <a:t>.</a:t>
            </a:r>
            <a:endParaRPr lang="en-IN" sz="22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200" dirty="0" smtClean="0">
                <a:latin typeface="Times New Roman" panose="02020603050405020304" pitchFamily="18" charset="0"/>
                <a:ea typeface="Calibri" panose="020F0502020204030204"/>
                <a:cs typeface="Times New Roman" panose="02020603050405020304" pitchFamily="18" charset="0"/>
              </a:rPr>
              <a:t> </a:t>
            </a:r>
            <a:r>
              <a:rPr lang="en-IN" sz="2200" dirty="0">
                <a:latin typeface="Times New Roman" panose="02020603050405020304" pitchFamily="18" charset="0"/>
                <a:ea typeface="Calibri" panose="020F0502020204030204"/>
                <a:cs typeface="Times New Roman" panose="02020603050405020304" pitchFamily="18" charset="0"/>
              </a:rPr>
              <a:t>The procedure of linking overheads to cost units involves the following steps:</a:t>
            </a:r>
            <a:endParaRPr lang="en-IN" sz="2200" dirty="0">
              <a:latin typeface="Times New Roman" panose="02020603050405020304" pitchFamily="18" charset="0"/>
              <a:ea typeface="Calibri" panose="020F0502020204030204"/>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514350" indent="-514350">
              <a:lnSpc>
                <a:spcPct val="115000"/>
              </a:lnSpc>
              <a:spcAft>
                <a:spcPts val="1000"/>
              </a:spcAft>
              <a:buFont typeface="+mj-lt"/>
              <a:buAutoNum type="arabicPeriod"/>
            </a:pPr>
            <a:r>
              <a:rPr lang="en-IN" sz="2000" dirty="0">
                <a:latin typeface="Times New Roman" panose="02020603050405020304" pitchFamily="18" charset="0"/>
                <a:ea typeface="Calibri" panose="020F0502020204030204"/>
                <a:cs typeface="Times New Roman" panose="02020603050405020304" pitchFamily="18" charset="0"/>
              </a:rPr>
              <a:t>Process of departmentalisation of overheads can be divided into the following stages: </a:t>
            </a:r>
            <a:endParaRPr lang="en-IN" sz="2000" dirty="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smtClean="0">
                <a:latin typeface="Times New Roman" panose="02020603050405020304" pitchFamily="18" charset="0"/>
                <a:ea typeface="Calibri" panose="020F0502020204030204"/>
                <a:cs typeface="Times New Roman" panose="02020603050405020304" pitchFamily="18" charset="0"/>
              </a:rPr>
              <a:t>	1</a:t>
            </a:r>
            <a:r>
              <a:rPr lang="en-IN" sz="2000" dirty="0">
                <a:latin typeface="Times New Roman" panose="02020603050405020304" pitchFamily="18" charset="0"/>
                <a:ea typeface="Calibri" panose="020F0502020204030204"/>
                <a:cs typeface="Times New Roman" panose="02020603050405020304" pitchFamily="18" charset="0"/>
              </a:rPr>
              <a:t>. Classification of overheads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2</a:t>
            </a:r>
            <a:r>
              <a:rPr lang="en-IN" sz="2000" dirty="0">
                <a:latin typeface="Times New Roman" panose="02020603050405020304" pitchFamily="18" charset="0"/>
                <a:ea typeface="Calibri" panose="020F0502020204030204"/>
                <a:cs typeface="Times New Roman" panose="02020603050405020304" pitchFamily="18" charset="0"/>
              </a:rPr>
              <a:t>. Codification and collection of overheads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3. Allocation </a:t>
            </a:r>
            <a:r>
              <a:rPr lang="en-IN" sz="2000" dirty="0">
                <a:latin typeface="Times New Roman" panose="02020603050405020304" pitchFamily="18" charset="0"/>
                <a:ea typeface="Calibri" panose="020F0502020204030204"/>
                <a:cs typeface="Times New Roman" panose="02020603050405020304" pitchFamily="18" charset="0"/>
              </a:rPr>
              <a:t>and apportionment of overheads (Departmentalisation of </a:t>
            </a:r>
            <a:r>
              <a:rPr lang="en-IN" sz="2000" dirty="0" smtClean="0">
                <a:latin typeface="Times New Roman" panose="02020603050405020304" pitchFamily="18" charset="0"/>
                <a:ea typeface="Calibri" panose="020F0502020204030204"/>
                <a:cs typeface="Times New Roman" panose="02020603050405020304" pitchFamily="18" charset="0"/>
              </a:rPr>
              <a:t>							overheads</a:t>
            </a:r>
            <a:r>
              <a:rPr lang="en-IN" sz="2000" dirty="0">
                <a:latin typeface="Times New Roman" panose="02020603050405020304" pitchFamily="18" charset="0"/>
                <a:ea typeface="Calibri" panose="020F0502020204030204"/>
                <a:cs typeface="Times New Roman" panose="02020603050405020304" pitchFamily="18" charset="0"/>
              </a:rPr>
              <a:t>)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4</a:t>
            </a:r>
            <a:r>
              <a:rPr lang="en-IN" sz="2000" dirty="0">
                <a:latin typeface="Times New Roman" panose="02020603050405020304" pitchFamily="18" charset="0"/>
                <a:ea typeface="Calibri" panose="020F0502020204030204"/>
                <a:cs typeface="Times New Roman" panose="02020603050405020304" pitchFamily="18" charset="0"/>
              </a:rPr>
              <a:t>. Re-apportionment of overheads </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marL="0" indent="0">
              <a:lnSpc>
                <a:spcPct val="115000"/>
              </a:lnSpc>
              <a:spcAft>
                <a:spcPts val="1000"/>
              </a:spcAft>
              <a:buNone/>
            </a:pPr>
            <a:r>
              <a:rPr lang="en-IN" sz="2000" dirty="0">
                <a:latin typeface="Times New Roman" panose="02020603050405020304" pitchFamily="18" charset="0"/>
                <a:ea typeface="Calibri" panose="020F0502020204030204"/>
                <a:cs typeface="Times New Roman" panose="02020603050405020304" pitchFamily="18" charset="0"/>
              </a:rPr>
              <a:t>	</a:t>
            </a:r>
            <a:r>
              <a:rPr lang="en-IN" sz="2000" dirty="0" smtClean="0">
                <a:latin typeface="Times New Roman" panose="02020603050405020304" pitchFamily="18" charset="0"/>
                <a:ea typeface="Calibri" panose="020F0502020204030204"/>
                <a:cs typeface="Times New Roman" panose="02020603050405020304" pitchFamily="18" charset="0"/>
              </a:rPr>
              <a:t>5</a:t>
            </a:r>
            <a:r>
              <a:rPr lang="en-IN" sz="2000" dirty="0">
                <a:latin typeface="Times New Roman" panose="02020603050405020304" pitchFamily="18" charset="0"/>
                <a:ea typeface="Calibri" panose="020F0502020204030204"/>
                <a:cs typeface="Times New Roman" panose="02020603050405020304" pitchFamily="18" charset="0"/>
              </a:rPr>
              <a:t>. Absorption of </a:t>
            </a:r>
            <a:r>
              <a:rPr lang="en-IN" sz="2000" dirty="0" smtClean="0">
                <a:latin typeface="Times New Roman" panose="02020603050405020304" pitchFamily="18" charset="0"/>
                <a:ea typeface="Calibri" panose="020F0502020204030204"/>
                <a:cs typeface="Times New Roman" panose="02020603050405020304" pitchFamily="18" charset="0"/>
              </a:rPr>
              <a:t>overheads</a:t>
            </a:r>
            <a:endParaRPr lang="en-IN" sz="2000" dirty="0" smtClean="0">
              <a:latin typeface="Times New Roman" panose="02020603050405020304" pitchFamily="18" charset="0"/>
              <a:ea typeface="Calibri" panose="020F0502020204030204"/>
              <a:cs typeface="Times New Roman" panose="02020603050405020304" pitchFamily="18" charset="0"/>
            </a:endParaRPr>
          </a:p>
          <a:p>
            <a:pPr>
              <a:lnSpc>
                <a:spcPct val="115000"/>
              </a:lnSpc>
              <a:spcAft>
                <a:spcPts val="1000"/>
              </a:spcAft>
            </a:pPr>
            <a:r>
              <a:rPr lang="en-IN" sz="2000" dirty="0" smtClean="0">
                <a:latin typeface="Times New Roman" panose="02020603050405020304" pitchFamily="18" charset="0"/>
                <a:ea typeface="Calibri" panose="020F0502020204030204"/>
                <a:cs typeface="Times New Roman" panose="02020603050405020304" pitchFamily="18" charset="0"/>
              </a:rPr>
              <a:t> Here we discuss only allocation and apportionment of overheads, reapportionment of overheads, and absorption of overheads. </a:t>
            </a:r>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115000"/>
              </a:lnSpc>
              <a:spcAft>
                <a:spcPts val="1000"/>
              </a:spcAft>
            </a:pPr>
            <a:r>
              <a:rPr lang="en-IN" sz="3000" b="1" dirty="0">
                <a:ea typeface="Calibri" panose="020F0502020204030204"/>
                <a:cs typeface="Times New Roman" panose="02020603050405020304"/>
              </a:rPr>
              <a:t>Meaning of Departmentalisation of Overheads</a:t>
            </a:r>
            <a:br>
              <a:rPr lang="en-IN" sz="3000" b="1" dirty="0">
                <a:ea typeface="Calibri" panose="020F0502020204030204"/>
                <a:cs typeface="Times New Roman" panose="02020603050405020304"/>
              </a:rPr>
            </a:br>
            <a:endParaRPr lang="en-IN" sz="3000" b="1" dirty="0"/>
          </a:p>
        </p:txBody>
      </p:sp>
      <p:sp>
        <p:nvSpPr>
          <p:cNvPr id="3" name="Content Placeholder 2"/>
          <p:cNvSpPr>
            <a:spLocks noGrp="1"/>
          </p:cNvSpPr>
          <p:nvPr>
            <p:ph idx="1"/>
          </p:nvPr>
        </p:nvSpPr>
        <p:spPr/>
        <p:txBody>
          <a:bodyPr>
            <a:normAutofit/>
          </a:bodyPr>
          <a:lstStyle/>
          <a:p>
            <a:r>
              <a:rPr lang="en-IN" sz="2100" dirty="0">
                <a:latin typeface="Times New Roman" panose="02020603050405020304" pitchFamily="18" charset="0"/>
                <a:ea typeface="Calibri" panose="020F0502020204030204"/>
                <a:cs typeface="Times New Roman" panose="02020603050405020304" pitchFamily="18" charset="0"/>
              </a:rPr>
              <a:t>For the smooth and efficient working, a factory is divided into a number of subdivisions. </a:t>
            </a:r>
            <a:endParaRPr lang="en-IN" sz="2100" dirty="0" smtClean="0">
              <a:latin typeface="Times New Roman" panose="02020603050405020304" pitchFamily="18" charset="0"/>
              <a:ea typeface="Calibri" panose="020F0502020204030204"/>
              <a:cs typeface="Times New Roman" panose="02020603050405020304" pitchFamily="18" charset="0"/>
            </a:endParaRPr>
          </a:p>
          <a:p>
            <a:r>
              <a:rPr lang="en-IN" sz="2100" dirty="0" smtClean="0">
                <a:latin typeface="Times New Roman" panose="02020603050405020304" pitchFamily="18" charset="0"/>
                <a:ea typeface="Calibri" panose="020F0502020204030204"/>
                <a:cs typeface="Times New Roman" panose="02020603050405020304" pitchFamily="18" charset="0"/>
              </a:rPr>
              <a:t>These </a:t>
            </a:r>
            <a:r>
              <a:rPr lang="en-IN" sz="2100" dirty="0">
                <a:latin typeface="Times New Roman" panose="02020603050405020304" pitchFamily="18" charset="0"/>
                <a:ea typeface="Calibri" panose="020F0502020204030204"/>
                <a:cs typeface="Times New Roman" panose="02020603050405020304" pitchFamily="18" charset="0"/>
              </a:rPr>
              <a:t>subdivisions or sections are known as departments (or cost centres). </a:t>
            </a:r>
            <a:endParaRPr lang="en-IN" sz="2100" dirty="0" smtClean="0">
              <a:latin typeface="Times New Roman" panose="02020603050405020304" pitchFamily="18" charset="0"/>
              <a:ea typeface="Calibri" panose="020F0502020204030204"/>
              <a:cs typeface="Times New Roman" panose="02020603050405020304" pitchFamily="18" charset="0"/>
            </a:endParaRPr>
          </a:p>
          <a:p>
            <a:r>
              <a:rPr lang="en-IN" sz="2100" dirty="0" smtClean="0">
                <a:latin typeface="Times New Roman" panose="02020603050405020304" pitchFamily="18" charset="0"/>
                <a:ea typeface="Calibri" panose="020F0502020204030204"/>
                <a:cs typeface="Times New Roman" panose="02020603050405020304" pitchFamily="18" charset="0"/>
              </a:rPr>
              <a:t>There </a:t>
            </a:r>
            <a:r>
              <a:rPr lang="en-IN" sz="2100" dirty="0">
                <a:latin typeface="Times New Roman" panose="02020603050405020304" pitchFamily="18" charset="0"/>
                <a:ea typeface="Calibri" panose="020F0502020204030204"/>
                <a:cs typeface="Times New Roman" panose="02020603050405020304" pitchFamily="18" charset="0"/>
              </a:rPr>
              <a:t>are two types of departments, namely, production departments and service departments. </a:t>
            </a:r>
            <a:endParaRPr lang="en-IN" sz="2100" dirty="0" smtClean="0">
              <a:latin typeface="Times New Roman" panose="02020603050405020304" pitchFamily="18" charset="0"/>
              <a:ea typeface="Calibri" panose="020F0502020204030204"/>
              <a:cs typeface="Times New Roman" panose="02020603050405020304" pitchFamily="18" charset="0"/>
            </a:endParaRPr>
          </a:p>
          <a:p>
            <a:r>
              <a:rPr lang="en-IN" sz="2100" dirty="0" smtClean="0">
                <a:latin typeface="Times New Roman" panose="02020603050405020304" pitchFamily="18" charset="0"/>
                <a:ea typeface="Calibri" panose="020F0502020204030204"/>
                <a:cs typeface="Times New Roman" panose="02020603050405020304" pitchFamily="18" charset="0"/>
              </a:rPr>
              <a:t>Production </a:t>
            </a:r>
            <a:r>
              <a:rPr lang="en-IN" sz="2100" dirty="0">
                <a:latin typeface="Times New Roman" panose="02020603050405020304" pitchFamily="18" charset="0"/>
                <a:ea typeface="Calibri" panose="020F0502020204030204"/>
                <a:cs typeface="Times New Roman" panose="02020603050405020304" pitchFamily="18" charset="0"/>
              </a:rPr>
              <a:t>departments are engaged in production of goods. Service departments are meant to provide services to the production departments. Repairs and maintenance, stores, inspection, pay roll and accounts, purchase departments etc. are examples of service departments. </a:t>
            </a:r>
            <a:endParaRPr lang="en-IN" sz="21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8782</Words>
  <Application>WPS Presentation</Application>
  <PresentationFormat>On-screen Show (4:3)</PresentationFormat>
  <Paragraphs>289</Paragraphs>
  <Slides>22</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22</vt:i4>
      </vt:variant>
    </vt:vector>
  </HeadingPairs>
  <TitlesOfParts>
    <vt:vector size="32" baseType="lpstr">
      <vt:lpstr>Arial</vt:lpstr>
      <vt:lpstr>SimSun</vt:lpstr>
      <vt:lpstr>Wingdings</vt:lpstr>
      <vt:lpstr>Times New Roman</vt:lpstr>
      <vt:lpstr>Calibri</vt:lpstr>
      <vt:lpstr>Times New Roman</vt:lpstr>
      <vt:lpstr>Microsoft YaHei</vt:lpstr>
      <vt:lpstr>Arial Unicode MS</vt:lpstr>
      <vt:lpstr>Calibri</vt:lpstr>
      <vt:lpstr>Office Theme</vt:lpstr>
      <vt:lpstr>Overheads</vt:lpstr>
      <vt:lpstr>PowerPoint 演示文稿</vt:lpstr>
      <vt:lpstr>Meaning and Definition of Overheads </vt:lpstr>
      <vt:lpstr>Definition of Overheads</vt:lpstr>
      <vt:lpstr>PowerPoint 演示文稿</vt:lpstr>
      <vt:lpstr>Difference between Overhead and Indirect Expenses </vt:lpstr>
      <vt:lpstr>Steps in Overhead Accounting (Steps in the Distribution of Overheads) </vt:lpstr>
      <vt:lpstr>PowerPoint 演示文稿</vt:lpstr>
      <vt:lpstr>Meaning of Departmentalisation of Overheads </vt:lpstr>
      <vt:lpstr>PowerPoint 演示文稿</vt:lpstr>
      <vt:lpstr>Advantages or Purposes of Departmentalisation</vt:lpstr>
      <vt:lpstr>Steps in Departmentalisation of Overheads </vt:lpstr>
      <vt:lpstr>Allocation of Overheads </vt:lpstr>
      <vt:lpstr>Apportionment of Overheads </vt:lpstr>
      <vt:lpstr>PowerPoint 演示文稿</vt:lpstr>
      <vt:lpstr>Difference between cost allocation and cost apportionment</vt:lpstr>
      <vt:lpstr>Stages of Apportionment (or Distribution) of Overheads </vt:lpstr>
      <vt:lpstr>Bases of Apportionment of Overheads (Primary Distribution) </vt:lpstr>
      <vt:lpstr>PowerPoint 演示文稿</vt:lpstr>
      <vt:lpstr>PowerPoint 演示文稿</vt:lpstr>
      <vt:lpstr>Bases of Apportionment</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13</cp:revision>
  <dcterms:created xsi:type="dcterms:W3CDTF">2021-02-25T05:10:00Z</dcterms:created>
  <dcterms:modified xsi:type="dcterms:W3CDTF">2024-08-31T06:33:01Z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413553608A3A441389D74D5708C01030_12</vt:lpwstr>
  </property>
  <property fmtid="{D5CDD505-2E9C-101B-9397-08002B2CF9AE}" pid="3" name="KSOProductBuildVer">
    <vt:lpwstr>1033-12.2.0.17562</vt:lpwstr>
  </property>
</Properties>
</file>