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92A4-1914-4E96-A636-EB1E0AC90E85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4988B-881E-47EB-B91A-79B42A24D1B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92A4-1914-4E96-A636-EB1E0AC90E85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4988B-881E-47EB-B91A-79B42A24D1B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92A4-1914-4E96-A636-EB1E0AC90E85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4988B-881E-47EB-B91A-79B42A24D1B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92A4-1914-4E96-A636-EB1E0AC90E85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4988B-881E-47EB-B91A-79B42A24D1B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92A4-1914-4E96-A636-EB1E0AC90E85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4988B-881E-47EB-B91A-79B42A24D1B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92A4-1914-4E96-A636-EB1E0AC90E85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4988B-881E-47EB-B91A-79B42A24D1B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92A4-1914-4E96-A636-EB1E0AC90E85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4988B-881E-47EB-B91A-79B42A24D1B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92A4-1914-4E96-A636-EB1E0AC90E85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4988B-881E-47EB-B91A-79B42A24D1B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92A4-1914-4E96-A636-EB1E0AC90E85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4988B-881E-47EB-B91A-79B42A24D1B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92A4-1914-4E96-A636-EB1E0AC90E85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4988B-881E-47EB-B91A-79B42A24D1B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B92A4-1914-4E96-A636-EB1E0AC90E85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4988B-881E-47EB-B91A-79B42A24D1BC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B92A4-1914-4E96-A636-EB1E0AC90E85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4988B-881E-47EB-B91A-79B42A24D1BC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Overheads</a:t>
            </a:r>
            <a:endParaRPr lang="en-IN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Practical problems</a:t>
            </a:r>
            <a:endParaRPr lang="en-IN" b="1" dirty="0"/>
          </a:p>
        </p:txBody>
      </p:sp>
      <p:sp>
        <p:nvSpPr>
          <p:cNvPr id="4" name="Text Box 3"/>
          <p:cNvSpPr txBox="1"/>
          <p:nvPr/>
        </p:nvSpPr>
        <p:spPr>
          <a:xfrm>
            <a:off x="2483485" y="4509135"/>
            <a:ext cx="4572000" cy="1476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/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Kairali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Ltd.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five department A,B,C,D and E. Of these, A,B, and C are production department and D and E are service departments. The overhead expenses incurred during the year 2020 are as follows: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Rent 			: 	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10,800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Depreciation 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building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: 	54,000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Depreciation of other assets:	42000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Insurance of building 	 : 	9,600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Insurance of plant	 :  	8400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Rates and taxes		 :	3000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Lighting 		  :	12,800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Power			  :	16,500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Stores overhead		  :	5,400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Subsidy to canteen 	  :	15,600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Apportion the costs to departments after taking into account the following further data. 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517" y="1412775"/>
          <a:ext cx="8712970" cy="4608513"/>
        </p:xfrm>
        <a:graphic>
          <a:graphicData uri="http://schemas.openxmlformats.org/drawingml/2006/table">
            <a:tbl>
              <a:tblPr/>
              <a:tblGrid>
                <a:gridCol w="4104459"/>
                <a:gridCol w="864096"/>
                <a:gridCol w="936104"/>
                <a:gridCol w="936104"/>
                <a:gridCol w="1053767"/>
                <a:gridCol w="818440"/>
              </a:tblGrid>
              <a:tr h="658359"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8359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Area (in square feet)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3,000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4,000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2,000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8359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ofemployees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8359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 of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assets other </a:t>
                      </a:r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building </a:t>
                      </a:r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IN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</a:t>
                      </a:r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.)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1,50,000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1,90,000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1,80,000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1,00,000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8359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light points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8359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Horse power of Machines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IN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-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58359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Value of material consumed(Rs.)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90,000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80,000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60,000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-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40,000</a:t>
                      </a:r>
                      <a:endParaRPr lang="en-IN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11559" y="404666"/>
          <a:ext cx="7992891" cy="6063042"/>
        </p:xfrm>
        <a:graphic>
          <a:graphicData uri="http://schemas.openxmlformats.org/drawingml/2006/table">
            <a:tbl>
              <a:tblPr/>
              <a:tblGrid>
                <a:gridCol w="1712762"/>
                <a:gridCol w="1427301"/>
                <a:gridCol w="1046688"/>
                <a:gridCol w="761228"/>
                <a:gridCol w="761228"/>
                <a:gridCol w="761228"/>
                <a:gridCol w="761228"/>
                <a:gridCol w="761228"/>
              </a:tblGrid>
              <a:tr h="323754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IN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Primary Distribution</a:t>
                      </a:r>
                      <a:endParaRPr lang="en-IN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2375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IN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Production departments</a:t>
                      </a:r>
                      <a:endParaRPr lang="en-IN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  <a:tc hMerge="1"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IN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Service Depts.</a:t>
                      </a:r>
                      <a:endParaRPr lang="en-IN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</a:tr>
              <a:tr h="323754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Items</a:t>
                      </a:r>
                      <a:endParaRPr lang="en-IN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Base</a:t>
                      </a:r>
                      <a:endParaRPr lang="en-IN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Total(Rs.)</a:t>
                      </a:r>
                      <a:endParaRPr lang="en-IN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A</a:t>
                      </a:r>
                      <a:endParaRPr lang="en-IN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</a:t>
                      </a:r>
                      <a:endParaRPr lang="en-IN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C</a:t>
                      </a:r>
                      <a:endParaRPr lang="en-IN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D</a:t>
                      </a:r>
                      <a:endParaRPr lang="en-IN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E</a:t>
                      </a:r>
                      <a:endParaRPr lang="en-IN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337">
                <a:tc>
                  <a:txBody>
                    <a:bodyPr/>
                    <a:lstStyle/>
                    <a:p>
                      <a:pPr algn="l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Rent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Area(3:4:4:2:2)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10,800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2,160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2,880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2,880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1,440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1,440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8337">
                <a:tc>
                  <a:txBody>
                    <a:bodyPr/>
                    <a:lstStyle/>
                    <a:p>
                      <a:pPr algn="l" fontAlgn="b"/>
                      <a:r>
                        <a:rPr lang="en-IN" sz="15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Depre.of</a:t>
                      </a:r>
                      <a:r>
                        <a:rPr lang="en-IN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</a:t>
                      </a:r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building</a:t>
                      </a:r>
                      <a:endParaRPr lang="en-IN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"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54,000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10,800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14,400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14,400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7,200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7,200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337">
                <a:tc>
                  <a:txBody>
                    <a:bodyPr/>
                    <a:lstStyle/>
                    <a:p>
                      <a:pPr algn="l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Rates and Taxes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"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3,000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600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800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800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400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400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337">
                <a:tc>
                  <a:txBody>
                    <a:bodyPr/>
                    <a:lstStyle/>
                    <a:p>
                      <a:pPr algn="l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Insure of building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"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9,600</a:t>
                      </a:r>
                      <a:endParaRPr lang="en-IN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1,920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2,560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2,560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1,280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1,280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6674">
                <a:tc>
                  <a:txBody>
                    <a:bodyPr/>
                    <a:lstStyle/>
                    <a:p>
                      <a:pPr algn="l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Insurance of Plant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Value of asset   (15:19:18:10:8)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8,400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1,800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2,280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2,160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1,200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960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8337">
                <a:tc>
                  <a:txBody>
                    <a:bodyPr/>
                    <a:lstStyle/>
                    <a:p>
                      <a:pPr algn="l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Depts. On Other assets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"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42,000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9,000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11,400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10,800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6,000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4,800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6674">
                <a:tc>
                  <a:txBody>
                    <a:bodyPr/>
                    <a:lstStyle/>
                    <a:p>
                      <a:pPr algn="l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Lighting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Light points (15:10:7:5:3)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12,800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4,800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3,200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2,240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1,600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960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6674">
                <a:tc>
                  <a:txBody>
                    <a:bodyPr/>
                    <a:lstStyle/>
                    <a:p>
                      <a:pPr algn="l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Power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HP of Machine (4:3:2:2)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16,500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6,000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4,500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3,000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3,000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6674">
                <a:tc>
                  <a:txBody>
                    <a:bodyPr/>
                    <a:lstStyle/>
                    <a:p>
                      <a:pPr algn="l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Stores Overhead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Value of materials (9:8:6:4)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5,400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1,800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1,600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1,200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800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16674">
                <a:tc>
                  <a:txBody>
                    <a:bodyPr/>
                    <a:lstStyle/>
                    <a:p>
                      <a:pPr algn="l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Subsid to canteen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No.of employees (8:11:6:3:2)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15,600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4,160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5,720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3,120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1,560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1,040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8337">
                <a:tc>
                  <a:txBody>
                    <a:bodyPr/>
                    <a:lstStyle/>
                    <a:p>
                      <a:pPr algn="l" fontAlgn="b"/>
                      <a:r>
                        <a:rPr lang="en-IN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15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Total </a:t>
                      </a:r>
                      <a:endParaRPr lang="en-IN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1,78,100</a:t>
                      </a:r>
                      <a:endParaRPr lang="en-IN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43,040</a:t>
                      </a:r>
                      <a:endParaRPr lang="en-IN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49,340</a:t>
                      </a:r>
                      <a:endParaRPr lang="en-IN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43,160</a:t>
                      </a:r>
                      <a:endParaRPr lang="en-IN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23,680</a:t>
                      </a:r>
                      <a:endParaRPr lang="en-IN" sz="15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18,880</a:t>
                      </a:r>
                      <a:endParaRPr lang="en-IN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1901</Words>
  <Application>WPS Presentation</Application>
  <PresentationFormat>On-screen Show (4:3)</PresentationFormat>
  <Paragraphs>325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Calibri</vt:lpstr>
      <vt:lpstr>Office Theme</vt:lpstr>
      <vt:lpstr>Overheads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19</cp:revision>
  <dcterms:created xsi:type="dcterms:W3CDTF">2021-02-25T05:10:00Z</dcterms:created>
  <dcterms:modified xsi:type="dcterms:W3CDTF">2024-08-31T06:33:39Z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5F4E6EE21ED14187BD29EFE73260C482_12</vt:lpwstr>
  </property>
  <property fmtid="{D5CDD505-2E9C-101B-9397-08002B2CF9AE}" pid="3" name="KSOProductBuildVer">
    <vt:lpwstr>1033-12.2.0.17562</vt:lpwstr>
  </property>
</Properties>
</file>