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4" r:id="rId9"/>
    <p:sldId id="270" r:id="rId10"/>
    <p:sldId id="271"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F53168A-A6DB-4D78-B702-B7BA48BF82A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F53168A-A6DB-4D78-B702-B7BA48BF82A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F53168A-A6DB-4D78-B702-B7BA48BF82A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F53168A-A6DB-4D78-B702-B7BA48BF82A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F53168A-A6DB-4D78-B702-B7BA48BF82A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BF53168A-A6DB-4D78-B702-B7BA48BF82A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BF53168A-A6DB-4D78-B702-B7BA48BF82AC}"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F53168A-A6DB-4D78-B702-B7BA48BF82AC}"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3168A-A6DB-4D78-B702-B7BA48BF82AC}"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F53168A-A6DB-4D78-B702-B7BA48BF82A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F53168A-A6DB-4D78-B702-B7BA48BF82A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A79010-A6CB-4F49-A8DC-ED3FE37747D9}"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3168A-A6DB-4D78-B702-B7BA48BF82AC}"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79010-A6CB-4F49-A8DC-ED3FE37747D9}"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nSpc>
                <a:spcPct val="115000"/>
              </a:lnSpc>
              <a:spcAft>
                <a:spcPts val="1000"/>
              </a:spcAft>
            </a:pPr>
            <a:r>
              <a:rPr lang="en-IN" sz="2800" b="1" dirty="0">
                <a:ea typeface="Calibri" panose="020F0502020204030204"/>
                <a:cs typeface="Times New Roman" panose="02020603050405020304"/>
              </a:rPr>
              <a:t>Re-apportionment of Service Department Cost (Secondary Distribution)</a:t>
            </a:r>
            <a:br>
              <a:rPr lang="en-IN" sz="2800" b="1" dirty="0">
                <a:ea typeface="Calibri" panose="020F0502020204030204"/>
                <a:cs typeface="Times New Roman" panose="02020603050405020304"/>
              </a:rPr>
            </a:br>
            <a:endParaRPr lang="en-IN" sz="2800" b="1" dirty="0"/>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67543" y="476674"/>
          <a:ext cx="8260012" cy="6212975"/>
        </p:xfrm>
        <a:graphic>
          <a:graphicData uri="http://schemas.openxmlformats.org/drawingml/2006/table">
            <a:tbl>
              <a:tblPr/>
              <a:tblGrid>
                <a:gridCol w="1881718"/>
                <a:gridCol w="1551807"/>
                <a:gridCol w="782013"/>
                <a:gridCol w="782013"/>
                <a:gridCol w="782013"/>
                <a:gridCol w="916422"/>
                <a:gridCol w="782013"/>
                <a:gridCol w="782013"/>
              </a:tblGrid>
              <a:tr h="390260">
                <a:tc gridSpan="8">
                  <a:txBody>
                    <a:bodyPr/>
                    <a:lstStyle/>
                    <a:p>
                      <a:pPr algn="ctr" fontAlgn="b"/>
                      <a:r>
                        <a:rPr lang="en-IN" sz="1700" b="1" i="0" u="none" strike="noStrike" dirty="0">
                          <a:solidFill>
                            <a:srgbClr val="000000"/>
                          </a:solidFill>
                          <a:effectLst/>
                          <a:latin typeface="Calibri" panose="020F0502020204030204"/>
                        </a:rPr>
                        <a:t>Overhead Distribution Summary</a:t>
                      </a:r>
                      <a:endParaRPr lang="en-IN" sz="17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312207">
                <a:tc rowSpan="2">
                  <a:txBody>
                    <a:bodyPr/>
                    <a:lstStyle/>
                    <a:p>
                      <a:pPr algn="ctr" fontAlgn="ctr"/>
                      <a:r>
                        <a:rPr lang="en-IN" sz="1700" b="1" i="0" u="none" strike="noStrike">
                          <a:solidFill>
                            <a:srgbClr val="000000"/>
                          </a:solidFill>
                          <a:effectLst/>
                          <a:latin typeface="Calibri" panose="020F0502020204030204"/>
                        </a:rPr>
                        <a:t>Items</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IN" sz="1700" b="1" i="0" u="none" strike="noStrike">
                          <a:solidFill>
                            <a:srgbClr val="000000"/>
                          </a:solidFill>
                          <a:effectLst/>
                          <a:latin typeface="Calibri" panose="020F0502020204030204"/>
                        </a:rPr>
                        <a:t>Base</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700" b="1" i="0" u="none" strike="noStrike">
                          <a:solidFill>
                            <a:srgbClr val="000000"/>
                          </a:solidFill>
                          <a:effectLst/>
                          <a:latin typeface="Calibri" panose="020F0502020204030204"/>
                        </a:rPr>
                        <a:t> </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N" sz="1700" b="1" i="0" u="none" strike="noStrike">
                          <a:solidFill>
                            <a:srgbClr val="000000"/>
                          </a:solidFill>
                          <a:effectLst/>
                          <a:latin typeface="Calibri" panose="020F0502020204030204"/>
                        </a:rPr>
                        <a:t>Production Dept.</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2">
                  <a:txBody>
                    <a:bodyPr/>
                    <a:lstStyle/>
                    <a:p>
                      <a:pPr algn="ctr" fontAlgn="ctr"/>
                      <a:r>
                        <a:rPr lang="en-IN" sz="1700" b="1" i="0" u="none" strike="noStrike">
                          <a:solidFill>
                            <a:srgbClr val="000000"/>
                          </a:solidFill>
                          <a:effectLst/>
                          <a:latin typeface="Calibri" panose="020F0502020204030204"/>
                        </a:rPr>
                        <a:t>Service Depts.</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r>
              <a:tr h="327817">
                <a:tc vMerge="1">
                  <a:tcPr/>
                </a:tc>
                <a:tc vMerge="1">
                  <a:tcPr/>
                </a:tc>
                <a:tc>
                  <a:txBody>
                    <a:bodyPr/>
                    <a:lstStyle/>
                    <a:p>
                      <a:pPr algn="ctr" fontAlgn="ctr"/>
                      <a:r>
                        <a:rPr lang="en-IN" sz="1700" b="1" i="0" u="none" strike="noStrike">
                          <a:solidFill>
                            <a:srgbClr val="000000"/>
                          </a:solidFill>
                          <a:effectLst/>
                          <a:latin typeface="Calibri" panose="020F0502020204030204"/>
                        </a:rPr>
                        <a:t>Total</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700" b="1" i="0" u="none" strike="noStrike">
                          <a:solidFill>
                            <a:srgbClr val="000000"/>
                          </a:solidFill>
                          <a:effectLst/>
                          <a:latin typeface="Calibri" panose="020F0502020204030204"/>
                        </a:rPr>
                        <a:t>A</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700" b="1" i="0" u="none" strike="noStrike">
                          <a:solidFill>
                            <a:srgbClr val="000000"/>
                          </a:solidFill>
                          <a:effectLst/>
                          <a:latin typeface="Calibri" panose="020F0502020204030204"/>
                        </a:rPr>
                        <a:t>B</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700" b="1" i="0" u="none" strike="noStrike">
                          <a:solidFill>
                            <a:srgbClr val="000000"/>
                          </a:solidFill>
                          <a:effectLst/>
                          <a:latin typeface="Calibri" panose="020F0502020204030204"/>
                        </a:rPr>
                        <a:t>C</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700" b="1" i="0" u="none" strike="noStrike">
                          <a:solidFill>
                            <a:srgbClr val="000000"/>
                          </a:solidFill>
                          <a:effectLst/>
                          <a:latin typeface="Calibri" panose="020F0502020204030204"/>
                        </a:rPr>
                        <a:t>X</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IN" sz="1700" b="1" i="0" u="none" strike="noStrike">
                          <a:solidFill>
                            <a:srgbClr val="000000"/>
                          </a:solidFill>
                          <a:effectLst/>
                          <a:latin typeface="Calibri" panose="020F0502020204030204"/>
                        </a:rPr>
                        <a:t>Y</a:t>
                      </a:r>
                      <a:endParaRPr lang="en-IN" sz="17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07">
                <a:tc>
                  <a:txBody>
                    <a:bodyPr/>
                    <a:lstStyle/>
                    <a:p>
                      <a:pPr algn="l" fontAlgn="b"/>
                      <a:r>
                        <a:rPr lang="en-IN" sz="1700" b="0" i="0" u="none" strike="noStrike">
                          <a:solidFill>
                            <a:srgbClr val="000000"/>
                          </a:solidFill>
                          <a:effectLst/>
                          <a:latin typeface="Calibri" panose="020F0502020204030204"/>
                        </a:rPr>
                        <a:t>Direct wages</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700" b="0" i="0" u="none" strike="noStrike" dirty="0">
                          <a:solidFill>
                            <a:srgbClr val="000000"/>
                          </a:solidFill>
                          <a:effectLst/>
                          <a:latin typeface="Calibri" panose="020F0502020204030204"/>
                        </a:rPr>
                        <a:t>Direct allocation</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700" b="0" i="0" u="none" strike="noStrike">
                          <a:solidFill>
                            <a:srgbClr val="000000"/>
                          </a:solidFill>
                          <a:effectLst/>
                          <a:latin typeface="Calibri" panose="020F0502020204030204"/>
                        </a:rPr>
                        <a:t>2,000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IN" sz="1700" b="0" i="0" u="none" strike="noStrike" dirty="0">
                          <a:solidFill>
                            <a:srgbClr val="000000"/>
                          </a:solidFill>
                          <a:effectLst/>
                          <a:latin typeface="Calibri" panose="020F0502020204030204"/>
                        </a:rPr>
                        <a:t> </a:t>
                      </a:r>
                      <a:r>
                        <a:rPr lang="en-IN" sz="1700" b="0" i="0" u="none" strike="noStrike" dirty="0" smtClean="0">
                          <a:solidFill>
                            <a:srgbClr val="000000"/>
                          </a:solidFill>
                          <a:effectLst/>
                          <a:latin typeface="Calibri" panose="020F0502020204030204"/>
                        </a:rPr>
                        <a:t>1000</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IN" sz="1700" b="0" i="0" u="none" strike="noStrike" dirty="0" smtClean="0">
                          <a:solidFill>
                            <a:srgbClr val="000000"/>
                          </a:solidFill>
                          <a:effectLst/>
                          <a:latin typeface="Calibri" panose="020F0502020204030204"/>
                        </a:rPr>
                        <a:t>1000</a:t>
                      </a:r>
                      <a:r>
                        <a:rPr lang="en-IN" sz="1700" b="0" i="0" u="none" strike="noStrike" dirty="0">
                          <a:solidFill>
                            <a:srgbClr val="000000"/>
                          </a:solidFill>
                          <a:effectLst/>
                          <a:latin typeface="Calibri" panose="020F0502020204030204"/>
                        </a:rPr>
                        <a:t> </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12207">
                <a:tc>
                  <a:txBody>
                    <a:bodyPr/>
                    <a:lstStyle/>
                    <a:p>
                      <a:pPr algn="l" fontAlgn="b"/>
                      <a:r>
                        <a:rPr lang="en-IN" sz="1700" b="0" i="0" u="none" strike="noStrike">
                          <a:solidFill>
                            <a:srgbClr val="000000"/>
                          </a:solidFill>
                          <a:effectLst/>
                          <a:latin typeface="Calibri" panose="020F0502020204030204"/>
                        </a:rPr>
                        <a:t>Direct material</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2,500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dirty="0">
                          <a:solidFill>
                            <a:srgbClr val="000000"/>
                          </a:solidFill>
                          <a:effectLst/>
                          <a:latin typeface="Calibri" panose="020F0502020204030204"/>
                        </a:rPr>
                        <a:t> </a:t>
                      </a:r>
                      <a:r>
                        <a:rPr lang="en-IN" sz="1700" b="0" i="0" u="none" strike="noStrike" dirty="0" smtClean="0">
                          <a:solidFill>
                            <a:srgbClr val="000000"/>
                          </a:solidFill>
                          <a:effectLst/>
                          <a:latin typeface="Calibri" panose="020F0502020204030204"/>
                        </a:rPr>
                        <a:t>1500</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dirty="0" smtClean="0">
                          <a:solidFill>
                            <a:srgbClr val="000000"/>
                          </a:solidFill>
                          <a:effectLst/>
                          <a:latin typeface="Calibri" panose="020F0502020204030204"/>
                        </a:rPr>
                        <a:t>1000</a:t>
                      </a:r>
                      <a:r>
                        <a:rPr lang="en-IN" sz="1700" b="0" i="0" u="none" strike="noStrike" dirty="0">
                          <a:solidFill>
                            <a:srgbClr val="000000"/>
                          </a:solidFill>
                          <a:effectLst/>
                          <a:latin typeface="Calibri" panose="020F0502020204030204"/>
                        </a:rPr>
                        <a:t> </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2207">
                <a:tc>
                  <a:txBody>
                    <a:bodyPr/>
                    <a:lstStyle/>
                    <a:p>
                      <a:pPr algn="l" fontAlgn="b"/>
                      <a:r>
                        <a:rPr lang="en-US" sz="1700" b="0" i="0" u="none" strike="noStrike" dirty="0" smtClean="0">
                          <a:solidFill>
                            <a:srgbClr val="000000"/>
                          </a:solidFill>
                          <a:effectLst/>
                          <a:latin typeface="Calibri" panose="020F0502020204030204"/>
                        </a:rPr>
                        <a:t>Stores</a:t>
                      </a:r>
                      <a:r>
                        <a:rPr lang="en-US" sz="1700" b="0" i="0" u="none" strike="noStrike" baseline="0" dirty="0" smtClean="0">
                          <a:solidFill>
                            <a:srgbClr val="000000"/>
                          </a:solidFill>
                          <a:effectLst/>
                          <a:latin typeface="Calibri" panose="020F0502020204030204"/>
                        </a:rPr>
                        <a:t> overhead</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Direct material</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400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120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80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dirty="0">
                          <a:solidFill>
                            <a:srgbClr val="000000"/>
                          </a:solidFill>
                          <a:effectLst/>
                          <a:latin typeface="Calibri" panose="020F0502020204030204"/>
                        </a:rPr>
                        <a:t>60</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40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2207">
                <a:tc>
                  <a:txBody>
                    <a:bodyPr/>
                    <a:lstStyle/>
                    <a:p>
                      <a:pPr algn="l" fontAlgn="b"/>
                      <a:r>
                        <a:rPr lang="en-IN" sz="1700" b="0" i="0" u="none" strike="noStrike">
                          <a:solidFill>
                            <a:srgbClr val="000000"/>
                          </a:solidFill>
                          <a:effectLst/>
                          <a:latin typeface="Calibri" panose="020F0502020204030204"/>
                        </a:rPr>
                        <a:t>Motive power</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Kwh</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1,500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480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360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360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120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180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2207">
                <a:tc>
                  <a:txBody>
                    <a:bodyPr/>
                    <a:lstStyle/>
                    <a:p>
                      <a:pPr algn="l" fontAlgn="b"/>
                      <a:r>
                        <a:rPr lang="en-IN" sz="1700" b="0" i="0" u="none" strike="noStrike">
                          <a:solidFill>
                            <a:srgbClr val="000000"/>
                          </a:solidFill>
                          <a:effectLst/>
                          <a:latin typeface="Calibri" panose="020F0502020204030204"/>
                        </a:rPr>
                        <a:t>electriclighting</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err="1">
                          <a:solidFill>
                            <a:srgbClr val="000000"/>
                          </a:solidFill>
                          <a:effectLst/>
                          <a:latin typeface="Calibri" panose="020F0502020204030204"/>
                        </a:rPr>
                        <a:t>No.of</a:t>
                      </a:r>
                      <a:r>
                        <a:rPr lang="en-IN" sz="1700" b="0" i="0" u="none" strike="noStrike" dirty="0">
                          <a:solidFill>
                            <a:srgbClr val="000000"/>
                          </a:solidFill>
                          <a:effectLst/>
                          <a:latin typeface="Calibri" panose="020F0502020204030204"/>
                        </a:rPr>
                        <a:t> points</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dirty="0">
                          <a:solidFill>
                            <a:srgbClr val="000000"/>
                          </a:solidFill>
                          <a:effectLst/>
                          <a:latin typeface="Calibri" panose="020F0502020204030204"/>
                        </a:rPr>
                        <a:t>200</a:t>
                      </a:r>
                      <a:endParaRPr lang="en-IN" sz="1700" b="0" i="0" u="none" strike="noStrike" dirty="0">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40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60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60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20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20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2207">
                <a:tc>
                  <a:txBody>
                    <a:bodyPr/>
                    <a:lstStyle/>
                    <a:p>
                      <a:pPr algn="l" fontAlgn="b"/>
                      <a:r>
                        <a:rPr lang="en-IN" sz="1700" b="0" i="0" u="none" strike="noStrike">
                          <a:solidFill>
                            <a:srgbClr val="000000"/>
                          </a:solidFill>
                          <a:effectLst/>
                          <a:latin typeface="Calibri" panose="020F0502020204030204"/>
                        </a:rPr>
                        <a:t>labour welfare</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err="1">
                          <a:solidFill>
                            <a:srgbClr val="000000"/>
                          </a:solidFill>
                          <a:effectLst/>
                          <a:latin typeface="Calibri" panose="020F0502020204030204"/>
                        </a:rPr>
                        <a:t>No.of</a:t>
                      </a:r>
                      <a:r>
                        <a:rPr lang="en-IN" sz="1700" b="0" i="0" u="none" strike="noStrike" dirty="0">
                          <a:solidFill>
                            <a:srgbClr val="000000"/>
                          </a:solidFill>
                          <a:effectLst/>
                          <a:latin typeface="Calibri" panose="020F0502020204030204"/>
                        </a:rPr>
                        <a:t> employees</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3,000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1000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750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750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250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250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2207">
                <a:tc>
                  <a:txBody>
                    <a:bodyPr/>
                    <a:lstStyle/>
                    <a:p>
                      <a:pPr algn="l" fontAlgn="b"/>
                      <a:r>
                        <a:rPr lang="en-IN" sz="1700" b="0" i="0" u="none" strike="noStrike">
                          <a:solidFill>
                            <a:srgbClr val="000000"/>
                          </a:solidFill>
                          <a:effectLst/>
                          <a:latin typeface="Calibri" panose="020F0502020204030204"/>
                        </a:rPr>
                        <a:t>Depreciation</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Asset value</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6,000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2,500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1,000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65095">
                <a:tc>
                  <a:txBody>
                    <a:bodyPr/>
                    <a:lstStyle/>
                    <a:p>
                      <a:pPr algn="l" fontAlgn="b"/>
                      <a:r>
                        <a:rPr lang="en-IN" sz="1700" b="0" i="0" u="none" strike="noStrike">
                          <a:solidFill>
                            <a:srgbClr val="000000"/>
                          </a:solidFill>
                          <a:effectLst/>
                          <a:latin typeface="Calibri" panose="020F0502020204030204"/>
                        </a:rPr>
                        <a:t>Repaires and Maintenance</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1,200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300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200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2207">
                <a:tc>
                  <a:txBody>
                    <a:bodyPr/>
                    <a:lstStyle/>
                    <a:p>
                      <a:pPr algn="l" fontAlgn="b"/>
                      <a:r>
                        <a:rPr lang="en-IN" sz="1700" b="0" i="0" u="none" strike="noStrike">
                          <a:solidFill>
                            <a:srgbClr val="000000"/>
                          </a:solidFill>
                          <a:effectLst/>
                          <a:latin typeface="Calibri" panose="020F0502020204030204"/>
                        </a:rPr>
                        <a:t>General overheads</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Direct wages</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10,000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3,500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3,000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2,500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500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27817">
                <a:tc>
                  <a:txBody>
                    <a:bodyPr/>
                    <a:lstStyle/>
                    <a:p>
                      <a:pPr algn="l" fontAlgn="b"/>
                      <a:r>
                        <a:rPr lang="en-IN" sz="1700" b="0" i="0" u="none" strike="noStrike">
                          <a:solidFill>
                            <a:srgbClr val="000000"/>
                          </a:solidFill>
                          <a:effectLst/>
                          <a:latin typeface="Calibri" panose="020F0502020204030204"/>
                        </a:rPr>
                        <a:t>Rent and Taxes</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Area</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600</a:t>
                      </a:r>
                      <a:endParaRPr lang="en-IN" sz="1700" b="0"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200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150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150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50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50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12207">
                <a:tc>
                  <a:txBody>
                    <a:bodyPr/>
                    <a:lstStyle/>
                    <a:p>
                      <a:pPr algn="l" fontAlgn="b"/>
                      <a:r>
                        <a:rPr lang="en-IN" sz="1700" b="1" i="0" u="none" strike="noStrike">
                          <a:solidFill>
                            <a:srgbClr val="000000"/>
                          </a:solidFill>
                          <a:effectLst/>
                          <a:latin typeface="Calibri" panose="020F0502020204030204"/>
                        </a:rPr>
                        <a:t>Total</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1" i="0" u="none" strike="noStrike" dirty="0">
                          <a:solidFill>
                            <a:srgbClr val="000000"/>
                          </a:solidFill>
                          <a:effectLst/>
                          <a:latin typeface="Calibri" panose="020F0502020204030204"/>
                        </a:rPr>
                        <a:t> </a:t>
                      </a:r>
                      <a:endParaRPr lang="en-IN" sz="17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1" i="0" u="none" strike="noStrike">
                          <a:solidFill>
                            <a:srgbClr val="000000"/>
                          </a:solidFill>
                          <a:effectLst/>
                          <a:latin typeface="Calibri" panose="020F0502020204030204"/>
                        </a:rPr>
                        <a:t>27,400</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IN" sz="1700" b="1" i="0" u="none" strike="noStrike">
                          <a:solidFill>
                            <a:srgbClr val="000000"/>
                          </a:solidFill>
                          <a:effectLst/>
                          <a:latin typeface="Calibri" panose="020F0502020204030204"/>
                        </a:rPr>
                        <a:t>8,340</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IN" sz="1700" b="1" i="0" u="none" strike="noStrike">
                          <a:solidFill>
                            <a:srgbClr val="000000"/>
                          </a:solidFill>
                          <a:effectLst/>
                          <a:latin typeface="Calibri" panose="020F0502020204030204"/>
                        </a:rPr>
                        <a:t>6,220</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IN" sz="1700" b="1" i="0" u="none" strike="noStrike">
                          <a:solidFill>
                            <a:srgbClr val="000000"/>
                          </a:solidFill>
                          <a:effectLst/>
                          <a:latin typeface="Calibri" panose="020F0502020204030204"/>
                        </a:rPr>
                        <a:t>5,100</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IN" sz="1700" b="1" i="0" u="none" strike="noStrike">
                          <a:solidFill>
                            <a:srgbClr val="000000"/>
                          </a:solidFill>
                          <a:effectLst/>
                          <a:latin typeface="Calibri" panose="020F0502020204030204"/>
                        </a:rPr>
                        <a:t>4,100</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IN" sz="1700" b="1" i="0" u="none" strike="noStrike">
                          <a:solidFill>
                            <a:srgbClr val="000000"/>
                          </a:solidFill>
                          <a:effectLst/>
                          <a:latin typeface="Calibri" panose="020F0502020204030204"/>
                        </a:rPr>
                        <a:t>3,640</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12207">
                <a:tc>
                  <a:txBody>
                    <a:bodyPr/>
                    <a:lstStyle/>
                    <a:p>
                      <a:pPr algn="l" fontAlgn="b"/>
                      <a:r>
                        <a:rPr lang="en-IN" sz="1700" b="0" i="0" u="none" strike="noStrike">
                          <a:solidFill>
                            <a:srgbClr val="000000"/>
                          </a:solidFill>
                          <a:effectLst/>
                          <a:latin typeface="Calibri" panose="020F0502020204030204"/>
                        </a:rPr>
                        <a:t>Expenses of X</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(4:3:3)</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1,640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1,230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0" i="0" u="none" strike="noStrike">
                          <a:solidFill>
                            <a:srgbClr val="000000"/>
                          </a:solidFill>
                          <a:effectLst/>
                          <a:latin typeface="Calibri" panose="020F0502020204030204"/>
                        </a:rPr>
                        <a:t>1,230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700" b="0" i="0" u="none" strike="noStrike">
                          <a:solidFill>
                            <a:srgbClr val="000000"/>
                          </a:solidFill>
                          <a:effectLst/>
                          <a:latin typeface="Calibri" panose="020F0502020204030204"/>
                        </a:rPr>
                        <a:t>(-4,100)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27817">
                <a:tc>
                  <a:txBody>
                    <a:bodyPr/>
                    <a:lstStyle/>
                    <a:p>
                      <a:pPr algn="l" fontAlgn="b"/>
                      <a:r>
                        <a:rPr lang="en-IN" sz="1700" b="0" i="0" u="none" strike="noStrike">
                          <a:solidFill>
                            <a:srgbClr val="000000"/>
                          </a:solidFill>
                          <a:effectLst/>
                          <a:latin typeface="Calibri" panose="020F0502020204030204"/>
                        </a:rPr>
                        <a:t>EXpenses of Y</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0" i="0" u="none" strike="noStrike" dirty="0">
                          <a:solidFill>
                            <a:srgbClr val="000000"/>
                          </a:solidFill>
                          <a:effectLst/>
                          <a:latin typeface="Calibri" panose="020F0502020204030204"/>
                        </a:rPr>
                        <a:t>Direct wages(7:6:5)</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1,416</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1,213</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1,011</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IN" sz="1700" b="0" i="0" u="none" strike="noStrike">
                          <a:solidFill>
                            <a:srgbClr val="000000"/>
                          </a:solidFill>
                          <a:effectLst/>
                          <a:latin typeface="Calibri" panose="020F0502020204030204"/>
                        </a:rPr>
                        <a:t>(-3,640)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27817">
                <a:tc>
                  <a:txBody>
                    <a:bodyPr/>
                    <a:lstStyle/>
                    <a:p>
                      <a:pPr algn="l" fontAlgn="b"/>
                      <a:r>
                        <a:rPr lang="en-IN" sz="1700" b="1" i="0" u="none" strike="noStrike">
                          <a:solidFill>
                            <a:srgbClr val="000000"/>
                          </a:solidFill>
                          <a:effectLst/>
                          <a:latin typeface="Calibri" panose="020F0502020204030204"/>
                        </a:rPr>
                        <a:t>Total</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700" b="1" i="0" u="none" strike="noStrike" dirty="0">
                          <a:solidFill>
                            <a:srgbClr val="000000"/>
                          </a:solidFill>
                          <a:effectLst/>
                          <a:latin typeface="Calibri" panose="020F0502020204030204"/>
                        </a:rPr>
                        <a:t> </a:t>
                      </a:r>
                      <a:endParaRPr lang="en-IN" sz="17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IN" sz="1700" b="1" i="0" u="none" strike="noStrike">
                          <a:solidFill>
                            <a:srgbClr val="000000"/>
                          </a:solidFill>
                          <a:effectLst/>
                          <a:latin typeface="Calibri" panose="020F0502020204030204"/>
                        </a:rPr>
                        <a:t>27,400</a:t>
                      </a:r>
                      <a:endParaRPr lang="en-IN" sz="1700" b="1" i="0" u="none" strike="noStrike">
                        <a:solidFill>
                          <a:srgbClr val="000000"/>
                        </a:solidFill>
                        <a:effectLst/>
                        <a:latin typeface="Calibri" panose="020F0502020204030204"/>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IN" sz="1700" b="1" i="0" u="none" strike="noStrike">
                          <a:solidFill>
                            <a:srgbClr val="000000"/>
                          </a:solidFill>
                          <a:effectLst/>
                          <a:latin typeface="Calibri" panose="020F0502020204030204"/>
                        </a:rPr>
                        <a:t>11,396</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IN" sz="1700" b="1" i="0" u="none" strike="noStrike">
                          <a:solidFill>
                            <a:srgbClr val="000000"/>
                          </a:solidFill>
                          <a:effectLst/>
                          <a:latin typeface="Calibri" panose="020F0502020204030204"/>
                        </a:rPr>
                        <a:t>8,663</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IN" sz="1700" b="1" i="0" u="none" strike="noStrike">
                          <a:solidFill>
                            <a:srgbClr val="000000"/>
                          </a:solidFill>
                          <a:effectLst/>
                          <a:latin typeface="Calibri" panose="020F0502020204030204"/>
                        </a:rPr>
                        <a:t>7,341</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IN" sz="1700" b="1" i="0" u="none" strike="noStrike">
                          <a:solidFill>
                            <a:srgbClr val="000000"/>
                          </a:solidFill>
                          <a:effectLst/>
                          <a:latin typeface="Calibri" panose="020F0502020204030204"/>
                        </a:rPr>
                        <a:t> </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IN" sz="1700" b="1" i="0" u="none" strike="noStrike">
                          <a:solidFill>
                            <a:srgbClr val="000000"/>
                          </a:solidFill>
                          <a:effectLst/>
                          <a:latin typeface="Calibri" panose="020F0502020204030204"/>
                        </a:rPr>
                        <a:t> </a:t>
                      </a:r>
                      <a:endParaRPr lang="en-IN" sz="17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07">
                <a:tc>
                  <a:txBody>
                    <a:bodyPr/>
                    <a:lstStyle/>
                    <a:p>
                      <a:pPr algn="l" fontAlgn="b"/>
                      <a:r>
                        <a:rPr lang="en-IN" sz="1700" b="0" i="0" u="none" strike="noStrike">
                          <a:solidFill>
                            <a:srgbClr val="000000"/>
                          </a:solidFill>
                          <a:effectLst/>
                          <a:latin typeface="Calibri" panose="020F0502020204030204"/>
                        </a:rPr>
                        <a:t>Direct wages</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7,000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6,000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700" b="0" i="0" u="none" strike="noStrike">
                          <a:solidFill>
                            <a:srgbClr val="000000"/>
                          </a:solidFill>
                          <a:effectLst/>
                          <a:latin typeface="Calibri" panose="020F0502020204030204"/>
                        </a:rPr>
                        <a:t>5,000</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700" b="0" i="0" u="none" strike="noStrike">
                          <a:solidFill>
                            <a:srgbClr val="000000"/>
                          </a:solidFill>
                          <a:effectLst/>
                          <a:latin typeface="Calibri" panose="020F0502020204030204"/>
                        </a:rPr>
                        <a:t> </a:t>
                      </a:r>
                      <a:endParaRPr lang="en-IN" sz="17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700" b="0" i="0" u="none" strike="noStrike" dirty="0">
                          <a:solidFill>
                            <a:srgbClr val="000000"/>
                          </a:solidFill>
                          <a:effectLst/>
                          <a:latin typeface="Calibri" panose="020F0502020204030204"/>
                        </a:rPr>
                        <a:t> </a:t>
                      </a:r>
                      <a:endParaRPr lang="en-IN" sz="17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%of overhead on direct wages :      </a:t>
            </a:r>
            <a:r>
              <a:rPr lang="en-US" sz="2200" b="1" u="sng" dirty="0" smtClean="0">
                <a:latin typeface="Times New Roman" panose="02020603050405020304" pitchFamily="18" charset="0"/>
                <a:cs typeface="Times New Roman" panose="02020603050405020304" pitchFamily="18" charset="0"/>
              </a:rPr>
              <a:t>Overhead</a:t>
            </a:r>
            <a:r>
              <a:rPr lang="en-US" sz="2200" b="1" dirty="0" smtClean="0">
                <a:latin typeface="Times New Roman" panose="02020603050405020304" pitchFamily="18" charset="0"/>
                <a:cs typeface="Times New Roman" panose="02020603050405020304" pitchFamily="18" charset="0"/>
              </a:rPr>
              <a:t>   x100</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Direct wages</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A = </a:t>
            </a:r>
            <a:r>
              <a:rPr lang="en-US" sz="2200" u="sng" dirty="0" smtClean="0">
                <a:latin typeface="Times New Roman" panose="02020603050405020304" pitchFamily="18" charset="0"/>
                <a:cs typeface="Times New Roman" panose="02020603050405020304" pitchFamily="18" charset="0"/>
              </a:rPr>
              <a:t>11,396</a:t>
            </a:r>
            <a:r>
              <a:rPr lang="en-US" sz="2200" dirty="0" smtClean="0">
                <a:latin typeface="Times New Roman" panose="02020603050405020304" pitchFamily="18" charset="0"/>
                <a:cs typeface="Times New Roman" panose="02020603050405020304" pitchFamily="18" charset="0"/>
              </a:rPr>
              <a:t> X 100 = 162.8%</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7,000</a:t>
            </a:r>
            <a:endParaRPr lang="en-US" sz="2200" dirty="0" smtClean="0">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B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u="sng" dirty="0" smtClean="0">
                <a:solidFill>
                  <a:prstClr val="black"/>
                </a:solidFill>
                <a:latin typeface="Times New Roman" panose="02020603050405020304" pitchFamily="18" charset="0"/>
                <a:cs typeface="Times New Roman" panose="02020603050405020304" pitchFamily="18" charset="0"/>
              </a:rPr>
              <a:t>8,663</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X 100 = </a:t>
            </a:r>
            <a:r>
              <a:rPr lang="en-US" sz="2200" dirty="0" smtClean="0">
                <a:solidFill>
                  <a:prstClr val="black"/>
                </a:solidFill>
                <a:latin typeface="Times New Roman" panose="02020603050405020304" pitchFamily="18" charset="0"/>
                <a:cs typeface="Times New Roman" panose="02020603050405020304" pitchFamily="18" charset="0"/>
              </a:rPr>
              <a:t>144%</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6,000</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C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u="sng" dirty="0" smtClean="0">
                <a:solidFill>
                  <a:prstClr val="black"/>
                </a:solidFill>
                <a:latin typeface="Times New Roman" panose="02020603050405020304" pitchFamily="18" charset="0"/>
                <a:cs typeface="Times New Roman" panose="02020603050405020304" pitchFamily="18" charset="0"/>
              </a:rPr>
              <a:t>7,341</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X 100 = </a:t>
            </a:r>
            <a:r>
              <a:rPr lang="en-US" sz="2200" dirty="0" smtClean="0">
                <a:solidFill>
                  <a:prstClr val="black"/>
                </a:solidFill>
                <a:latin typeface="Times New Roman" panose="02020603050405020304" pitchFamily="18" charset="0"/>
                <a:cs typeface="Times New Roman" panose="02020603050405020304" pitchFamily="18" charset="0"/>
              </a:rPr>
              <a:t>146.8%</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5,000</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spcAft>
                <a:spcPts val="1000"/>
              </a:spcAft>
            </a:pPr>
            <a:r>
              <a:rPr lang="en-IN" sz="2600" b="1" dirty="0">
                <a:ea typeface="Calibri" panose="020F0502020204030204"/>
                <a:cs typeface="Times New Roman" panose="02020603050405020304"/>
              </a:rPr>
              <a:t>Re-apportionment of Service Department Cost </a:t>
            </a:r>
            <a:br>
              <a:rPr lang="en-IN" sz="2600" b="1" dirty="0" smtClean="0">
                <a:ea typeface="Calibri" panose="020F0502020204030204"/>
                <a:cs typeface="Times New Roman" panose="02020603050405020304"/>
              </a:rPr>
            </a:br>
            <a:r>
              <a:rPr lang="en-IN" sz="2600" b="1" dirty="0" smtClean="0">
                <a:ea typeface="Calibri" panose="020F0502020204030204"/>
                <a:cs typeface="Times New Roman" panose="02020603050405020304"/>
              </a:rPr>
              <a:t>(</a:t>
            </a:r>
            <a:r>
              <a:rPr lang="en-IN" sz="2600" b="1" dirty="0">
                <a:ea typeface="Calibri" panose="020F0502020204030204"/>
                <a:cs typeface="Times New Roman" panose="02020603050405020304"/>
              </a:rPr>
              <a:t>Secondary Distribution)</a:t>
            </a:r>
            <a:br>
              <a:rPr lang="en-IN" sz="2600" b="1" dirty="0">
                <a:ea typeface="Calibri" panose="020F0502020204030204"/>
                <a:cs typeface="Times New Roman" panose="02020603050405020304"/>
              </a:rPr>
            </a:br>
            <a:endParaRPr lang="en-IN" sz="2600" b="1" dirty="0"/>
          </a:p>
        </p:txBody>
      </p:sp>
      <p:sp>
        <p:nvSpPr>
          <p:cNvPr id="3" name="Content Placeholder 2"/>
          <p:cNvSpPr>
            <a:spLocks noGrp="1"/>
          </p:cNvSpPr>
          <p:nvPr>
            <p:ph idx="1"/>
          </p:nvPr>
        </p:nvSpPr>
        <p:spPr/>
        <p:txBody>
          <a:bodyPr>
            <a:normAutofit/>
          </a:bodyPr>
          <a:lstStyle/>
          <a:p>
            <a:r>
              <a:rPr lang="en-IN" sz="2200" dirty="0">
                <a:latin typeface="Times New Roman" panose="02020603050405020304" pitchFamily="18" charset="0"/>
                <a:ea typeface="Calibri" panose="020F0502020204030204"/>
                <a:cs typeface="Times New Roman" panose="02020603050405020304" pitchFamily="18" charset="0"/>
              </a:rPr>
              <a:t>Under primary distribution, all overheads are allocated and apportioned to all </a:t>
            </a:r>
            <a:r>
              <a:rPr lang="en-IN" sz="2200" dirty="0" err="1" smtClean="0">
                <a:latin typeface="Times New Roman" panose="02020603050405020304" pitchFamily="18" charset="0"/>
                <a:ea typeface="Calibri" panose="020F0502020204030204"/>
                <a:cs typeface="Times New Roman" panose="02020603050405020304" pitchFamily="18" charset="0"/>
              </a:rPr>
              <a:t>dept</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 both production and service </a:t>
            </a:r>
            <a:r>
              <a:rPr lang="en-IN" sz="2200" dirty="0" smtClean="0">
                <a:latin typeface="Times New Roman" panose="02020603050405020304" pitchFamily="18" charset="0"/>
                <a:ea typeface="Calibri" panose="020F0502020204030204"/>
                <a:cs typeface="Times New Roman" panose="02020603050405020304" pitchFamily="18" charset="0"/>
              </a:rPr>
              <a:t>departments.</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Service department do not produce goods</a:t>
            </a:r>
            <a:r>
              <a:rPr lang="en-IN" sz="2200" dirty="0">
                <a:latin typeface="Times New Roman" panose="02020603050405020304" pitchFamily="18" charset="0"/>
                <a:ea typeface="Calibri" panose="020F0502020204030204"/>
                <a:cs typeface="Times New Roman" panose="02020603050405020304" pitchFamily="18" charset="0"/>
              </a:rPr>
              <a:t>. But they help production departments to produce. </a:t>
            </a:r>
            <a:endParaRPr lang="en-IN" sz="2200" dirty="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Overheads </a:t>
            </a:r>
            <a:r>
              <a:rPr lang="en-IN" sz="2200" dirty="0">
                <a:latin typeface="Times New Roman" panose="02020603050405020304" pitchFamily="18" charset="0"/>
                <a:ea typeface="Calibri" panose="020F0502020204030204"/>
                <a:cs typeface="Times New Roman" panose="02020603050405020304" pitchFamily="18" charset="0"/>
              </a:rPr>
              <a:t>of service departments </a:t>
            </a:r>
            <a:r>
              <a:rPr lang="en-IN" sz="2200" dirty="0" smtClean="0">
                <a:latin typeface="Times New Roman" panose="02020603050405020304" pitchFamily="18" charset="0"/>
                <a:ea typeface="Calibri" panose="020F0502020204030204"/>
                <a:cs typeface="Times New Roman" panose="02020603050405020304" pitchFamily="18" charset="0"/>
              </a:rPr>
              <a:t>are to be </a:t>
            </a:r>
            <a:r>
              <a:rPr lang="en-IN" sz="2200" dirty="0">
                <a:latin typeface="Times New Roman" panose="02020603050405020304" pitchFamily="18" charset="0"/>
                <a:ea typeface="Calibri" panose="020F0502020204030204"/>
                <a:cs typeface="Times New Roman" panose="02020603050405020304" pitchFamily="18" charset="0"/>
              </a:rPr>
              <a:t>shared by production departments on the basis of benefits received from </a:t>
            </a:r>
            <a:r>
              <a:rPr lang="en-IN" sz="2200" dirty="0" smtClean="0">
                <a:latin typeface="Times New Roman" panose="02020603050405020304" pitchFamily="18" charset="0"/>
                <a:ea typeface="Calibri" panose="020F0502020204030204"/>
                <a:cs typeface="Times New Roman" panose="02020603050405020304" pitchFamily="18" charset="0"/>
              </a:rPr>
              <a:t>the service </a:t>
            </a:r>
            <a:r>
              <a:rPr lang="en-IN" sz="2200" dirty="0">
                <a:latin typeface="Times New Roman" panose="02020603050405020304" pitchFamily="18" charset="0"/>
                <a:ea typeface="Calibri" panose="020F0502020204030204"/>
                <a:cs typeface="Times New Roman" panose="02020603050405020304" pitchFamily="18" charset="0"/>
              </a:rPr>
              <a:t>departments.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process of apportionment of overheads of service departments to </a:t>
            </a:r>
            <a:r>
              <a:rPr lang="en-IN" sz="2200" dirty="0" smtClean="0">
                <a:latin typeface="Times New Roman" panose="02020603050405020304" pitchFamily="18" charset="0"/>
                <a:ea typeface="Calibri" panose="020F0502020204030204"/>
                <a:cs typeface="Times New Roman" panose="02020603050405020304" pitchFamily="18" charset="0"/>
              </a:rPr>
              <a:t>production departments </a:t>
            </a:r>
            <a:r>
              <a:rPr lang="en-IN" sz="2200" dirty="0">
                <a:latin typeface="Times New Roman" panose="02020603050405020304" pitchFamily="18" charset="0"/>
                <a:ea typeface="Calibri" panose="020F0502020204030204"/>
                <a:cs typeface="Times New Roman" panose="02020603050405020304" pitchFamily="18" charset="0"/>
              </a:rPr>
              <a:t>is known as secondary distribution or reapportionment.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2800" b="1" dirty="0">
                <a:ea typeface="Calibri" panose="020F0502020204030204"/>
                <a:cs typeface="Times New Roman" panose="02020603050405020304"/>
              </a:rPr>
              <a:t>Bases of Re-apportionment</a:t>
            </a:r>
            <a:br>
              <a:rPr lang="en-IN" sz="2800" b="1" dirty="0">
                <a:ea typeface="Calibri" panose="020F0502020204030204"/>
                <a:cs typeface="Times New Roman" panose="02020603050405020304"/>
              </a:rPr>
            </a:br>
            <a:endParaRPr lang="en-IN" sz="28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The service department costs are apportioned to production departments </a:t>
            </a:r>
            <a:r>
              <a:rPr lang="en-IN" sz="2200" dirty="0" smtClean="0">
                <a:latin typeface="Times New Roman" panose="02020603050405020304" pitchFamily="18" charset="0"/>
                <a:ea typeface="Calibri" panose="020F0502020204030204"/>
                <a:cs typeface="Times New Roman" panose="02020603050405020304" pitchFamily="18" charset="0"/>
              </a:rPr>
              <a:t>on </a:t>
            </a:r>
            <a:r>
              <a:rPr lang="en-IN" sz="2200" dirty="0">
                <a:latin typeface="Times New Roman" panose="02020603050405020304" pitchFamily="18" charset="0"/>
                <a:ea typeface="Calibri" panose="020F0502020204030204"/>
                <a:cs typeface="Times New Roman" panose="02020603050405020304" pitchFamily="18" charset="0"/>
              </a:rPr>
              <a:t>the basis of the benefits derived by the production departments from the </a:t>
            </a:r>
            <a:r>
              <a:rPr lang="en-IN" sz="2200" dirty="0" smtClean="0">
                <a:latin typeface="Times New Roman" panose="02020603050405020304" pitchFamily="18" charset="0"/>
                <a:ea typeface="Calibri" panose="020F0502020204030204"/>
                <a:cs typeface="Times New Roman" panose="02020603050405020304" pitchFamily="18" charset="0"/>
              </a:rPr>
              <a:t>service.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p:spPr>
        <p:txBody>
          <a:bodyPr>
            <a:noAutofit/>
          </a:bodyPr>
          <a:lstStyle/>
          <a:p>
            <a:pPr marL="342900" lvl="0" indent="-342900">
              <a:lnSpc>
                <a:spcPct val="115000"/>
              </a:lnSpc>
              <a:spcBef>
                <a:spcPct val="20000"/>
              </a:spcBef>
              <a:spcAft>
                <a:spcPts val="1000"/>
              </a:spcAft>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Following is the list of bases, which are commonly used for apportionment of </a:t>
            </a: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cost of service department.</a:t>
            </a:r>
            <a:b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b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a:t>
            </a:r>
            <a:b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b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department:</a:t>
            </a:r>
            <a:b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br>
            <a:endParaRPr lang="en-IN" sz="2200" b="1" dirty="0"/>
          </a:p>
        </p:txBody>
      </p:sp>
      <p:graphicFrame>
        <p:nvGraphicFramePr>
          <p:cNvPr id="4" name="Content Placeholder 3"/>
          <p:cNvGraphicFramePr>
            <a:graphicFrameLocks noGrp="1"/>
          </p:cNvGraphicFramePr>
          <p:nvPr>
            <p:ph idx="1"/>
          </p:nvPr>
        </p:nvGraphicFramePr>
        <p:xfrm>
          <a:off x="251520" y="1016901"/>
          <a:ext cx="8435280" cy="5619699"/>
        </p:xfrm>
        <a:graphic>
          <a:graphicData uri="http://schemas.openxmlformats.org/drawingml/2006/table">
            <a:tbl>
              <a:tblPr firstRow="1" bandRow="1">
                <a:tableStyleId>{5C22544A-7EE6-4342-B048-85BDC9FD1C3A}</a:tableStyleId>
              </a:tblPr>
              <a:tblGrid>
                <a:gridCol w="748679"/>
                <a:gridCol w="3690384"/>
                <a:gridCol w="3996217"/>
              </a:tblGrid>
              <a:tr h="367661">
                <a:tc>
                  <a:txBody>
                    <a:bodyPr/>
                    <a:lstStyle/>
                    <a:p>
                      <a:pPr algn="ctr"/>
                      <a:r>
                        <a:rPr lang="en-US" dirty="0" err="1" smtClean="0"/>
                        <a:t>Sl.No</a:t>
                      </a:r>
                      <a:r>
                        <a:rPr lang="en-US" dirty="0" smtClean="0"/>
                        <a:t>.</a:t>
                      </a:r>
                      <a:endParaRPr lang="en-IN" dirty="0"/>
                    </a:p>
                  </a:txBody>
                  <a:tcPr/>
                </a:tc>
                <a:tc>
                  <a:txBody>
                    <a:bodyPr/>
                    <a:lstStyle/>
                    <a:p>
                      <a:pPr marL="0" marR="0" lvl="0" indent="0" algn="ctr" defTabSz="914400" rtl="0" eaLnBrk="1" fontAlgn="auto" latinLnBrk="0" hangingPunct="1">
                        <a:lnSpc>
                          <a:spcPct val="115000"/>
                        </a:lnSpc>
                        <a:spcBef>
                          <a:spcPts val="0"/>
                        </a:spcBef>
                        <a:spcAft>
                          <a:spcPts val="1000"/>
                        </a:spcAft>
                        <a:buClrTx/>
                        <a:buSzTx/>
                        <a:buFontTx/>
                        <a:buNone/>
                        <a:defRPr/>
                      </a:pPr>
                      <a:r>
                        <a:rPr kumimoji="0" lang="en-IN" sz="1800" b="1" i="0" u="none" strike="noStrike" kern="1200" cap="none" spc="0" normalizeH="0" baseline="0" noProof="0" dirty="0" smtClean="0">
                          <a:ln>
                            <a:noFill/>
                          </a:ln>
                          <a:solidFill>
                            <a:prstClr val="white"/>
                          </a:solidFill>
                          <a:effectLst/>
                          <a:uLnTx/>
                          <a:uFillTx/>
                          <a:latin typeface="+mn-lt"/>
                          <a:ea typeface="Calibri" panose="020F0502020204030204"/>
                          <a:cs typeface="Times New Roman" panose="02020603050405020304"/>
                        </a:rPr>
                        <a:t>Services Department Costs</a:t>
                      </a:r>
                      <a:endParaRPr kumimoji="0" lang="en-IN" sz="1800" b="1" i="0" u="none" strike="noStrike" kern="1200" cap="none" spc="0" normalizeH="0" baseline="0" noProof="0" dirty="0" smtClean="0">
                        <a:ln>
                          <a:noFill/>
                        </a:ln>
                        <a:solidFill>
                          <a:prstClr val="white"/>
                        </a:solidFill>
                        <a:effectLst/>
                        <a:uLnTx/>
                        <a:uFillTx/>
                        <a:latin typeface="+mn-lt"/>
                        <a:ea typeface="Calibri" panose="020F0502020204030204"/>
                        <a:cs typeface="Times New Roman" panose="02020603050405020304"/>
                      </a:endParaRPr>
                    </a:p>
                  </a:txBody>
                  <a:tcPr/>
                </a:tc>
                <a:tc>
                  <a:txBody>
                    <a:bodyPr/>
                    <a:lstStyle/>
                    <a:p>
                      <a:pPr algn="ctr"/>
                      <a:r>
                        <a:rPr lang="en-IN" sz="1800" dirty="0" smtClean="0">
                          <a:effectLst/>
                          <a:latin typeface="+mn-lt"/>
                          <a:ea typeface="Calibri" panose="020F0502020204030204"/>
                          <a:cs typeface="Times New Roman" panose="02020603050405020304"/>
                        </a:rPr>
                        <a:t>Basis of Apportionment</a:t>
                      </a:r>
                      <a:endParaRPr lang="en-IN" dirty="0"/>
                    </a:p>
                  </a:txBody>
                  <a:tcPr/>
                </a:tc>
              </a:tr>
              <a:tr h="758377">
                <a:tc>
                  <a:txBody>
                    <a:bodyPr/>
                    <a:lstStyle/>
                    <a:p>
                      <a:pPr algn="ctr"/>
                      <a:r>
                        <a:rPr lang="en-US" dirty="0" smtClean="0"/>
                        <a:t>1</a:t>
                      </a:r>
                      <a:endParaRPr lang="en-IN" dirty="0"/>
                    </a:p>
                  </a:txBody>
                  <a:tcPr/>
                </a:tc>
                <a:tc>
                  <a:txBody>
                    <a:bodyPr/>
                    <a:lstStyle/>
                    <a:p>
                      <a:r>
                        <a:rPr lang="en-IN" sz="1800" dirty="0" smtClean="0">
                          <a:effectLst/>
                          <a:latin typeface="+mn-lt"/>
                          <a:ea typeface="Calibri" panose="020F0502020204030204"/>
                          <a:cs typeface="Times New Roman" panose="02020603050405020304"/>
                        </a:rPr>
                        <a:t>Cost of time keeping and payroll </a:t>
                      </a:r>
                      <a:r>
                        <a:rPr lang="en-IN" sz="1800" dirty="0" err="1" smtClean="0">
                          <a:effectLst/>
                          <a:latin typeface="+mn-lt"/>
                          <a:ea typeface="Calibri" panose="020F0502020204030204"/>
                          <a:cs typeface="Times New Roman" panose="02020603050405020304"/>
                        </a:rPr>
                        <a:t>dept</a:t>
                      </a:r>
                      <a:endParaRPr lang="en-IN" dirty="0"/>
                    </a:p>
                  </a:txBody>
                  <a:tcPr/>
                </a:tc>
                <a:tc>
                  <a:txBody>
                    <a:bodyPr/>
                    <a:lstStyle/>
                    <a:p>
                      <a:r>
                        <a:rPr lang="en-IN" sz="1800" dirty="0" smtClean="0">
                          <a:effectLst/>
                          <a:latin typeface="+mn-lt"/>
                          <a:ea typeface="Calibri" panose="020F0502020204030204"/>
                          <a:cs typeface="Times New Roman" panose="02020603050405020304"/>
                        </a:rPr>
                        <a:t>No. of workers or labour hours or machine hours</a:t>
                      </a:r>
                      <a:endParaRPr lang="en-IN" dirty="0"/>
                    </a:p>
                  </a:txBody>
                  <a:tcPr/>
                </a:tc>
              </a:tr>
              <a:tr h="482111">
                <a:tc>
                  <a:txBody>
                    <a:bodyPr/>
                    <a:lstStyle/>
                    <a:p>
                      <a:pPr algn="ctr"/>
                      <a:r>
                        <a:rPr lang="en-US" dirty="0" smtClean="0"/>
                        <a:t>2</a:t>
                      </a:r>
                      <a:endParaRPr lang="en-IN" dirty="0"/>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Cost of personnel department</a:t>
                      </a:r>
                      <a:endParaRPr lang="en-IN" sz="1800" dirty="0" smtClean="0">
                        <a:effectLst/>
                        <a:latin typeface="+mn-lt"/>
                        <a:ea typeface="Calibri" panose="020F0502020204030204"/>
                        <a:cs typeface="Times New Roman" panose="02020603050405020304"/>
                      </a:endParaRPr>
                    </a:p>
                  </a:txBody>
                  <a:tcPr/>
                </a:tc>
                <a:tc>
                  <a:txBody>
                    <a:bodyPr/>
                    <a:lstStyle/>
                    <a:p>
                      <a:r>
                        <a:rPr lang="en-IN" sz="1800" dirty="0" smtClean="0">
                          <a:effectLst/>
                          <a:latin typeface="+mn-lt"/>
                          <a:ea typeface="Calibri" panose="020F0502020204030204"/>
                          <a:cs typeface="Times New Roman" panose="02020603050405020304"/>
                        </a:rPr>
                        <a:t>No. of employees</a:t>
                      </a:r>
                      <a:endParaRPr lang="en-IN" dirty="0"/>
                    </a:p>
                  </a:txBody>
                  <a:tcPr/>
                </a:tc>
              </a:tr>
              <a:tr h="833913">
                <a:tc>
                  <a:txBody>
                    <a:bodyPr/>
                    <a:lstStyle/>
                    <a:p>
                      <a:pPr algn="ctr"/>
                      <a:r>
                        <a:rPr lang="en-US" dirty="0" smtClean="0"/>
                        <a:t>3</a:t>
                      </a:r>
                      <a:endParaRPr lang="en-IN" dirty="0"/>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Cost of purchase department</a:t>
                      </a:r>
                      <a:endParaRPr lang="en-IN" sz="1800" dirty="0" smtClean="0">
                        <a:effectLst/>
                        <a:latin typeface="+mn-lt"/>
                        <a:ea typeface="Calibri" panose="020F0502020204030204"/>
                        <a:cs typeface="Times New Roman" panose="02020603050405020304"/>
                      </a:endParaRPr>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No. of orders placed</a:t>
                      </a:r>
                      <a:r>
                        <a:rPr lang="en-IN" sz="1800" baseline="0" dirty="0" smtClean="0">
                          <a:effectLst/>
                          <a:latin typeface="+mn-lt"/>
                          <a:ea typeface="Calibri" panose="020F0502020204030204"/>
                          <a:cs typeface="Times New Roman" panose="02020603050405020304"/>
                        </a:rPr>
                        <a:t> </a:t>
                      </a:r>
                      <a:r>
                        <a:rPr lang="en-IN" sz="1800" dirty="0" smtClean="0">
                          <a:effectLst/>
                          <a:latin typeface="+mn-lt"/>
                          <a:ea typeface="Calibri" panose="020F0502020204030204"/>
                          <a:cs typeface="Times New Roman" panose="02020603050405020304"/>
                        </a:rPr>
                        <a:t>or Cost of material purchased </a:t>
                      </a:r>
                      <a:endParaRPr lang="en-IN" dirty="0"/>
                    </a:p>
                  </a:txBody>
                  <a:tcPr/>
                </a:tc>
              </a:tr>
              <a:tr h="957601">
                <a:tc>
                  <a:txBody>
                    <a:bodyPr/>
                    <a:lstStyle/>
                    <a:p>
                      <a:pPr algn="ctr"/>
                      <a:r>
                        <a:rPr lang="en-US" dirty="0" smtClean="0"/>
                        <a:t>4</a:t>
                      </a:r>
                      <a:endParaRPr lang="en-IN" dirty="0"/>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Cost of stores dept.</a:t>
                      </a:r>
                      <a:endParaRPr lang="en-IN" sz="1800" dirty="0" smtClean="0">
                        <a:effectLst/>
                        <a:latin typeface="+mn-lt"/>
                        <a:ea typeface="Calibri" panose="020F0502020204030204"/>
                        <a:cs typeface="Times New Roman" panose="02020603050405020304"/>
                      </a:endParaRPr>
                    </a:p>
                    <a:p>
                      <a:endParaRPr lang="en-IN" dirty="0"/>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No. of material requisition or Value of material used</a:t>
                      </a:r>
                      <a:endParaRPr lang="en-IN" sz="1800" dirty="0" smtClean="0">
                        <a:effectLst/>
                        <a:latin typeface="+mn-lt"/>
                        <a:ea typeface="Calibri" panose="020F0502020204030204"/>
                        <a:cs typeface="Times New Roman" panose="02020603050405020304"/>
                      </a:endParaRPr>
                    </a:p>
                  </a:txBody>
                  <a:tcPr/>
                </a:tc>
              </a:tr>
              <a:tr h="758377">
                <a:tc>
                  <a:txBody>
                    <a:bodyPr/>
                    <a:lstStyle/>
                    <a:p>
                      <a:pPr algn="ctr"/>
                      <a:r>
                        <a:rPr lang="en-US" dirty="0" smtClean="0"/>
                        <a:t>5</a:t>
                      </a:r>
                      <a:endParaRPr lang="en-IN" dirty="0"/>
                    </a:p>
                  </a:txBody>
                  <a:tcPr/>
                </a:tc>
                <a:tc>
                  <a:txBody>
                    <a:bodyPr/>
                    <a:lstStyle/>
                    <a:p>
                      <a:r>
                        <a:rPr lang="en-IN" sz="1800" dirty="0" smtClean="0">
                          <a:effectLst/>
                          <a:latin typeface="+mn-lt"/>
                          <a:ea typeface="Calibri" panose="020F0502020204030204"/>
                          <a:cs typeface="Times New Roman" panose="02020603050405020304"/>
                        </a:rPr>
                        <a:t>Cost of maintenance dept.</a:t>
                      </a:r>
                      <a:endParaRPr lang="en-IN" dirty="0"/>
                    </a:p>
                  </a:txBody>
                  <a:tcPr/>
                </a:tc>
                <a:tc>
                  <a:txBody>
                    <a:bodyPr/>
                    <a:lstStyle/>
                    <a:p>
                      <a:r>
                        <a:rPr lang="en-IN" sz="1800" dirty="0" smtClean="0">
                          <a:effectLst/>
                          <a:latin typeface="+mn-lt"/>
                          <a:ea typeface="Calibri" panose="020F0502020204030204"/>
                          <a:cs typeface="Times New Roman" panose="02020603050405020304"/>
                        </a:rPr>
                        <a:t>Labour hours worked or Machine hours worked </a:t>
                      </a:r>
                      <a:endParaRPr lang="en-IN" dirty="0"/>
                    </a:p>
                  </a:txBody>
                  <a:tcPr/>
                </a:tc>
              </a:tr>
              <a:tr h="464811">
                <a:tc>
                  <a:txBody>
                    <a:bodyPr/>
                    <a:lstStyle/>
                    <a:p>
                      <a:pPr algn="ctr"/>
                      <a:r>
                        <a:rPr lang="en-US" dirty="0" smtClean="0"/>
                        <a:t>6</a:t>
                      </a:r>
                      <a:endParaRPr lang="en-IN" dirty="0"/>
                    </a:p>
                  </a:txBody>
                  <a:tcPr/>
                </a:tc>
                <a:tc>
                  <a:txBody>
                    <a:bodyPr/>
                    <a:lstStyle/>
                    <a:p>
                      <a:r>
                        <a:rPr lang="en-IN" sz="1800" dirty="0" smtClean="0">
                          <a:effectLst/>
                          <a:latin typeface="+mn-lt"/>
                          <a:ea typeface="Calibri" panose="020F0502020204030204"/>
                          <a:cs typeface="Times New Roman" panose="02020603050405020304"/>
                        </a:rPr>
                        <a:t> Cost of canteen and welfare dept.</a:t>
                      </a:r>
                      <a:endParaRPr lang="en-IN" dirty="0"/>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No. of employees in each dept.</a:t>
                      </a:r>
                      <a:endParaRPr lang="en-IN" sz="1800" dirty="0" smtClean="0">
                        <a:effectLst/>
                        <a:latin typeface="+mn-lt"/>
                        <a:ea typeface="Calibri" panose="020F0502020204030204"/>
                        <a:cs typeface="Times New Roman" panose="02020603050405020304"/>
                      </a:endParaRPr>
                    </a:p>
                  </a:txBody>
                  <a:tcPr/>
                </a:tc>
              </a:tr>
              <a:tr h="957601">
                <a:tc>
                  <a:txBody>
                    <a:bodyPr/>
                    <a:lstStyle/>
                    <a:p>
                      <a:pPr algn="ctr"/>
                      <a:r>
                        <a:rPr lang="en-US" dirty="0" smtClean="0"/>
                        <a:t>7</a:t>
                      </a:r>
                      <a:endParaRPr lang="en-IN" dirty="0"/>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Cost of internal transport dept.</a:t>
                      </a:r>
                      <a:endParaRPr lang="en-IN" sz="1800" dirty="0" smtClean="0">
                        <a:effectLst/>
                        <a:latin typeface="+mn-lt"/>
                        <a:ea typeface="Calibri" panose="020F0502020204030204"/>
                        <a:cs typeface="Times New Roman" panose="02020603050405020304"/>
                      </a:endParaRPr>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Weight or cost of materials</a:t>
                      </a:r>
                      <a:r>
                        <a:rPr lang="en-IN" sz="1800" dirty="0">
                          <a:effectLst/>
                          <a:latin typeface="+mn-lt"/>
                          <a:ea typeface="+mn-ea"/>
                          <a:cs typeface="+mn-cs"/>
                        </a:rPr>
                        <a:t>.</a:t>
                      </a:r>
                      <a:endParaRPr lang="en-IN" sz="1800" dirty="0" smtClean="0">
                        <a:effectLst/>
                        <a:latin typeface="+mn-lt"/>
                        <a:ea typeface="Calibri" panose="020F0502020204030204"/>
                        <a:cs typeface="Times New Roman" panose="02020603050405020304"/>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spcAft>
                <a:spcPts val="1000"/>
              </a:spcAft>
            </a:pPr>
            <a:r>
              <a:rPr lang="en-IN" sz="3000" b="1" dirty="0">
                <a:ea typeface="Calibri" panose="020F0502020204030204"/>
                <a:cs typeface="Times New Roman" panose="02020603050405020304"/>
              </a:rPr>
              <a:t>Methods of Secondary Distribution / Redistribution / Reapportionment</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There are two methods of redistribution of service department expenses. </a:t>
            </a:r>
            <a:r>
              <a:rPr lang="en-IN" sz="2200" dirty="0" smtClean="0">
                <a:latin typeface="Times New Roman" panose="02020603050405020304" pitchFamily="18" charset="0"/>
                <a:ea typeface="Calibri" panose="020F0502020204030204"/>
                <a:cs typeface="Times New Roman" panose="02020603050405020304" pitchFamily="18" charset="0"/>
              </a:rPr>
              <a:t>They are: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Apportionment </a:t>
            </a:r>
            <a:r>
              <a:rPr lang="en-IN" sz="2200" dirty="0">
                <a:latin typeface="Times New Roman" panose="02020603050405020304" pitchFamily="18" charset="0"/>
                <a:ea typeface="Calibri" panose="020F0502020204030204"/>
                <a:cs typeface="Times New Roman" panose="02020603050405020304" pitchFamily="18" charset="0"/>
              </a:rPr>
              <a:t>of service department costs to production departments only</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Apportionment </a:t>
            </a:r>
            <a:r>
              <a:rPr lang="en-IN" sz="2200" dirty="0">
                <a:latin typeface="Times New Roman" panose="02020603050405020304" pitchFamily="18" charset="0"/>
                <a:ea typeface="Calibri" panose="020F0502020204030204"/>
                <a:cs typeface="Times New Roman" panose="02020603050405020304" pitchFamily="18" charset="0"/>
              </a:rPr>
              <a:t>of service department costs to the production departments as well as service departments.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spcAft>
                <a:spcPts val="1000"/>
              </a:spcAft>
            </a:pPr>
            <a:r>
              <a:rPr lang="en-IN" sz="3000" b="1" dirty="0">
                <a:ea typeface="Calibri" panose="020F0502020204030204"/>
                <a:cs typeface="Times New Roman" panose="02020603050405020304"/>
              </a:rPr>
              <a:t>Apportionment to Production Departments only (Direct Method)</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Under this method service department costs are directly apportioned to production departments only.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called direct redistribution method.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does not consider the services rendered by one service department to the other.</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728192"/>
          </a:xfrm>
        </p:spPr>
        <p:txBody>
          <a:bodyPr>
            <a:normAutofit fontScale="90000"/>
          </a:bodyPr>
          <a:lstStyle/>
          <a:p>
            <a:pPr lvl="0" algn="just">
              <a:spcBef>
                <a:spcPct val="20000"/>
              </a:spcBef>
            </a:pPr>
            <a:br>
              <a:rPr lang="en-US" sz="2200" dirty="0" smtClean="0">
                <a:solidFill>
                  <a:prstClr val="black"/>
                </a:solidFill>
                <a:latin typeface="Times New Roman" panose="02020603050405020304" pitchFamily="18" charset="0"/>
                <a:ea typeface="+mn-ea"/>
                <a:cs typeface="Times New Roman" panose="02020603050405020304" pitchFamily="18" charset="0"/>
              </a:rPr>
            </a:br>
            <a:r>
              <a:rPr lang="en-US" sz="2800" b="1" dirty="0" smtClean="0">
                <a:solidFill>
                  <a:prstClr val="black"/>
                </a:solidFill>
                <a:latin typeface="Times New Roman" panose="02020603050405020304" pitchFamily="18" charset="0"/>
                <a:ea typeface="+mn-ea"/>
                <a:cs typeface="Times New Roman" panose="02020603050405020304" pitchFamily="18" charset="0"/>
              </a:rPr>
              <a:t>Problem1</a:t>
            </a:r>
            <a:br>
              <a:rPr lang="en-US" sz="2800" b="1" dirty="0" smtClean="0">
                <a:solidFill>
                  <a:prstClr val="black"/>
                </a:solidFill>
                <a:latin typeface="Times New Roman" panose="02020603050405020304" pitchFamily="18" charset="0"/>
                <a:ea typeface="+mn-ea"/>
                <a:cs typeface="Times New Roman" panose="02020603050405020304" pitchFamily="18" charset="0"/>
              </a:rPr>
            </a:br>
            <a:r>
              <a:rPr lang="en-US" sz="2200" dirty="0" smtClean="0">
                <a:solidFill>
                  <a:prstClr val="black"/>
                </a:solidFill>
                <a:latin typeface="Times New Roman" panose="02020603050405020304" pitchFamily="18" charset="0"/>
                <a:ea typeface="+mn-ea"/>
                <a:cs typeface="Times New Roman" panose="02020603050405020304" pitchFamily="18" charset="0"/>
              </a:rPr>
              <a:t>The </a:t>
            </a:r>
            <a:r>
              <a:rPr lang="en-US" sz="2200" dirty="0">
                <a:solidFill>
                  <a:prstClr val="black"/>
                </a:solidFill>
                <a:latin typeface="Times New Roman" panose="02020603050405020304" pitchFamily="18" charset="0"/>
                <a:ea typeface="+mn-ea"/>
                <a:cs typeface="Times New Roman" panose="02020603050405020304" pitchFamily="18" charset="0"/>
              </a:rPr>
              <a:t>following data were obtained from the books of Light engineering company for the half </a:t>
            </a:r>
            <a:r>
              <a:rPr lang="en-US" sz="2200" dirty="0" smtClean="0">
                <a:solidFill>
                  <a:prstClr val="black"/>
                </a:solidFill>
                <a:latin typeface="Times New Roman" panose="02020603050405020304" pitchFamily="18" charset="0"/>
                <a:ea typeface="+mn-ea"/>
                <a:cs typeface="Times New Roman" panose="02020603050405020304" pitchFamily="18" charset="0"/>
              </a:rPr>
              <a:t>year </a:t>
            </a:r>
            <a:r>
              <a:rPr lang="en-US" sz="2200" dirty="0">
                <a:solidFill>
                  <a:prstClr val="black"/>
                </a:solidFill>
                <a:latin typeface="Times New Roman" panose="02020603050405020304" pitchFamily="18" charset="0"/>
                <a:ea typeface="+mn-ea"/>
                <a:cs typeface="Times New Roman" panose="02020603050405020304" pitchFamily="18" charset="0"/>
              </a:rPr>
              <a:t>ending 30</a:t>
            </a:r>
            <a:r>
              <a:rPr lang="en-US" sz="2200" baseline="30000" dirty="0">
                <a:solidFill>
                  <a:prstClr val="black"/>
                </a:solidFill>
                <a:latin typeface="Times New Roman" panose="02020603050405020304" pitchFamily="18" charset="0"/>
                <a:ea typeface="+mn-ea"/>
                <a:cs typeface="Times New Roman" panose="02020603050405020304" pitchFamily="18" charset="0"/>
              </a:rPr>
              <a:t>th</a:t>
            </a:r>
            <a:r>
              <a:rPr lang="en-US" sz="2200" dirty="0">
                <a:solidFill>
                  <a:prstClr val="black"/>
                </a:solidFill>
                <a:latin typeface="Times New Roman" panose="02020603050405020304" pitchFamily="18" charset="0"/>
                <a:ea typeface="+mn-ea"/>
                <a:cs typeface="Times New Roman" panose="02020603050405020304" pitchFamily="18" charset="0"/>
              </a:rPr>
              <a:t> September</a:t>
            </a:r>
            <a:r>
              <a:rPr lang="en-US" sz="2200" dirty="0" smtClean="0">
                <a:solidFill>
                  <a:prstClr val="black"/>
                </a:solidFill>
                <a:latin typeface="Times New Roman" panose="02020603050405020304" pitchFamily="18" charset="0"/>
                <a:ea typeface="+mn-ea"/>
                <a:cs typeface="Times New Roman" panose="02020603050405020304" pitchFamily="18" charset="0"/>
              </a:rPr>
              <a:t>, 2021</a:t>
            </a:r>
            <a:r>
              <a:rPr lang="en-US" sz="2200" dirty="0">
                <a:solidFill>
                  <a:prstClr val="black"/>
                </a:solidFill>
                <a:latin typeface="Times New Roman" panose="02020603050405020304" pitchFamily="18" charset="0"/>
                <a:ea typeface="+mn-ea"/>
                <a:cs typeface="Times New Roman" panose="02020603050405020304" pitchFamily="18" charset="0"/>
              </a:rPr>
              <a:t>. Calculate the departmental overhead rates for each of the production departments, assuming that the overheads are recovered as a percentage of direct wages:</a:t>
            </a:r>
            <a:br>
              <a:rPr lang="en-IN" sz="2200" dirty="0">
                <a:solidFill>
                  <a:prstClr val="black"/>
                </a:solidFill>
                <a:latin typeface="Times New Roman" panose="02020603050405020304" pitchFamily="18" charset="0"/>
                <a:ea typeface="+mn-ea"/>
                <a:cs typeface="Times New Roman" panose="02020603050405020304" pitchFamily="18" charset="0"/>
              </a:rPr>
            </a:br>
            <a:endParaRPr lang="en-IN" dirty="0"/>
          </a:p>
        </p:txBody>
      </p:sp>
      <p:graphicFrame>
        <p:nvGraphicFramePr>
          <p:cNvPr id="4" name="Content Placeholder 3"/>
          <p:cNvGraphicFramePr>
            <a:graphicFrameLocks noGrp="1"/>
          </p:cNvGraphicFramePr>
          <p:nvPr>
            <p:ph idx="1"/>
          </p:nvPr>
        </p:nvGraphicFramePr>
        <p:xfrm>
          <a:off x="755577" y="2204868"/>
          <a:ext cx="7560837" cy="4203517"/>
        </p:xfrm>
        <a:graphic>
          <a:graphicData uri="http://schemas.openxmlformats.org/drawingml/2006/table">
            <a:tbl>
              <a:tblPr/>
              <a:tblGrid>
                <a:gridCol w="2566383"/>
                <a:gridCol w="983523"/>
                <a:gridCol w="983523"/>
                <a:gridCol w="983523"/>
                <a:gridCol w="983523"/>
                <a:gridCol w="1060362"/>
              </a:tblGrid>
              <a:tr h="448049">
                <a:tc>
                  <a:txBody>
                    <a:bodyPr/>
                    <a:lstStyle/>
                    <a:p>
                      <a:pPr algn="l" fontAlgn="b"/>
                      <a:endParaRPr lang="en-IN" sz="2000" b="0"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gridSpan="3">
                  <a:txBody>
                    <a:bodyPr/>
                    <a:lstStyle/>
                    <a:p>
                      <a:pPr algn="ctr" fontAlgn="b"/>
                      <a:r>
                        <a:rPr lang="en-IN" sz="2000" b="1" i="0" u="none" strike="noStrike" dirty="0">
                          <a:solidFill>
                            <a:srgbClr val="000000"/>
                          </a:solidFill>
                          <a:effectLst/>
                          <a:latin typeface="Calibri" panose="020F0502020204030204"/>
                        </a:rPr>
                        <a:t>Production departments</a:t>
                      </a:r>
                      <a:endParaRPr lang="en-IN" sz="2000" b="1"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hMerge="1">
                  <a:tcPr/>
                </a:tc>
                <a:tc hMerge="1">
                  <a:tcPr/>
                </a:tc>
                <a:tc gridSpan="2">
                  <a:txBody>
                    <a:bodyPr/>
                    <a:lstStyle/>
                    <a:p>
                      <a:pPr algn="ctr" fontAlgn="b"/>
                      <a:r>
                        <a:rPr lang="en-IN" sz="2000" b="1" i="0" u="none" strike="noStrike">
                          <a:solidFill>
                            <a:srgbClr val="000000"/>
                          </a:solidFill>
                          <a:effectLst/>
                          <a:latin typeface="Calibri" panose="020F0502020204030204"/>
                        </a:rPr>
                        <a:t>Service departments</a:t>
                      </a:r>
                      <a:endParaRPr lang="en-IN" sz="2000" b="1"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hMerge="1">
                  <a:tcPr/>
                </a:tc>
              </a:tr>
              <a:tr h="448049">
                <a:tc>
                  <a:txBody>
                    <a:bodyPr/>
                    <a:lstStyle/>
                    <a:p>
                      <a:pPr algn="l" fontAlgn="b"/>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ctr" fontAlgn="b"/>
                      <a:r>
                        <a:rPr lang="en-IN" sz="2000" b="1" i="0" u="none" strike="noStrike" dirty="0" smtClean="0">
                          <a:solidFill>
                            <a:srgbClr val="000000"/>
                          </a:solidFill>
                          <a:effectLst/>
                          <a:latin typeface="Calibri" panose="020F0502020204030204"/>
                        </a:rPr>
                        <a:t>          A</a:t>
                      </a:r>
                      <a:endParaRPr lang="en-IN" sz="2000" b="1"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ctr" fontAlgn="b"/>
                      <a:r>
                        <a:rPr lang="en-IN" sz="2000" b="1" i="0" u="none" strike="noStrike" dirty="0" smtClean="0">
                          <a:solidFill>
                            <a:srgbClr val="000000"/>
                          </a:solidFill>
                          <a:effectLst/>
                          <a:latin typeface="Calibri" panose="020F0502020204030204"/>
                        </a:rPr>
                        <a:t>           B</a:t>
                      </a:r>
                      <a:endParaRPr lang="en-IN" sz="2000" b="1"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ctr" fontAlgn="b"/>
                      <a:r>
                        <a:rPr lang="en-IN" sz="2000" b="1" i="0" u="none" strike="noStrike" dirty="0" smtClean="0">
                          <a:solidFill>
                            <a:srgbClr val="000000"/>
                          </a:solidFill>
                          <a:effectLst/>
                          <a:latin typeface="Calibri" panose="020F0502020204030204"/>
                        </a:rPr>
                        <a:t>           C</a:t>
                      </a:r>
                      <a:endParaRPr lang="en-IN" sz="2000" b="1"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ctr" fontAlgn="b"/>
                      <a:r>
                        <a:rPr lang="en-IN" sz="2000" b="1" i="0" u="none" strike="noStrike" dirty="0" smtClean="0">
                          <a:solidFill>
                            <a:srgbClr val="000000"/>
                          </a:solidFill>
                          <a:effectLst/>
                          <a:latin typeface="Calibri" panose="020F0502020204030204"/>
                        </a:rPr>
                        <a:t>           X</a:t>
                      </a:r>
                      <a:endParaRPr lang="en-IN" sz="2000" b="1"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ctr" fontAlgn="b"/>
                      <a:r>
                        <a:rPr lang="en-IN" sz="2000" b="1" i="0" u="none" strike="noStrike" dirty="0" smtClean="0">
                          <a:solidFill>
                            <a:srgbClr val="000000"/>
                          </a:solidFill>
                          <a:effectLst/>
                          <a:latin typeface="Calibri" panose="020F0502020204030204"/>
                        </a:rPr>
                        <a:t>              Y</a:t>
                      </a:r>
                      <a:endParaRPr lang="en-IN" sz="2000" b="1"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r>
              <a:tr h="448049">
                <a:tc>
                  <a:txBody>
                    <a:bodyPr/>
                    <a:lstStyle/>
                    <a:p>
                      <a:pPr algn="l" fontAlgn="b"/>
                      <a:r>
                        <a:rPr lang="en-IN" sz="2000" b="0" i="0" u="none" strike="noStrike">
                          <a:solidFill>
                            <a:srgbClr val="000000"/>
                          </a:solidFill>
                          <a:effectLst/>
                          <a:latin typeface="Calibri" panose="020F0502020204030204"/>
                        </a:rPr>
                        <a:t>Direct wages(Rs.)</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dirty="0">
                          <a:solidFill>
                            <a:srgbClr val="000000"/>
                          </a:solidFill>
                          <a:effectLst/>
                          <a:latin typeface="Calibri" panose="020F0502020204030204"/>
                        </a:rPr>
                        <a:t>7,000</a:t>
                      </a:r>
                      <a:endParaRPr lang="en-IN" sz="2000" b="0"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6,000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5,000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48049">
                <a:tc>
                  <a:txBody>
                    <a:bodyPr/>
                    <a:lstStyle/>
                    <a:p>
                      <a:pPr algn="l" fontAlgn="b"/>
                      <a:r>
                        <a:rPr lang="en-IN" sz="2000" b="0" i="0" u="none" strike="noStrike">
                          <a:solidFill>
                            <a:srgbClr val="000000"/>
                          </a:solidFill>
                          <a:effectLst/>
                          <a:latin typeface="Calibri" panose="020F0502020204030204"/>
                        </a:rPr>
                        <a:t>Direct materials(Rs)</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3,000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2,500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2,500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1,500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48049">
                <a:tc>
                  <a:txBody>
                    <a:bodyPr/>
                    <a:lstStyle/>
                    <a:p>
                      <a:pPr algn="l" fontAlgn="b"/>
                      <a:r>
                        <a:rPr lang="en-IN" sz="2000" b="0" i="0" u="none" strike="noStrike">
                          <a:solidFill>
                            <a:srgbClr val="000000"/>
                          </a:solidFill>
                          <a:effectLst/>
                          <a:latin typeface="Calibri" panose="020F0502020204030204"/>
                        </a:rPr>
                        <a:t>employees(Nos)</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200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150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150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50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50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48049">
                <a:tc>
                  <a:txBody>
                    <a:bodyPr/>
                    <a:lstStyle/>
                    <a:p>
                      <a:pPr algn="l" fontAlgn="b"/>
                      <a:r>
                        <a:rPr lang="en-IN" sz="2000" b="0" i="0" u="none" strike="noStrike">
                          <a:solidFill>
                            <a:srgbClr val="000000"/>
                          </a:solidFill>
                          <a:effectLst/>
                          <a:latin typeface="Calibri" panose="020F0502020204030204"/>
                        </a:rPr>
                        <a:t>Electricity(Kwh)</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8,000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6,000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6,000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2,000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3,000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48049">
                <a:tc>
                  <a:txBody>
                    <a:bodyPr/>
                    <a:lstStyle/>
                    <a:p>
                      <a:pPr algn="l" fontAlgn="b"/>
                      <a:r>
                        <a:rPr lang="en-IN" sz="2000" b="0" i="0" u="none" strike="noStrike">
                          <a:solidFill>
                            <a:srgbClr val="000000"/>
                          </a:solidFill>
                          <a:effectLst/>
                          <a:latin typeface="Calibri" panose="020F0502020204030204"/>
                        </a:rPr>
                        <a:t>Light points(Nos)</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15</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15</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5</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5</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48049">
                <a:tc>
                  <a:txBody>
                    <a:bodyPr/>
                    <a:lstStyle/>
                    <a:p>
                      <a:pPr algn="l" fontAlgn="b"/>
                      <a:r>
                        <a:rPr lang="en-IN" sz="2000" b="0" i="0" u="none" strike="noStrike">
                          <a:solidFill>
                            <a:srgbClr val="000000"/>
                          </a:solidFill>
                          <a:effectLst/>
                          <a:latin typeface="Calibri" panose="020F0502020204030204"/>
                        </a:rPr>
                        <a:t>Asset value(Rs.in 000)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50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30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20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10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48049">
                <a:tc>
                  <a:txBody>
                    <a:bodyPr/>
                    <a:lstStyle/>
                    <a:p>
                      <a:pPr algn="l" fontAlgn="b"/>
                      <a:r>
                        <a:rPr lang="en-IN" sz="2000" b="0" i="0" u="none" strike="noStrike">
                          <a:solidFill>
                            <a:srgbClr val="000000"/>
                          </a:solidFill>
                          <a:effectLst/>
                          <a:latin typeface="Calibri" panose="020F0502020204030204"/>
                        </a:rPr>
                        <a:t>Area occupaid (Sq.yd)</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800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600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600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a:solidFill>
                            <a:srgbClr val="000000"/>
                          </a:solidFill>
                          <a:effectLst/>
                          <a:latin typeface="Calibri" panose="020F0502020204030204"/>
                        </a:rPr>
                        <a:t>200</a:t>
                      </a:r>
                      <a:endParaRPr lang="en-IN" sz="20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000" b="0" i="0" u="none" strike="noStrike" dirty="0">
                          <a:solidFill>
                            <a:srgbClr val="000000"/>
                          </a:solidFill>
                          <a:effectLst/>
                          <a:latin typeface="Calibri" panose="020F0502020204030204"/>
                        </a:rPr>
                        <a:t>200</a:t>
                      </a:r>
                      <a:endParaRPr lang="en-IN" sz="2000" b="0"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1835696" y="1772814"/>
          <a:ext cx="5472608" cy="3744414"/>
        </p:xfrm>
        <a:graphic>
          <a:graphicData uri="http://schemas.openxmlformats.org/drawingml/2006/table">
            <a:tbl>
              <a:tblPr/>
              <a:tblGrid>
                <a:gridCol w="4316679"/>
                <a:gridCol w="1155929"/>
              </a:tblGrid>
              <a:tr h="416046">
                <a:tc>
                  <a:txBody>
                    <a:bodyPr/>
                    <a:lstStyle/>
                    <a:p>
                      <a:pPr algn="l" fontAlgn="b"/>
                      <a:r>
                        <a:rPr lang="en-IN" sz="2200" b="1" i="0" u="none" strike="noStrike" dirty="0">
                          <a:solidFill>
                            <a:srgbClr val="000000"/>
                          </a:solidFill>
                          <a:effectLst/>
                          <a:latin typeface="Calibri" panose="020F0502020204030204"/>
                        </a:rPr>
                        <a:t>The expenses for </a:t>
                      </a:r>
                      <a:r>
                        <a:rPr lang="en-IN" sz="2200" b="1" i="0" u="none" strike="noStrike" dirty="0" smtClean="0">
                          <a:solidFill>
                            <a:srgbClr val="000000"/>
                          </a:solidFill>
                          <a:effectLst/>
                          <a:latin typeface="Calibri" panose="020F0502020204030204"/>
                        </a:rPr>
                        <a:t>six months </a:t>
                      </a:r>
                      <a:r>
                        <a:rPr lang="en-IN" sz="2200" b="1" i="0" u="none" strike="noStrike" dirty="0">
                          <a:solidFill>
                            <a:srgbClr val="000000"/>
                          </a:solidFill>
                          <a:effectLst/>
                          <a:latin typeface="Calibri" panose="020F0502020204030204"/>
                        </a:rPr>
                        <a:t>were</a:t>
                      </a:r>
                      <a:endParaRPr lang="en-IN" sz="2200" b="1"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ctr" fontAlgn="b"/>
                      <a:r>
                        <a:rPr lang="en-IN" sz="2200" b="0" i="0" u="none" strike="noStrike" dirty="0" smtClean="0">
                          <a:solidFill>
                            <a:srgbClr val="000000"/>
                          </a:solidFill>
                          <a:effectLst/>
                          <a:latin typeface="Calibri" panose="020F0502020204030204"/>
                        </a:rPr>
                        <a:t>   </a:t>
                      </a:r>
                      <a:r>
                        <a:rPr lang="en-IN" sz="2200" b="1" i="0" u="none" strike="noStrike" dirty="0" err="1" smtClean="0">
                          <a:solidFill>
                            <a:srgbClr val="000000"/>
                          </a:solidFill>
                          <a:effectLst/>
                          <a:latin typeface="Calibri" panose="020F0502020204030204"/>
                        </a:rPr>
                        <a:t>Rs</a:t>
                      </a:r>
                      <a:r>
                        <a:rPr lang="en-IN" sz="2200" b="1" i="0" u="none" strike="noStrike" dirty="0">
                          <a:solidFill>
                            <a:srgbClr val="000000"/>
                          </a:solidFill>
                          <a:effectLst/>
                          <a:latin typeface="Calibri" panose="020F0502020204030204"/>
                        </a:rPr>
                        <a:t>.</a:t>
                      </a:r>
                      <a:endParaRPr lang="en-IN" sz="2200" b="1"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r>
              <a:tr h="416046">
                <a:tc>
                  <a:txBody>
                    <a:bodyPr/>
                    <a:lstStyle/>
                    <a:p>
                      <a:pPr algn="l" fontAlgn="b"/>
                      <a:r>
                        <a:rPr lang="en-US" sz="2200" b="0" i="0" u="none" strike="noStrike" dirty="0" smtClean="0">
                          <a:solidFill>
                            <a:srgbClr val="000000"/>
                          </a:solidFill>
                          <a:effectLst/>
                          <a:latin typeface="Calibri" panose="020F0502020204030204"/>
                        </a:rPr>
                        <a:t>Stores</a:t>
                      </a:r>
                      <a:r>
                        <a:rPr lang="en-US" sz="2200" b="0" i="0" u="none" strike="noStrike" baseline="0" dirty="0" smtClean="0">
                          <a:solidFill>
                            <a:srgbClr val="000000"/>
                          </a:solidFill>
                          <a:effectLst/>
                          <a:latin typeface="Calibri" panose="020F0502020204030204"/>
                        </a:rPr>
                        <a:t> overhead</a:t>
                      </a:r>
                      <a:endParaRPr lang="en-IN" sz="2200" b="0"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200" b="0" i="0" u="none" strike="noStrike">
                          <a:solidFill>
                            <a:srgbClr val="000000"/>
                          </a:solidFill>
                          <a:effectLst/>
                          <a:latin typeface="Calibri" panose="020F0502020204030204"/>
                        </a:rPr>
                        <a:t>400</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16046">
                <a:tc>
                  <a:txBody>
                    <a:bodyPr/>
                    <a:lstStyle/>
                    <a:p>
                      <a:pPr algn="l" fontAlgn="b"/>
                      <a:r>
                        <a:rPr lang="en-IN" sz="2200" b="0" i="0" u="none" strike="noStrike">
                          <a:solidFill>
                            <a:srgbClr val="000000"/>
                          </a:solidFill>
                          <a:effectLst/>
                          <a:latin typeface="Calibri" panose="020F0502020204030204"/>
                        </a:rPr>
                        <a:t>Motive power</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200" b="0" i="0" u="none" strike="noStrike">
                          <a:solidFill>
                            <a:srgbClr val="000000"/>
                          </a:solidFill>
                          <a:effectLst/>
                          <a:latin typeface="Calibri" panose="020F0502020204030204"/>
                        </a:rPr>
                        <a:t>1,500</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16046">
                <a:tc>
                  <a:txBody>
                    <a:bodyPr/>
                    <a:lstStyle/>
                    <a:p>
                      <a:pPr algn="l" fontAlgn="b"/>
                      <a:r>
                        <a:rPr lang="en-IN" sz="2200" b="0" i="0" u="none" strike="noStrike" smtClean="0">
                          <a:solidFill>
                            <a:srgbClr val="000000"/>
                          </a:solidFill>
                          <a:effectLst/>
                          <a:latin typeface="Calibri" panose="020F0502020204030204"/>
                        </a:rPr>
                        <a:t>Electric lighting</a:t>
                      </a:r>
                      <a:endParaRPr lang="en-IN" sz="2200" b="0"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200" b="0" i="0" u="none" strike="noStrike">
                          <a:solidFill>
                            <a:srgbClr val="000000"/>
                          </a:solidFill>
                          <a:effectLst/>
                          <a:latin typeface="Calibri" panose="020F0502020204030204"/>
                        </a:rPr>
                        <a:t>200</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16046">
                <a:tc>
                  <a:txBody>
                    <a:bodyPr/>
                    <a:lstStyle/>
                    <a:p>
                      <a:pPr algn="l" fontAlgn="b"/>
                      <a:r>
                        <a:rPr lang="en-IN" sz="2200" b="0" i="0" u="none" strike="noStrike">
                          <a:solidFill>
                            <a:srgbClr val="000000"/>
                          </a:solidFill>
                          <a:effectLst/>
                          <a:latin typeface="Calibri" panose="020F0502020204030204"/>
                        </a:rPr>
                        <a:t>labour welfare</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200" b="0" i="0" u="none" strike="noStrike">
                          <a:solidFill>
                            <a:srgbClr val="000000"/>
                          </a:solidFill>
                          <a:effectLst/>
                          <a:latin typeface="Calibri" panose="020F0502020204030204"/>
                        </a:rPr>
                        <a:t>3,000</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16046">
                <a:tc>
                  <a:txBody>
                    <a:bodyPr/>
                    <a:lstStyle/>
                    <a:p>
                      <a:pPr algn="l" fontAlgn="b"/>
                      <a:r>
                        <a:rPr lang="en-IN" sz="2200" b="0" i="0" u="none" strike="noStrike" dirty="0">
                          <a:solidFill>
                            <a:srgbClr val="000000"/>
                          </a:solidFill>
                          <a:effectLst/>
                          <a:latin typeface="Calibri" panose="020F0502020204030204"/>
                        </a:rPr>
                        <a:t>Depreciation</a:t>
                      </a:r>
                      <a:endParaRPr lang="en-IN" sz="2200" b="0"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200" b="0" i="0" u="none" strike="noStrike">
                          <a:solidFill>
                            <a:srgbClr val="000000"/>
                          </a:solidFill>
                          <a:effectLst/>
                          <a:latin typeface="Calibri" panose="020F0502020204030204"/>
                        </a:rPr>
                        <a:t>6,000</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16046">
                <a:tc>
                  <a:txBody>
                    <a:bodyPr/>
                    <a:lstStyle/>
                    <a:p>
                      <a:pPr algn="l" fontAlgn="b"/>
                      <a:r>
                        <a:rPr lang="en-IN" sz="2200" b="0" i="0" u="none" strike="noStrike">
                          <a:solidFill>
                            <a:srgbClr val="000000"/>
                          </a:solidFill>
                          <a:effectLst/>
                          <a:latin typeface="Calibri" panose="020F0502020204030204"/>
                        </a:rPr>
                        <a:t>Repaires and Maintenance</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200" b="0" i="0" u="none" strike="noStrike">
                          <a:solidFill>
                            <a:srgbClr val="000000"/>
                          </a:solidFill>
                          <a:effectLst/>
                          <a:latin typeface="Calibri" panose="020F0502020204030204"/>
                        </a:rPr>
                        <a:t>1,200</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16046">
                <a:tc>
                  <a:txBody>
                    <a:bodyPr/>
                    <a:lstStyle/>
                    <a:p>
                      <a:pPr algn="l" fontAlgn="b"/>
                      <a:r>
                        <a:rPr lang="en-IN" sz="2200" b="0" i="0" u="none" strike="noStrike">
                          <a:solidFill>
                            <a:srgbClr val="000000"/>
                          </a:solidFill>
                          <a:effectLst/>
                          <a:latin typeface="Calibri" panose="020F0502020204030204"/>
                        </a:rPr>
                        <a:t>General overheads</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200" b="0" i="0" u="none" strike="noStrike">
                          <a:solidFill>
                            <a:srgbClr val="000000"/>
                          </a:solidFill>
                          <a:effectLst/>
                          <a:latin typeface="Calibri" panose="020F0502020204030204"/>
                        </a:rPr>
                        <a:t>10,000</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r>
              <a:tr h="416046">
                <a:tc>
                  <a:txBody>
                    <a:bodyPr/>
                    <a:lstStyle/>
                    <a:p>
                      <a:pPr algn="l" fontAlgn="b"/>
                      <a:r>
                        <a:rPr lang="en-IN" sz="2200" b="0" i="0" u="none" strike="noStrike">
                          <a:solidFill>
                            <a:srgbClr val="000000"/>
                          </a:solidFill>
                          <a:effectLst/>
                          <a:latin typeface="Calibri" panose="020F0502020204030204"/>
                        </a:rPr>
                        <a:t>Rent and Taxes</a:t>
                      </a:r>
                      <a:endParaRPr lang="en-IN" sz="2200" b="0" i="0" u="none" strike="noStrike">
                        <a:solidFill>
                          <a:srgbClr val="000000"/>
                        </a:solidFill>
                        <a:effectLst/>
                        <a:latin typeface="Calibri" panose="020F0502020204030204"/>
                      </a:endParaRPr>
                    </a:p>
                  </a:txBody>
                  <a:tcPr marL="9525" marR="9525" marT="9525" marB="0" anchor="b">
                    <a:lnL>
                      <a:noFill/>
                    </a:lnL>
                    <a:lnR>
                      <a:noFill/>
                    </a:lnR>
                    <a:lnT>
                      <a:noFill/>
                    </a:lnT>
                    <a:lnB>
                      <a:noFill/>
                    </a:lnB>
                  </a:tcPr>
                </a:tc>
                <a:tc>
                  <a:txBody>
                    <a:bodyPr/>
                    <a:lstStyle/>
                    <a:p>
                      <a:pPr algn="r" fontAlgn="b"/>
                      <a:r>
                        <a:rPr lang="en-IN" sz="2200" b="0" i="0" u="none" strike="noStrike" dirty="0">
                          <a:solidFill>
                            <a:srgbClr val="000000"/>
                          </a:solidFill>
                          <a:effectLst/>
                          <a:latin typeface="Calibri" panose="020F0502020204030204"/>
                        </a:rPr>
                        <a:t>600</a:t>
                      </a:r>
                      <a:endParaRPr lang="en-IN" sz="2200" b="0" i="0" u="none" strike="noStrike" dirty="0">
                        <a:solidFill>
                          <a:srgbClr val="000000"/>
                        </a:solidFill>
                        <a:effectLst/>
                        <a:latin typeface="Calibri" panose="020F0502020204030204"/>
                      </a:endParaRPr>
                    </a:p>
                  </a:txBody>
                  <a:tcPr marL="9525" marR="9525" marT="9525" marB="0" anchor="b">
                    <a:lnL>
                      <a:noFill/>
                    </a:lnL>
                    <a:lnR>
                      <a:noFill/>
                    </a:lnR>
                    <a:lnT>
                      <a:noFill/>
                    </a:lnT>
                    <a:lnB>
                      <a:noFill/>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200" dirty="0" smtClean="0"/>
              <a:t>Apportion the expenses of service </a:t>
            </a:r>
            <a:r>
              <a:rPr lang="en-US" sz="2200" dirty="0" err="1" smtClean="0"/>
              <a:t>dept</a:t>
            </a:r>
            <a:r>
              <a:rPr lang="en-US" sz="2200" dirty="0" smtClean="0"/>
              <a:t> X in the ratio of 4:3:3 and that of Dept. Y in proportion to direct wages, to Dept. A,B and C respectively.</a:t>
            </a:r>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4417</Words>
  <Application>WPS Presentation</Application>
  <PresentationFormat>On-screen Show (4:3)</PresentationFormat>
  <Paragraphs>523</Paragraphs>
  <Slides>11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vt:i4>
      </vt:variant>
    </vt:vector>
  </HeadingPairs>
  <TitlesOfParts>
    <vt:vector size="21" baseType="lpstr">
      <vt:lpstr>Arial</vt:lpstr>
      <vt:lpstr>SimSun</vt:lpstr>
      <vt:lpstr>Wingdings</vt:lpstr>
      <vt:lpstr>Calibri</vt:lpstr>
      <vt:lpstr>Times New Roman</vt:lpstr>
      <vt:lpstr>Times New Roman</vt:lpstr>
      <vt:lpstr>Microsoft YaHei</vt:lpstr>
      <vt:lpstr>Arial Unicode MS</vt:lpstr>
      <vt:lpstr>Calibri</vt:lpstr>
      <vt:lpstr>Office Theme</vt:lpstr>
      <vt:lpstr>Re-apportionment of Service Department Cost (Secondary Distribution) </vt:lpstr>
      <vt:lpstr>Re-apportionment of Service Department Cost  (Secondary Distribution) </vt:lpstr>
      <vt:lpstr>Bases of Re-apportionment </vt:lpstr>
      <vt:lpstr>Following is the list of bases, which are commonly used for apportionment of cost of service department.   department: </vt:lpstr>
      <vt:lpstr>Methods of Secondary Distribution / Redistribution / Reapportionment </vt:lpstr>
      <vt:lpstr>Apportionment to Production Departments only (Direct Method) </vt:lpstr>
      <vt:lpstr> Problem1 The following data were obtained from the books of Light engineering company for the half year ending 30th September, 2021. Calculate the departmental overhead rates for each of the production departments, assuming that the overheads are recovered as a percentage of direct wages: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Re-apportionment of Service Department Cost (Secondary Distribution)</dc:title>
  <dc:creator>user</dc:creator>
  <cp:lastModifiedBy>user</cp:lastModifiedBy>
  <cp:revision>19</cp:revision>
  <dcterms:created xsi:type="dcterms:W3CDTF">2021-03-01T07:11:00Z</dcterms:created>
  <dcterms:modified xsi:type="dcterms:W3CDTF">2024-08-31T06:33:58Z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91B6692CF3704233B118B5C1FF81733C_12</vt:lpwstr>
  </property>
  <property fmtid="{D5CDD505-2E9C-101B-9397-08002B2CF9AE}" pid="3" name="KSOProductBuildVer">
    <vt:lpwstr>1033-12.2.0.17562</vt:lpwstr>
  </property>
</Properties>
</file>