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71" r:id="rId9"/>
    <p:sldId id="262" r:id="rId10"/>
    <p:sldId id="273" r:id="rId11"/>
    <p:sldId id="263" r:id="rId12"/>
    <p:sldId id="264" r:id="rId13"/>
    <p:sldId id="265" r:id="rId14"/>
    <p:sldId id="266" r:id="rId15"/>
    <p:sldId id="267" r:id="rId16"/>
    <p:sldId id="268"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244A013-20DC-4335-AF7D-2DA1F46E0DA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5C1E2E-8B5A-4E85-8C66-64E381C03C1C}"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8244A013-20DC-4335-AF7D-2DA1F46E0DA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5C1E2E-8B5A-4E85-8C66-64E381C03C1C}"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8244A013-20DC-4335-AF7D-2DA1F46E0DA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5C1E2E-8B5A-4E85-8C66-64E381C03C1C}"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8244A013-20DC-4335-AF7D-2DA1F46E0DA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5C1E2E-8B5A-4E85-8C66-64E381C03C1C}"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8244A013-20DC-4335-AF7D-2DA1F46E0DA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5C1E2E-8B5A-4E85-8C66-64E381C03C1C}"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8244A013-20DC-4335-AF7D-2DA1F46E0DA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5C1E2E-8B5A-4E85-8C66-64E381C03C1C}"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8244A013-20DC-4335-AF7D-2DA1F46E0DA3}"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B5C1E2E-8B5A-4E85-8C66-64E381C03C1C}"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244A013-20DC-4335-AF7D-2DA1F46E0DA3}"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B5C1E2E-8B5A-4E85-8C66-64E381C03C1C}"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44A013-20DC-4335-AF7D-2DA1F46E0DA3}"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B5C1E2E-8B5A-4E85-8C66-64E381C03C1C}"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8244A013-20DC-4335-AF7D-2DA1F46E0DA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5C1E2E-8B5A-4E85-8C66-64E381C03C1C}"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8244A013-20DC-4335-AF7D-2DA1F46E0DA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5C1E2E-8B5A-4E85-8C66-64E381C03C1C}"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44A013-20DC-4335-AF7D-2DA1F46E0DA3}"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5C1E2E-8B5A-4E85-8C66-64E381C03C1C}"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t>Absorption of overhead</a:t>
            </a:r>
            <a:endParaRPr lang="en-IN" sz="3000" b="1" dirty="0"/>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3. Percentage on direct labour cost (wage) method:</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Under </a:t>
            </a:r>
            <a:r>
              <a:rPr lang="en-IN" sz="2200" dirty="0">
                <a:latin typeface="Times New Roman" panose="02020603050405020304" pitchFamily="18" charset="0"/>
                <a:ea typeface="Calibri" panose="020F0502020204030204"/>
                <a:cs typeface="Times New Roman" panose="02020603050405020304" pitchFamily="18" charset="0"/>
              </a:rPr>
              <a:t>this method, direct wages are taken into account for calculation of the absorption rate. </a:t>
            </a: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overhead absorption rate (percentage of direct wages) is computed as follows: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u="sng" dirty="0" smtClean="0">
                <a:latin typeface="Times New Roman" panose="02020603050405020304" pitchFamily="18" charset="0"/>
                <a:ea typeface="Calibri" panose="020F0502020204030204"/>
                <a:cs typeface="Times New Roman" panose="02020603050405020304" pitchFamily="18" charset="0"/>
              </a:rPr>
              <a:t>Factory overhead </a:t>
            </a:r>
            <a:r>
              <a:rPr lang="en-IN" sz="2200" dirty="0" smtClean="0">
                <a:latin typeface="Times New Roman" panose="02020603050405020304" pitchFamily="18" charset="0"/>
                <a:ea typeface="Calibri" panose="020F0502020204030204"/>
                <a:cs typeface="Times New Roman" panose="02020603050405020304" pitchFamily="18" charset="0"/>
              </a:rPr>
              <a:t> x 100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Direct </a:t>
            </a:r>
            <a:r>
              <a:rPr lang="en-IN" sz="2200" dirty="0">
                <a:latin typeface="Times New Roman" panose="02020603050405020304" pitchFamily="18" charset="0"/>
                <a:ea typeface="Calibri" panose="020F0502020204030204"/>
                <a:cs typeface="Times New Roman" panose="02020603050405020304" pitchFamily="18" charset="0"/>
              </a:rPr>
              <a:t>wages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4. Percentage of prime cost method:</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Under </a:t>
            </a:r>
            <a:r>
              <a:rPr lang="en-IN" sz="2200" dirty="0">
                <a:latin typeface="Times New Roman" panose="02020603050405020304" pitchFamily="18" charset="0"/>
                <a:ea typeface="Calibri" panose="020F0502020204030204"/>
                <a:cs typeface="Times New Roman" panose="02020603050405020304" pitchFamily="18" charset="0"/>
              </a:rPr>
              <a:t>this method prime cost is taken as the base for the absorption of overhead. Prime cost is the total of direct material cost and direct wages. The overhead rate is computed as follows: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u="sng" dirty="0" smtClean="0">
                <a:latin typeface="Times New Roman" panose="02020603050405020304" pitchFamily="18" charset="0"/>
                <a:ea typeface="Calibri" panose="020F0502020204030204"/>
                <a:cs typeface="Times New Roman" panose="02020603050405020304" pitchFamily="18" charset="0"/>
              </a:rPr>
              <a:t> Factory overhead </a:t>
            </a:r>
            <a:r>
              <a:rPr lang="en-IN" sz="2200" dirty="0" smtClean="0">
                <a:latin typeface="Times New Roman" panose="02020603050405020304" pitchFamily="18" charset="0"/>
                <a:ea typeface="Calibri" panose="020F0502020204030204"/>
                <a:cs typeface="Times New Roman" panose="02020603050405020304" pitchFamily="18" charset="0"/>
              </a:rPr>
              <a:t>  x </a:t>
            </a:r>
            <a:r>
              <a:rPr lang="en-IN" sz="2200" dirty="0">
                <a:latin typeface="Times New Roman" panose="02020603050405020304" pitchFamily="18" charset="0"/>
                <a:ea typeface="Calibri" panose="020F0502020204030204"/>
                <a:cs typeface="Times New Roman" panose="02020603050405020304" pitchFamily="18" charset="0"/>
              </a:rPr>
              <a:t>100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Prime </a:t>
            </a:r>
            <a:r>
              <a:rPr lang="en-IN" sz="2200" dirty="0">
                <a:latin typeface="Times New Roman" panose="02020603050405020304" pitchFamily="18" charset="0"/>
                <a:ea typeface="Calibri" panose="020F0502020204030204"/>
                <a:cs typeface="Times New Roman" panose="02020603050405020304" pitchFamily="18" charset="0"/>
              </a:rPr>
              <a:t>Cost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5. Direct labour hour rate method:</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Under </a:t>
            </a:r>
            <a:r>
              <a:rPr lang="en-IN" sz="2200" dirty="0">
                <a:latin typeface="Times New Roman" panose="02020603050405020304" pitchFamily="18" charset="0"/>
                <a:ea typeface="Calibri" panose="020F0502020204030204"/>
                <a:cs typeface="Times New Roman" panose="02020603050405020304" pitchFamily="18" charset="0"/>
              </a:rPr>
              <a:t>this method overheads are absorbed on the basis o: direct labour hours worked. </a:t>
            </a:r>
            <a:r>
              <a:rPr lang="en-IN" sz="2200" dirty="0" smtClean="0">
                <a:latin typeface="Times New Roman" panose="02020603050405020304" pitchFamily="18" charset="0"/>
                <a:ea typeface="Calibri" panose="020F0502020204030204"/>
                <a:cs typeface="Times New Roman" panose="02020603050405020304" pitchFamily="18" charset="0"/>
              </a:rPr>
              <a:t>It </a:t>
            </a:r>
            <a:r>
              <a:rPr lang="en-IN" sz="2200" dirty="0">
                <a:latin typeface="Times New Roman" panose="02020603050405020304" pitchFamily="18" charset="0"/>
                <a:ea typeface="Calibri" panose="020F0502020204030204"/>
                <a:cs typeface="Times New Roman" panose="02020603050405020304" pitchFamily="18" charset="0"/>
              </a:rPr>
              <a:t>is calculated as follows:</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200" dirty="0" smtClean="0">
                <a:latin typeface="Times New Roman" panose="02020603050405020304" pitchFamily="18" charset="0"/>
                <a:ea typeface="Calibri" panose="020F0502020204030204"/>
                <a:cs typeface="Times New Roman" panose="02020603050405020304" pitchFamily="18" charset="0"/>
              </a:rPr>
              <a:t>	=   </a:t>
            </a:r>
            <a:r>
              <a:rPr lang="en-IN" sz="2200" u="sng" dirty="0" smtClean="0">
                <a:latin typeface="Times New Roman" panose="02020603050405020304" pitchFamily="18" charset="0"/>
                <a:ea typeface="Calibri" panose="020F0502020204030204"/>
                <a:cs typeface="Times New Roman" panose="02020603050405020304" pitchFamily="18" charset="0"/>
              </a:rPr>
              <a:t> Factory </a:t>
            </a:r>
            <a:r>
              <a:rPr lang="en-IN" sz="2200" u="sng" dirty="0">
                <a:latin typeface="Times New Roman" panose="02020603050405020304" pitchFamily="18" charset="0"/>
                <a:ea typeface="Calibri" panose="020F0502020204030204"/>
                <a:cs typeface="Times New Roman" panose="02020603050405020304" pitchFamily="18" charset="0"/>
              </a:rPr>
              <a:t>overhead</a:t>
            </a:r>
            <a:endParaRPr lang="en-IN" sz="2200" u="sng"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200" dirty="0" smtClean="0">
                <a:latin typeface="Times New Roman" panose="02020603050405020304" pitchFamily="18" charset="0"/>
                <a:ea typeface="Calibri" panose="020F0502020204030204"/>
                <a:cs typeface="Times New Roman" panose="02020603050405020304" pitchFamily="18" charset="0"/>
              </a:rPr>
              <a:t>                  Direct </a:t>
            </a:r>
            <a:r>
              <a:rPr lang="en-IN" sz="2200" dirty="0">
                <a:latin typeface="Times New Roman" panose="02020603050405020304" pitchFamily="18" charset="0"/>
                <a:ea typeface="Calibri" panose="020F0502020204030204"/>
                <a:cs typeface="Times New Roman" panose="02020603050405020304" pitchFamily="18" charset="0"/>
              </a:rPr>
              <a:t>labour hours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6. Machine hour rate method:</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method is used in those factories where machines are important. In this method, the overheads are charged to production on the basis of number of machine hours spent on a job. Machine hour rate is calculated by using the following formula:</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200" dirty="0" smtClean="0">
                <a:latin typeface="Times New Roman" panose="02020603050405020304" pitchFamily="18" charset="0"/>
                <a:ea typeface="Calibri" panose="020F0502020204030204"/>
                <a:cs typeface="Times New Roman" panose="02020603050405020304" pitchFamily="18" charset="0"/>
              </a:rPr>
              <a:t>		=  </a:t>
            </a:r>
            <a:r>
              <a:rPr lang="en-IN" sz="2200" u="sng" dirty="0" smtClean="0">
                <a:latin typeface="Times New Roman" panose="02020603050405020304" pitchFamily="18" charset="0"/>
                <a:ea typeface="Calibri" panose="020F0502020204030204"/>
                <a:cs typeface="Times New Roman" panose="02020603050405020304" pitchFamily="18" charset="0"/>
              </a:rPr>
              <a:t>Factory overhead</a:t>
            </a:r>
            <a:endParaRPr lang="en-IN" sz="2200" u="sng"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200" dirty="0" smtClean="0">
                <a:latin typeface="Times New Roman" panose="02020603050405020304" pitchFamily="18" charset="0"/>
                <a:ea typeface="Calibri" panose="020F0502020204030204"/>
                <a:cs typeface="Times New Roman" panose="02020603050405020304" pitchFamily="18" charset="0"/>
              </a:rPr>
              <a:t>                	     Machine </a:t>
            </a:r>
            <a:r>
              <a:rPr lang="en-IN" sz="2200" dirty="0">
                <a:latin typeface="Times New Roman" panose="02020603050405020304" pitchFamily="18" charset="0"/>
                <a:ea typeface="Calibri" panose="020F0502020204030204"/>
                <a:cs typeface="Times New Roman" panose="02020603050405020304" pitchFamily="18" charset="0"/>
              </a:rPr>
              <a:t>hours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sz="2200" b="1" dirty="0" smtClean="0">
                <a:latin typeface="Times New Roman" panose="02020603050405020304" pitchFamily="18" charset="0"/>
                <a:ea typeface="Calibri" panose="020F0502020204030204"/>
                <a:cs typeface="Times New Roman" panose="02020603050405020304" pitchFamily="18" charset="0"/>
              </a:rPr>
              <a:t>7</a:t>
            </a:r>
            <a:r>
              <a:rPr lang="en-IN" sz="2200" b="1" dirty="0">
                <a:latin typeface="Times New Roman" panose="02020603050405020304" pitchFamily="18" charset="0"/>
                <a:ea typeface="Calibri" panose="020F0502020204030204"/>
                <a:cs typeface="Times New Roman" panose="02020603050405020304" pitchFamily="18" charset="0"/>
              </a:rPr>
              <a:t>. Dual hour rate method:</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method is used where manual labourers and machines are equally important. In such cases overheads are classified into two - overheads related to manual labour, and overheads related to machine</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US"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overheads related to machines are absorbed on the basis of machine hour rate and the overheads related to manual labour are absorbed on the basis of labour hour rate.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Thus </a:t>
            </a:r>
            <a:r>
              <a:rPr lang="en-IN" sz="2200" dirty="0">
                <a:latin typeface="Times New Roman" panose="02020603050405020304" pitchFamily="18" charset="0"/>
                <a:ea typeface="Calibri" panose="020F0502020204030204"/>
                <a:cs typeface="Times New Roman" panose="02020603050405020304" pitchFamily="18" charset="0"/>
              </a:rPr>
              <a:t>it is a combination of direct labour hour rate and machine hour rate.</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Example </a:t>
            </a:r>
            <a:endParaRPr lang="en-IN" sz="2800" b="1" dirty="0"/>
          </a:p>
        </p:txBody>
      </p:sp>
      <p:sp>
        <p:nvSpPr>
          <p:cNvPr id="3" name="Content Placeholder 2"/>
          <p:cNvSpPr>
            <a:spLocks noGrp="1"/>
          </p:cNvSpPr>
          <p:nvPr>
            <p:ph idx="1"/>
          </p:nvPr>
        </p:nvSpPr>
        <p:spPr>
          <a:xfrm>
            <a:off x="457200" y="1196752"/>
            <a:ext cx="8229600" cy="4929411"/>
          </a:xfrm>
        </p:spPr>
        <p:txBody>
          <a:bodyPr>
            <a:noAutofit/>
          </a:bodyPr>
          <a:lstStyle/>
          <a:p>
            <a:pPr marL="0" indent="0">
              <a:lnSpc>
                <a:spcPct val="115000"/>
              </a:lnSpc>
              <a:spcBef>
                <a:spcPts val="0"/>
              </a:spcBef>
              <a:buNone/>
            </a:pPr>
            <a:r>
              <a:rPr lang="en-IN" sz="2000" dirty="0">
                <a:latin typeface="Times New Roman" panose="02020603050405020304" pitchFamily="18" charset="0"/>
                <a:ea typeface="Calibri" panose="020F0502020204030204"/>
                <a:cs typeface="Times New Roman" panose="02020603050405020304" pitchFamily="18" charset="0"/>
              </a:rPr>
              <a:t>The production department of a factory furnishes the following information for the month of October</a:t>
            </a:r>
            <a:r>
              <a:rPr lang="en-IN" sz="2000" dirty="0" smtClean="0">
                <a:latin typeface="Times New Roman" panose="02020603050405020304" pitchFamily="18" charset="0"/>
                <a:ea typeface="Calibri" panose="020F0502020204030204"/>
                <a:cs typeface="Times New Roman" panose="02020603050405020304" pitchFamily="18" charset="0"/>
              </a:rPr>
              <a:t>: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Material used 		 :	Rs.54,000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Direct wages  		 :	Rs.45,000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Labour </a:t>
            </a:r>
            <a:r>
              <a:rPr lang="en-IN" sz="2000" dirty="0">
                <a:latin typeface="Times New Roman" panose="02020603050405020304" pitchFamily="18" charset="0"/>
                <a:ea typeface="Calibri" panose="020F0502020204030204"/>
                <a:cs typeface="Times New Roman" panose="02020603050405020304" pitchFamily="18" charset="0"/>
              </a:rPr>
              <a:t>hours </a:t>
            </a:r>
            <a:r>
              <a:rPr lang="en-IN" sz="2000" dirty="0" smtClean="0">
                <a:latin typeface="Times New Roman" panose="02020603050405020304" pitchFamily="18" charset="0"/>
                <a:ea typeface="Calibri" panose="020F0502020204030204"/>
                <a:cs typeface="Times New Roman" panose="02020603050405020304" pitchFamily="18" charset="0"/>
              </a:rPr>
              <a:t>worked	 :	Rs.36,000 </a:t>
            </a:r>
            <a:r>
              <a:rPr lang="en-IN" sz="2000" dirty="0">
                <a:latin typeface="Times New Roman" panose="02020603050405020304" pitchFamily="18" charset="0"/>
                <a:ea typeface="Calibri" panose="020F0502020204030204"/>
                <a:cs typeface="Times New Roman" panose="02020603050405020304" pitchFamily="18" charset="0"/>
              </a:rPr>
              <a:t>hours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Overheads </a:t>
            </a:r>
            <a:r>
              <a:rPr lang="en-IN" sz="2000" dirty="0">
                <a:latin typeface="Times New Roman" panose="02020603050405020304" pitchFamily="18" charset="0"/>
                <a:ea typeface="Calibri" panose="020F0502020204030204"/>
                <a:cs typeface="Times New Roman" panose="02020603050405020304" pitchFamily="18" charset="0"/>
              </a:rPr>
              <a:t>chargeable to the </a:t>
            </a:r>
            <a:r>
              <a:rPr lang="en-IN" sz="2000" dirty="0" smtClean="0">
                <a:latin typeface="Times New Roman" panose="02020603050405020304" pitchFamily="18" charset="0"/>
                <a:ea typeface="Calibri" panose="020F0502020204030204"/>
                <a:cs typeface="Times New Roman" panose="02020603050405020304" pitchFamily="18" charset="0"/>
              </a:rPr>
              <a:t>department :	 Rs.36,000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000" dirty="0" smtClean="0">
                <a:latin typeface="Times New Roman" panose="02020603050405020304" pitchFamily="18" charset="0"/>
                <a:ea typeface="Calibri" panose="020F0502020204030204"/>
                <a:cs typeface="Times New Roman" panose="02020603050405020304" pitchFamily="18" charset="0"/>
              </a:rPr>
              <a:t>For </a:t>
            </a:r>
            <a:r>
              <a:rPr lang="en-IN" sz="2000" dirty="0">
                <a:latin typeface="Times New Roman" panose="02020603050405020304" pitchFamily="18" charset="0"/>
                <a:ea typeface="Calibri" panose="020F0502020204030204"/>
                <a:cs typeface="Times New Roman" panose="02020603050405020304" pitchFamily="18" charset="0"/>
              </a:rPr>
              <a:t>an order executed by the department during the period, the relevant information was as under: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Material used     	:	Rs.6,000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Direct wages	:	Rs.3,200</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Labour </a:t>
            </a:r>
            <a:r>
              <a:rPr lang="en-IN" sz="2000" dirty="0">
                <a:latin typeface="Times New Roman" panose="02020603050405020304" pitchFamily="18" charset="0"/>
                <a:ea typeface="Calibri" panose="020F0502020204030204"/>
                <a:cs typeface="Times New Roman" panose="02020603050405020304" pitchFamily="18" charset="0"/>
              </a:rPr>
              <a:t>hours </a:t>
            </a:r>
            <a:r>
              <a:rPr lang="en-IN" sz="2000" dirty="0" smtClean="0">
                <a:latin typeface="Times New Roman" panose="02020603050405020304" pitchFamily="18" charset="0"/>
                <a:ea typeface="Calibri" panose="020F0502020204030204"/>
                <a:cs typeface="Times New Roman" panose="02020603050405020304" pitchFamily="18" charset="0"/>
              </a:rPr>
              <a:t>worked:	3,200 </a:t>
            </a:r>
            <a:r>
              <a:rPr lang="en-IN" sz="2000" dirty="0">
                <a:latin typeface="Times New Roman" panose="02020603050405020304" pitchFamily="18" charset="0"/>
                <a:ea typeface="Calibri" panose="020F0502020204030204"/>
                <a:cs typeface="Times New Roman" panose="02020603050405020304" pitchFamily="18" charset="0"/>
              </a:rPr>
              <a:t>hours</a:t>
            </a:r>
            <a:endParaRPr lang="en-IN" sz="20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000" dirty="0" smtClean="0">
                <a:latin typeface="Times New Roman" panose="02020603050405020304" pitchFamily="18" charset="0"/>
                <a:ea typeface="Calibri" panose="020F0502020204030204"/>
                <a:cs typeface="Times New Roman" panose="02020603050405020304" pitchFamily="18" charset="0"/>
              </a:rPr>
              <a:t>Calculate </a:t>
            </a:r>
            <a:r>
              <a:rPr lang="en-IN" sz="2000" dirty="0">
                <a:latin typeface="Times New Roman" panose="02020603050405020304" pitchFamily="18" charset="0"/>
                <a:ea typeface="Calibri" panose="020F0502020204030204"/>
                <a:cs typeface="Times New Roman" panose="02020603050405020304" pitchFamily="18" charset="0"/>
              </a:rPr>
              <a:t>the overhead charges, chargeable to the job by the following methods: (i) Labour hour rate and (ii) Direct material cost percentage rate.</a:t>
            </a:r>
            <a:endParaRPr lang="en-IN" sz="2000" dirty="0">
              <a:latin typeface="Times New Roman" panose="02020603050405020304" pitchFamily="18" charset="0"/>
              <a:ea typeface="Calibri" panose="020F0502020204030204"/>
              <a:cs typeface="Times New Roman" panose="02020603050405020304" pitchFamily="18" charset="0"/>
            </a:endParaRPr>
          </a:p>
          <a:p>
            <a:pPr>
              <a:spcBef>
                <a:spcPts val="0"/>
              </a:spcBef>
            </a:pP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Solution </a:t>
            </a:r>
            <a:endParaRPr lang="en-IN" sz="2800" b="1" dirty="0"/>
          </a:p>
        </p:txBody>
      </p:sp>
      <p:sp>
        <p:nvSpPr>
          <p:cNvPr id="3" name="Content Placeholder 2"/>
          <p:cNvSpPr>
            <a:spLocks noGrp="1"/>
          </p:cNvSpPr>
          <p:nvPr>
            <p:ph idx="1"/>
          </p:nvPr>
        </p:nvSpPr>
        <p:spPr/>
        <p:txBody>
          <a:bodyPr>
            <a:noAutofit/>
          </a:bodyPr>
          <a:lstStyle/>
          <a:p>
            <a:pPr marL="0" indent="0">
              <a:lnSpc>
                <a:spcPct val="115000"/>
              </a:lnSpc>
              <a:spcBef>
                <a:spcPts val="0"/>
              </a:spcBef>
              <a:spcAft>
                <a:spcPts val="1000"/>
              </a:spcAft>
              <a:buNone/>
            </a:pPr>
            <a:r>
              <a:rPr lang="en-IN" sz="2000" b="1" dirty="0" smtClean="0">
                <a:latin typeface="Times New Roman" panose="02020603050405020304" pitchFamily="18" charset="0"/>
                <a:ea typeface="Calibri" panose="020F0502020204030204"/>
                <a:cs typeface="Times New Roman" panose="02020603050405020304" pitchFamily="18" charset="0"/>
              </a:rPr>
              <a:t>(i</a:t>
            </a:r>
            <a:r>
              <a:rPr lang="en-IN" sz="2000" b="1" dirty="0">
                <a:latin typeface="Times New Roman" panose="02020603050405020304" pitchFamily="18" charset="0"/>
                <a:ea typeface="Calibri" panose="020F0502020204030204"/>
                <a:cs typeface="Times New Roman" panose="02020603050405020304" pitchFamily="18" charset="0"/>
              </a:rPr>
              <a:t>) Labour hour rate </a:t>
            </a:r>
            <a:r>
              <a:rPr lang="en-IN" sz="2000" b="1" dirty="0" smtClean="0">
                <a:latin typeface="Times New Roman" panose="02020603050405020304" pitchFamily="18" charset="0"/>
                <a:ea typeface="Calibri" panose="020F0502020204030204"/>
                <a:cs typeface="Times New Roman" panose="02020603050405020304" pitchFamily="18" charset="0"/>
              </a:rPr>
              <a:t>method:</a:t>
            </a: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000" dirty="0" smtClean="0">
                <a:latin typeface="Times New Roman" panose="02020603050405020304" pitchFamily="18" charset="0"/>
                <a:ea typeface="Calibri" panose="020F0502020204030204"/>
                <a:cs typeface="Times New Roman" panose="02020603050405020304" pitchFamily="18" charset="0"/>
              </a:rPr>
              <a:t>	Labour </a:t>
            </a:r>
            <a:r>
              <a:rPr lang="en-IN" sz="2000" dirty="0">
                <a:latin typeface="Times New Roman" panose="02020603050405020304" pitchFamily="18" charset="0"/>
                <a:ea typeface="Calibri" panose="020F0502020204030204"/>
                <a:cs typeface="Times New Roman" panose="02020603050405020304" pitchFamily="18" charset="0"/>
              </a:rPr>
              <a:t>hour </a:t>
            </a:r>
            <a:r>
              <a:rPr lang="en-IN" sz="2000" dirty="0" smtClean="0">
                <a:latin typeface="Times New Roman" panose="02020603050405020304" pitchFamily="18" charset="0"/>
                <a:ea typeface="Calibri" panose="020F0502020204030204"/>
                <a:cs typeface="Times New Roman" panose="02020603050405020304" pitchFamily="18" charset="0"/>
              </a:rPr>
              <a:t>rate  = </a:t>
            </a:r>
            <a:r>
              <a:rPr lang="en-IN" sz="2000" u="sng" dirty="0">
                <a:solidFill>
                  <a:prstClr val="black"/>
                </a:solidFill>
                <a:latin typeface="Times New Roman" panose="02020603050405020304" pitchFamily="18" charset="0"/>
                <a:ea typeface="Calibri" panose="020F0502020204030204"/>
                <a:cs typeface="Times New Roman" panose="02020603050405020304" pitchFamily="18" charset="0"/>
              </a:rPr>
              <a:t>Overheads of the department</a:t>
            </a:r>
            <a:endParaRPr lang="en-IN" sz="2000" u="sng"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000" dirty="0" smtClean="0">
                <a:latin typeface="Times New Roman" panose="02020603050405020304" pitchFamily="18" charset="0"/>
                <a:ea typeface="Calibri" panose="020F0502020204030204"/>
                <a:cs typeface="Times New Roman" panose="02020603050405020304" pitchFamily="18" charset="0"/>
              </a:rPr>
              <a:t>			Direct </a:t>
            </a:r>
            <a:r>
              <a:rPr lang="en-IN" sz="2000" dirty="0">
                <a:latin typeface="Times New Roman" panose="02020603050405020304" pitchFamily="18" charset="0"/>
                <a:ea typeface="Calibri" panose="020F0502020204030204"/>
                <a:cs typeface="Times New Roman" panose="02020603050405020304" pitchFamily="18" charset="0"/>
              </a:rPr>
              <a:t>labour hours of the department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endParaRPr lang="en-IN" sz="20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000" dirty="0" smtClean="0">
                <a:latin typeface="Times New Roman" panose="02020603050405020304" pitchFamily="18" charset="0"/>
                <a:ea typeface="Calibri" panose="020F0502020204030204"/>
                <a:cs typeface="Times New Roman" panose="02020603050405020304" pitchFamily="18" charset="0"/>
              </a:rPr>
              <a:t>			= </a:t>
            </a:r>
            <a:r>
              <a:rPr lang="en-IN" sz="2000" u="sng" dirty="0" smtClean="0">
                <a:latin typeface="Times New Roman" panose="02020603050405020304" pitchFamily="18" charset="0"/>
                <a:ea typeface="Calibri" panose="020F0502020204030204"/>
                <a:cs typeface="Times New Roman" panose="02020603050405020304" pitchFamily="18" charset="0"/>
              </a:rPr>
              <a:t> 36,000 </a:t>
            </a:r>
            <a:r>
              <a:rPr lang="en-IN" sz="2000" dirty="0" smtClean="0">
                <a:latin typeface="Times New Roman" panose="02020603050405020304" pitchFamily="18" charset="0"/>
                <a:ea typeface="Calibri" panose="020F0502020204030204"/>
                <a:cs typeface="Times New Roman" panose="02020603050405020304" pitchFamily="18" charset="0"/>
              </a:rPr>
              <a:t>   =  </a:t>
            </a:r>
            <a:r>
              <a:rPr lang="en-IN" sz="2000" dirty="0" err="1" smtClean="0">
                <a:latin typeface="Times New Roman" panose="02020603050405020304" pitchFamily="18" charset="0"/>
                <a:ea typeface="Calibri" panose="020F0502020204030204"/>
                <a:cs typeface="Times New Roman" panose="02020603050405020304" pitchFamily="18" charset="0"/>
              </a:rPr>
              <a:t>Rs</a:t>
            </a:r>
            <a:r>
              <a:rPr lang="en-IN" sz="2000" dirty="0" smtClean="0">
                <a:latin typeface="Times New Roman" panose="02020603050405020304" pitchFamily="18" charset="0"/>
                <a:ea typeface="Calibri" panose="020F0502020204030204"/>
                <a:cs typeface="Times New Roman" panose="02020603050405020304" pitchFamily="18" charset="0"/>
              </a:rPr>
              <a:t>. 1</a:t>
            </a:r>
            <a:endParaRPr lang="en-IN" sz="20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spcAft>
                <a:spcPts val="1000"/>
              </a:spcAft>
              <a:buNone/>
            </a:pPr>
            <a:r>
              <a:rPr lang="en-IN" sz="2000" dirty="0" smtClean="0">
                <a:latin typeface="Times New Roman" panose="02020603050405020304" pitchFamily="18" charset="0"/>
                <a:ea typeface="Calibri" panose="020F0502020204030204"/>
                <a:cs typeface="Times New Roman" panose="02020603050405020304" pitchFamily="18" charset="0"/>
              </a:rPr>
              <a:t>			    36,000</a:t>
            </a:r>
            <a:endParaRPr lang="en-IN" sz="20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spcAft>
                <a:spcPts val="1000"/>
              </a:spcAft>
              <a:buNone/>
            </a:pPr>
            <a:r>
              <a:rPr lang="en-IN" sz="2000" dirty="0" smtClean="0">
                <a:latin typeface="Times New Roman" panose="02020603050405020304" pitchFamily="18" charset="0"/>
                <a:ea typeface="Calibri" panose="020F0502020204030204"/>
                <a:cs typeface="Times New Roman" panose="02020603050405020304" pitchFamily="18" charset="0"/>
              </a:rPr>
              <a:t>	Labour </a:t>
            </a:r>
            <a:r>
              <a:rPr lang="en-IN" sz="2000" dirty="0">
                <a:latin typeface="Times New Roman" panose="02020603050405020304" pitchFamily="18" charset="0"/>
                <a:ea typeface="Calibri" panose="020F0502020204030204"/>
                <a:cs typeface="Times New Roman" panose="02020603050405020304" pitchFamily="18" charset="0"/>
              </a:rPr>
              <a:t>hours spent on the order = 3,200 hours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spcAft>
                <a:spcPts val="1000"/>
              </a:spcAft>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 </a:t>
            </a:r>
            <a:r>
              <a:rPr lang="en-IN" sz="2000" dirty="0">
                <a:latin typeface="Times New Roman" panose="02020603050405020304" pitchFamily="18" charset="0"/>
                <a:ea typeface="Calibri" panose="020F0502020204030204"/>
                <a:cs typeface="Times New Roman" panose="02020603050405020304" pitchFamily="18" charset="0"/>
              </a:rPr>
              <a:t>Overheads chargeable to the job = 3,200 x 1 = </a:t>
            </a:r>
            <a:r>
              <a:rPr lang="en-IN" sz="2000" dirty="0" smtClean="0">
                <a:latin typeface="Times New Roman" panose="02020603050405020304" pitchFamily="18" charset="0"/>
                <a:ea typeface="Calibri" panose="020F0502020204030204"/>
                <a:cs typeface="Times New Roman" panose="02020603050405020304" pitchFamily="18" charset="0"/>
              </a:rPr>
              <a:t>Rs.3,200 </a:t>
            </a:r>
            <a:endParaRPr lang="en-IN" sz="2000" dirty="0" smtClean="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lvl="0" indent="0">
              <a:lnSpc>
                <a:spcPct val="115000"/>
              </a:lnSpc>
              <a:spcBef>
                <a:spcPts val="0"/>
              </a:spcBef>
              <a:spcAft>
                <a:spcPts val="1000"/>
              </a:spcAft>
              <a:buNone/>
            </a:pPr>
            <a:r>
              <a:rPr lang="en-IN" sz="2000" b="1" dirty="0">
                <a:solidFill>
                  <a:prstClr val="black"/>
                </a:solidFill>
                <a:latin typeface="Times New Roman" panose="02020603050405020304" pitchFamily="18" charset="0"/>
                <a:ea typeface="Calibri" panose="020F0502020204030204"/>
                <a:cs typeface="Times New Roman" panose="02020603050405020304" pitchFamily="18" charset="0"/>
              </a:rPr>
              <a:t>(ii) Direct material cost percentage method</a:t>
            </a:r>
            <a:endParaRPr lang="en-IN" sz="2000" b="1"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Bef>
                <a:spcPts val="0"/>
              </a:spcBef>
              <a:spcAft>
                <a:spcPts val="1000"/>
              </a:spcAft>
              <a:buNone/>
            </a:pPr>
            <a:r>
              <a:rPr lang="en-IN" sz="2000" dirty="0">
                <a:solidFill>
                  <a:prstClr val="black"/>
                </a:solidFill>
                <a:latin typeface="Times New Roman" panose="02020603050405020304" pitchFamily="18" charset="0"/>
                <a:ea typeface="Calibri" panose="020F0502020204030204"/>
                <a:cs typeface="Times New Roman" panose="02020603050405020304" pitchFamily="18" charset="0"/>
              </a:rPr>
              <a:t>	 Percentage of factory overhead on direct material cost:</a:t>
            </a:r>
            <a:endParaRPr lang="en-IN" sz="20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Bef>
                <a:spcPts val="0"/>
              </a:spcBef>
              <a:buNone/>
            </a:pPr>
            <a:r>
              <a:rPr lang="en-US" sz="2000" dirty="0">
                <a:solidFill>
                  <a:prstClr val="black"/>
                </a:solidFill>
                <a:latin typeface="Times New Roman" panose="02020603050405020304" pitchFamily="18" charset="0"/>
                <a:ea typeface="Calibri" panose="020F0502020204030204"/>
                <a:cs typeface="Times New Roman" panose="02020603050405020304" pitchFamily="18" charset="0"/>
              </a:rPr>
              <a:t>		= </a:t>
            </a:r>
            <a:r>
              <a:rPr lang="en-US" sz="2000" u="sng" dirty="0">
                <a:solidFill>
                  <a:prstClr val="black"/>
                </a:solidFill>
                <a:latin typeface="Times New Roman" panose="02020603050405020304" pitchFamily="18" charset="0"/>
                <a:ea typeface="Calibri" panose="020F0502020204030204"/>
                <a:cs typeface="Times New Roman" panose="02020603050405020304" pitchFamily="18" charset="0"/>
              </a:rPr>
              <a:t>Factory overhead</a:t>
            </a:r>
            <a:r>
              <a:rPr lang="en-IN" sz="2000" u="sng"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000" dirty="0">
                <a:solidFill>
                  <a:prstClr val="black"/>
                </a:solidFill>
                <a:latin typeface="Times New Roman" panose="02020603050405020304" pitchFamily="18" charset="0"/>
                <a:ea typeface="Calibri" panose="020F0502020204030204"/>
                <a:cs typeface="Times New Roman" panose="02020603050405020304" pitchFamily="18" charset="0"/>
              </a:rPr>
              <a:t>x 100</a:t>
            </a:r>
            <a:endParaRPr lang="en-IN" sz="20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Bef>
                <a:spcPts val="0"/>
              </a:spcBef>
              <a:buNone/>
            </a:pPr>
            <a:r>
              <a:rPr lang="en-US" sz="2000" dirty="0">
                <a:solidFill>
                  <a:prstClr val="black"/>
                </a:solidFill>
                <a:latin typeface="Times New Roman" panose="02020603050405020304" pitchFamily="18" charset="0"/>
                <a:ea typeface="Calibri" panose="020F0502020204030204"/>
                <a:cs typeface="Times New Roman" panose="02020603050405020304" pitchFamily="18" charset="0"/>
              </a:rPr>
              <a:t>		    Direct materials</a:t>
            </a:r>
            <a:endParaRPr lang="en-IN" sz="20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Bef>
                <a:spcPts val="0"/>
              </a:spcBef>
              <a:spcAft>
                <a:spcPts val="1000"/>
              </a:spcAft>
              <a:buNone/>
            </a:pPr>
            <a:r>
              <a:rPr lang="en-IN" sz="2000" dirty="0">
                <a:solidFill>
                  <a:prstClr val="black"/>
                </a:solidFill>
                <a:latin typeface="Times New Roman" panose="02020603050405020304" pitchFamily="18" charset="0"/>
                <a:ea typeface="Calibri" panose="020F0502020204030204"/>
                <a:cs typeface="Times New Roman" panose="02020603050405020304" pitchFamily="18" charset="0"/>
              </a:rPr>
              <a:t>		=   </a:t>
            </a:r>
            <a:r>
              <a:rPr lang="en-IN" sz="2000" u="sng" dirty="0">
                <a:solidFill>
                  <a:prstClr val="black"/>
                </a:solidFill>
                <a:latin typeface="Times New Roman" panose="02020603050405020304" pitchFamily="18" charset="0"/>
                <a:ea typeface="Calibri" panose="020F0502020204030204"/>
                <a:cs typeface="Times New Roman" panose="02020603050405020304" pitchFamily="18" charset="0"/>
              </a:rPr>
              <a:t>36,000</a:t>
            </a:r>
            <a:r>
              <a:rPr lang="en-IN" sz="2000" dirty="0">
                <a:solidFill>
                  <a:prstClr val="black"/>
                </a:solidFill>
                <a:latin typeface="Times New Roman" panose="02020603050405020304" pitchFamily="18" charset="0"/>
                <a:ea typeface="Calibri" panose="020F0502020204030204"/>
                <a:cs typeface="Times New Roman" panose="02020603050405020304" pitchFamily="18" charset="0"/>
              </a:rPr>
              <a:t> x100   =66.67%</a:t>
            </a:r>
            <a:endParaRPr lang="en-IN" sz="20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Bef>
                <a:spcPts val="0"/>
              </a:spcBef>
              <a:spcAft>
                <a:spcPts val="1000"/>
              </a:spcAft>
              <a:buNone/>
            </a:pPr>
            <a:r>
              <a:rPr lang="en-IN" sz="2000" dirty="0">
                <a:solidFill>
                  <a:prstClr val="black"/>
                </a:solidFill>
                <a:latin typeface="Times New Roman" panose="02020603050405020304" pitchFamily="18" charset="0"/>
                <a:ea typeface="Calibri" panose="020F0502020204030204"/>
                <a:cs typeface="Times New Roman" panose="02020603050405020304" pitchFamily="18" charset="0"/>
              </a:rPr>
              <a:t>		     54,000 </a:t>
            </a:r>
            <a:endParaRPr lang="en-IN" sz="20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Bef>
                <a:spcPts val="0"/>
              </a:spcBef>
              <a:spcAft>
                <a:spcPts val="1000"/>
              </a:spcAft>
              <a:buNone/>
            </a:pPr>
            <a:r>
              <a:rPr lang="en-IN" sz="2000" dirty="0">
                <a:solidFill>
                  <a:prstClr val="black"/>
                </a:solidFill>
                <a:latin typeface="Times New Roman" panose="02020603050405020304" pitchFamily="18" charset="0"/>
                <a:ea typeface="Calibri" panose="020F0502020204030204"/>
                <a:cs typeface="Times New Roman" panose="02020603050405020304" pitchFamily="18" charset="0"/>
              </a:rPr>
              <a:t>Direct material cost incurred on the order = </a:t>
            </a:r>
            <a:r>
              <a:rPr lang="en-IN" sz="2000" dirty="0" err="1">
                <a:solidFill>
                  <a:prstClr val="black"/>
                </a:solidFill>
                <a:latin typeface="Times New Roman" panose="02020603050405020304" pitchFamily="18" charset="0"/>
                <a:ea typeface="Calibri" panose="020F0502020204030204"/>
                <a:cs typeface="Times New Roman" panose="02020603050405020304" pitchFamily="18" charset="0"/>
              </a:rPr>
              <a:t>Rs</a:t>
            </a:r>
            <a:r>
              <a:rPr lang="en-IN" sz="2000" dirty="0">
                <a:solidFill>
                  <a:prstClr val="black"/>
                </a:solidFill>
                <a:latin typeface="Times New Roman" panose="02020603050405020304" pitchFamily="18" charset="0"/>
                <a:ea typeface="Calibri" panose="020F0502020204030204"/>
                <a:cs typeface="Times New Roman" panose="02020603050405020304" pitchFamily="18" charset="0"/>
              </a:rPr>
              <a:t>. 6,000</a:t>
            </a:r>
            <a:endParaRPr lang="en-IN" sz="20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Bef>
                <a:spcPts val="0"/>
              </a:spcBef>
              <a:spcAft>
                <a:spcPts val="1000"/>
              </a:spcAft>
              <a:buNone/>
            </a:pPr>
            <a:r>
              <a:rPr lang="en-IN" sz="2000" dirty="0">
                <a:solidFill>
                  <a:prstClr val="black"/>
                </a:solidFill>
                <a:latin typeface="Times New Roman" panose="02020603050405020304" pitchFamily="18" charset="0"/>
                <a:ea typeface="Calibri" panose="020F0502020204030204"/>
                <a:cs typeface="Times New Roman" panose="02020603050405020304" pitchFamily="18" charset="0"/>
              </a:rPr>
              <a:t>Overheads chargeable to the job = 6,000 x 66.67% = Rs.4,000 </a:t>
            </a:r>
            <a:endParaRPr lang="en-IN" sz="2000" dirty="0">
              <a:solidFill>
                <a:prstClr val="black"/>
              </a:solidFill>
              <a:latin typeface="Times New Roman" panose="02020603050405020304" pitchFamily="18" charset="0"/>
              <a:cs typeface="Times New Roman" panose="02020603050405020304" pitchFamily="18" charset="0"/>
            </a:endParaRPr>
          </a:p>
          <a:p>
            <a:pPr marL="0" indent="0">
              <a:buNone/>
            </a:pP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lnSpc>
                <a:spcPct val="115000"/>
              </a:lnSpc>
              <a:spcBef>
                <a:spcPct val="20000"/>
              </a:spcBef>
              <a:spcAft>
                <a:spcPts val="1000"/>
              </a:spcAft>
            </a:pPr>
            <a:r>
              <a:rPr lang="en-IN" sz="3000" b="1" dirty="0">
                <a:solidFill>
                  <a:prstClr val="black"/>
                </a:solidFill>
                <a:ea typeface="Calibri" panose="020F0502020204030204"/>
                <a:cs typeface="Times New Roman" panose="02020603050405020304"/>
              </a:rPr>
              <a:t>Absorption of Overheads</a:t>
            </a:r>
            <a:br>
              <a:rPr lang="en-IN" sz="3000" b="1" dirty="0">
                <a:solidFill>
                  <a:prstClr val="black"/>
                </a:solidFill>
                <a:ea typeface="Calibri" panose="020F0502020204030204"/>
                <a:cs typeface="Times New Roman" panose="02020603050405020304"/>
              </a:rPr>
            </a:br>
            <a:endParaRPr lang="en-IN" b="1" dirty="0"/>
          </a:p>
        </p:txBody>
      </p:sp>
      <p:sp>
        <p:nvSpPr>
          <p:cNvPr id="3" name="Content Placeholder 2"/>
          <p:cNvSpPr>
            <a:spLocks noGrp="1"/>
          </p:cNvSpPr>
          <p:nvPr>
            <p:ph idx="1"/>
          </p:nvPr>
        </p:nvSpPr>
        <p:spPr/>
        <p:txBody>
          <a:bodyPr>
            <a:norm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After </a:t>
            </a:r>
            <a:r>
              <a:rPr lang="en-IN" sz="2200" dirty="0">
                <a:latin typeface="Times New Roman" panose="02020603050405020304" pitchFamily="18" charset="0"/>
                <a:ea typeface="Calibri" panose="020F0502020204030204"/>
                <a:cs typeface="Times New Roman" panose="02020603050405020304" pitchFamily="18" charset="0"/>
              </a:rPr>
              <a:t>allocation and apportionment of overheads, we come to know the total overheads of production departments.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next stage is to distribute the overheads of production departments to the units produced or jobs carried out in the department.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process is known as absorption of overheads.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lnSpc>
                <a:spcPct val="115000"/>
              </a:lnSpc>
              <a:spcBef>
                <a:spcPct val="20000"/>
              </a:spcBef>
              <a:spcAft>
                <a:spcPts val="1000"/>
              </a:spcAft>
            </a:pPr>
            <a:r>
              <a:rPr lang="en-IN" sz="2800" b="1" dirty="0">
                <a:solidFill>
                  <a:prstClr val="black"/>
                </a:solidFill>
                <a:ea typeface="Calibri" panose="020F0502020204030204"/>
                <a:cs typeface="Times New Roman" panose="02020603050405020304"/>
              </a:rPr>
              <a:t>Meaning of Absorption of Overhead</a:t>
            </a:r>
            <a:br>
              <a:rPr lang="en-IN" sz="2800" b="1" dirty="0">
                <a:solidFill>
                  <a:prstClr val="black"/>
                </a:solidFill>
                <a:ea typeface="Calibri" panose="020F0502020204030204"/>
                <a:cs typeface="Times New Roman" panose="02020603050405020304"/>
              </a:rPr>
            </a:br>
            <a:endParaRPr lang="en-IN" sz="2800" b="1" dirty="0"/>
          </a:p>
        </p:txBody>
      </p:sp>
      <p:sp>
        <p:nvSpPr>
          <p:cNvPr id="3" name="Content Placeholder 2"/>
          <p:cNvSpPr>
            <a:spLocks noGrp="1"/>
          </p:cNvSpPr>
          <p:nvPr>
            <p:ph idx="1"/>
          </p:nvPr>
        </p:nvSpPr>
        <p:spPr/>
        <p:txBody>
          <a:bodyPr>
            <a:normAutofit fontScale="70000" lnSpcReduction="20000"/>
          </a:bodyPr>
          <a:lstStyle/>
          <a:p>
            <a:pPr>
              <a:lnSpc>
                <a:spcPct val="115000"/>
              </a:lnSpc>
              <a:spcAft>
                <a:spcPts val="1000"/>
              </a:spcAft>
            </a:pPr>
            <a:r>
              <a:rPr lang="en-IN" dirty="0" smtClean="0">
                <a:ea typeface="Calibri" panose="020F0502020204030204"/>
                <a:cs typeface="Times New Roman" panose="02020603050405020304"/>
              </a:rPr>
              <a:t>Absorption </a:t>
            </a:r>
            <a:r>
              <a:rPr lang="en-IN" dirty="0">
                <a:ea typeface="Calibri" panose="020F0502020204030204"/>
                <a:cs typeface="Times New Roman" panose="02020603050405020304"/>
              </a:rPr>
              <a:t>of overheads simply means charging overheads of a cost centre (production department) to different cost units (products, jobs </a:t>
            </a:r>
            <a:r>
              <a:rPr lang="en-IN" dirty="0" err="1">
                <a:ea typeface="Calibri" panose="020F0502020204030204"/>
                <a:cs typeface="Times New Roman" panose="02020603050405020304"/>
              </a:rPr>
              <a:t>etc</a:t>
            </a:r>
            <a:r>
              <a:rPr lang="en-IN" dirty="0">
                <a:ea typeface="Calibri" panose="020F0502020204030204"/>
                <a:cs typeface="Times New Roman" panose="02020603050405020304"/>
              </a:rPr>
              <a:t>). </a:t>
            </a:r>
            <a:endParaRPr lang="en-IN" dirty="0" smtClean="0">
              <a:ea typeface="Calibri" panose="020F0502020204030204"/>
              <a:cs typeface="Times New Roman" panose="02020603050405020304"/>
            </a:endParaRPr>
          </a:p>
          <a:p>
            <a:pPr>
              <a:lnSpc>
                <a:spcPct val="115000"/>
              </a:lnSpc>
              <a:spcAft>
                <a:spcPts val="1000"/>
              </a:spcAft>
            </a:pPr>
            <a:r>
              <a:rPr lang="en-IN" dirty="0" smtClean="0">
                <a:ea typeface="Calibri" panose="020F0502020204030204"/>
                <a:cs typeface="Times New Roman" panose="02020603050405020304"/>
              </a:rPr>
              <a:t>According </a:t>
            </a:r>
            <a:r>
              <a:rPr lang="en-IN" dirty="0">
                <a:ea typeface="Calibri" panose="020F0502020204030204"/>
                <a:cs typeface="Times New Roman" panose="02020603050405020304"/>
              </a:rPr>
              <a:t>to ICMA, London, “Overhead absorption means the allotment of overhead to cost units”. It is the charging of overheads to the individual products or units. </a:t>
            </a:r>
            <a:endParaRPr lang="en-IN" dirty="0" smtClean="0">
              <a:ea typeface="Calibri" panose="020F0502020204030204"/>
              <a:cs typeface="Times New Roman" panose="02020603050405020304"/>
            </a:endParaRPr>
          </a:p>
          <a:p>
            <a:pPr>
              <a:lnSpc>
                <a:spcPct val="115000"/>
              </a:lnSpc>
              <a:spcAft>
                <a:spcPts val="1000"/>
              </a:spcAft>
            </a:pPr>
            <a:r>
              <a:rPr lang="en-IN" dirty="0" smtClean="0">
                <a:ea typeface="Calibri" panose="020F0502020204030204"/>
                <a:cs typeface="Times New Roman" panose="02020603050405020304"/>
              </a:rPr>
              <a:t>Absorption </a:t>
            </a:r>
            <a:r>
              <a:rPr lang="en-IN" dirty="0">
                <a:ea typeface="Calibri" panose="020F0502020204030204"/>
                <a:cs typeface="Times New Roman" panose="02020603050405020304"/>
              </a:rPr>
              <a:t>of overhead refers to the process of apportionment of overhead of a cost centre to its cost units. </a:t>
            </a:r>
            <a:endParaRPr lang="en-IN" dirty="0">
              <a:ea typeface="Calibri" panose="020F0502020204030204"/>
              <a:cs typeface="Times New Roman" panose="02020603050405020304"/>
            </a:endParaRPr>
          </a:p>
          <a:p>
            <a:pPr>
              <a:lnSpc>
                <a:spcPct val="115000"/>
              </a:lnSpc>
              <a:spcAft>
                <a:spcPts val="1000"/>
              </a:spcAft>
            </a:pPr>
            <a:r>
              <a:rPr lang="en-IN" dirty="0" smtClean="0">
                <a:ea typeface="Calibri" panose="020F0502020204030204"/>
                <a:cs typeface="Times New Roman" panose="02020603050405020304"/>
              </a:rPr>
              <a:t>Absorption </a:t>
            </a:r>
            <a:r>
              <a:rPr lang="en-IN" dirty="0">
                <a:ea typeface="Calibri" panose="020F0502020204030204"/>
                <a:cs typeface="Times New Roman" panose="02020603050405020304"/>
              </a:rPr>
              <a:t>of overhead is also known as recovery of overhead or application of overhead</a:t>
            </a:r>
            <a:r>
              <a:rPr lang="en-IN" dirty="0" smtClean="0">
                <a:ea typeface="Calibri" panose="020F0502020204030204"/>
                <a:cs typeface="Times New Roman" panose="02020603050405020304"/>
              </a:rPr>
              <a:t>.</a:t>
            </a:r>
            <a:endParaRPr lang="en-IN" dirty="0">
              <a:ea typeface="Calibri" panose="020F0502020204030204"/>
              <a:cs typeface="Times New Roman" panose="020206030504050203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lvl="0">
              <a:lnSpc>
                <a:spcPct val="115000"/>
              </a:lnSpc>
              <a:spcAft>
                <a:spcPts val="1000"/>
              </a:spcAft>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Absorption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is done by means of </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overhead rates</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lvl="0">
              <a:lnSpc>
                <a:spcPct val="115000"/>
              </a:lnSpc>
              <a:spcAft>
                <a:spcPts val="1000"/>
              </a:spcAft>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term 'overhead rate' refers to the rate at which the overheads are to be charged to different cost units.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lvl="0">
              <a:lnSpc>
                <a:spcPct val="115000"/>
              </a:lnSpc>
              <a:spcAft>
                <a:spcPts val="1000"/>
              </a:spcAft>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Overhead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absorption rate is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calculated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by dividing the overheads to be absorbed by the suitable base. </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lnSpc>
                <a:spcPct val="115000"/>
              </a:lnSpc>
              <a:spcBef>
                <a:spcPct val="20000"/>
              </a:spcBef>
              <a:spcAft>
                <a:spcPts val="1000"/>
              </a:spcAft>
            </a:pPr>
            <a:r>
              <a:rPr lang="en-IN" sz="3000" b="1" dirty="0">
                <a:solidFill>
                  <a:prstClr val="black"/>
                </a:solidFill>
                <a:ea typeface="Calibri" panose="020F0502020204030204"/>
                <a:cs typeface="Times New Roman" panose="02020603050405020304"/>
              </a:rPr>
              <a:t>Types of Overhead Rates</a:t>
            </a:r>
            <a:br>
              <a:rPr lang="en-IN" sz="3000" b="1" dirty="0">
                <a:solidFill>
                  <a:prstClr val="black"/>
                </a:solidFill>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a:xfrm>
            <a:off x="457200" y="1052736"/>
            <a:ext cx="8229600" cy="5073427"/>
          </a:xfrm>
        </p:spPr>
        <p:txBody>
          <a:bodyPr>
            <a:noAutofit/>
          </a:bodyPr>
          <a:lstStyle/>
          <a:p>
            <a:pPr marL="514350" indent="-514350">
              <a:spcBef>
                <a:spcPts val="0"/>
              </a:spcBef>
              <a:spcAft>
                <a:spcPts val="1000"/>
              </a:spcAft>
              <a:buFont typeface="+mj-lt"/>
              <a:buAutoNum type="arabicPeriod"/>
            </a:pPr>
            <a:r>
              <a:rPr lang="en-IN" sz="2000" b="1" dirty="0" smtClean="0">
                <a:latin typeface="Times New Roman" panose="02020603050405020304" pitchFamily="18" charset="0"/>
                <a:ea typeface="Calibri" panose="020F0502020204030204"/>
                <a:cs typeface="Times New Roman" panose="02020603050405020304" pitchFamily="18" charset="0"/>
              </a:rPr>
              <a:t>Actual </a:t>
            </a:r>
            <a:r>
              <a:rPr lang="en-IN" sz="2000" b="1" dirty="0">
                <a:latin typeface="Times New Roman" panose="02020603050405020304" pitchFamily="18" charset="0"/>
                <a:ea typeface="Calibri" panose="020F0502020204030204"/>
                <a:cs typeface="Times New Roman" panose="02020603050405020304" pitchFamily="18" charset="0"/>
              </a:rPr>
              <a:t>overhead rate: </a:t>
            </a:r>
            <a:endParaRPr lang="en-IN" sz="2000" b="1" dirty="0" smtClean="0">
              <a:latin typeface="Times New Roman" panose="02020603050405020304" pitchFamily="18" charset="0"/>
              <a:ea typeface="Calibri" panose="020F0502020204030204"/>
              <a:cs typeface="Times New Roman" panose="02020603050405020304" pitchFamily="18" charset="0"/>
            </a:endParaRPr>
          </a:p>
          <a:p>
            <a:pPr marL="0" indent="0">
              <a:spcBef>
                <a:spcPts val="0"/>
              </a:spcBef>
              <a:spcAft>
                <a:spcPts val="1000"/>
              </a:spcAft>
              <a:buNone/>
            </a:pPr>
            <a:r>
              <a:rPr lang="en-IN" sz="2000" b="1"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This </a:t>
            </a:r>
            <a:r>
              <a:rPr lang="en-IN" sz="2000" dirty="0">
                <a:latin typeface="Times New Roman" panose="02020603050405020304" pitchFamily="18" charset="0"/>
                <a:ea typeface="Calibri" panose="020F0502020204030204"/>
                <a:cs typeface="Times New Roman" panose="02020603050405020304" pitchFamily="18" charset="0"/>
              </a:rPr>
              <a:t>rate is obtained by dividing the overhead expenses incurred </a:t>
            </a:r>
            <a:r>
              <a:rPr lang="en-IN" sz="2000" dirty="0" smtClean="0">
                <a:latin typeface="Times New Roman" panose="02020603050405020304" pitchFamily="18" charset="0"/>
                <a:ea typeface="Calibri" panose="020F0502020204030204"/>
                <a:cs typeface="Times New Roman" panose="02020603050405020304" pitchFamily="18" charset="0"/>
              </a:rPr>
              <a:t>during </a:t>
            </a:r>
            <a:r>
              <a:rPr lang="en-IN" sz="2000" dirty="0">
                <a:latin typeface="Times New Roman" panose="02020603050405020304" pitchFamily="18" charset="0"/>
                <a:ea typeface="Calibri" panose="020F0502020204030204"/>
                <a:cs typeface="Times New Roman" panose="02020603050405020304" pitchFamily="18" charset="0"/>
              </a:rPr>
              <a:t>the accounting period by the actual quantity or value of the base selected.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514350" indent="-514350">
              <a:spcBef>
                <a:spcPts val="0"/>
              </a:spcBef>
              <a:spcAft>
                <a:spcPts val="1000"/>
              </a:spcAft>
              <a:buAutoNum type="arabicPeriod" startAt="2"/>
            </a:pPr>
            <a:r>
              <a:rPr lang="en-IN" sz="2000" b="1" dirty="0" smtClean="0">
                <a:latin typeface="Times New Roman" panose="02020603050405020304" pitchFamily="18" charset="0"/>
                <a:ea typeface="Calibri" panose="020F0502020204030204"/>
                <a:cs typeface="Times New Roman" panose="02020603050405020304" pitchFamily="18" charset="0"/>
              </a:rPr>
              <a:t>Pre-determined </a:t>
            </a:r>
            <a:r>
              <a:rPr lang="en-IN" sz="2000" b="1" dirty="0">
                <a:latin typeface="Times New Roman" panose="02020603050405020304" pitchFamily="18" charset="0"/>
                <a:ea typeface="Calibri" panose="020F0502020204030204"/>
                <a:cs typeface="Times New Roman" panose="02020603050405020304" pitchFamily="18" charset="0"/>
              </a:rPr>
              <a:t>rate: </a:t>
            </a:r>
            <a:endParaRPr lang="en-IN" sz="2000" b="1" dirty="0" smtClean="0">
              <a:latin typeface="Times New Roman" panose="02020603050405020304" pitchFamily="18" charset="0"/>
              <a:ea typeface="Calibri" panose="020F0502020204030204"/>
              <a:cs typeface="Times New Roman" panose="02020603050405020304" pitchFamily="18" charset="0"/>
            </a:endParaRPr>
          </a:p>
          <a:p>
            <a:pPr marL="0" indent="0">
              <a:spcBef>
                <a:spcPts val="0"/>
              </a:spcBef>
              <a:spcAft>
                <a:spcPts val="1000"/>
              </a:spcAft>
              <a:buNone/>
            </a:pPr>
            <a:r>
              <a:rPr lang="en-IN" sz="2000" b="1"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This </a:t>
            </a:r>
            <a:r>
              <a:rPr lang="en-IN" sz="2000" dirty="0">
                <a:latin typeface="Times New Roman" panose="02020603050405020304" pitchFamily="18" charset="0"/>
                <a:ea typeface="Calibri" panose="020F0502020204030204"/>
                <a:cs typeface="Times New Roman" panose="02020603050405020304" pitchFamily="18" charset="0"/>
              </a:rPr>
              <a:t>rate is determined in advance of the actual production. It is computed by dividing the budgeted overheads for the accounting period by the budgeted base for the period </a:t>
            </a:r>
            <a:r>
              <a:rPr lang="en-IN" sz="2000" dirty="0" smtClean="0">
                <a:latin typeface="Times New Roman" panose="02020603050405020304" pitchFamily="18" charset="0"/>
                <a:ea typeface="Calibri" panose="020F0502020204030204"/>
                <a:cs typeface="Times New Roman" panose="02020603050405020304" pitchFamily="18" charset="0"/>
              </a:rPr>
              <a:t>.</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514350" indent="-514350">
              <a:spcBef>
                <a:spcPts val="0"/>
              </a:spcBef>
              <a:spcAft>
                <a:spcPts val="1000"/>
              </a:spcAft>
              <a:buAutoNum type="arabicPeriod" startAt="3"/>
            </a:pPr>
            <a:r>
              <a:rPr lang="en-IN" sz="2000" b="1" dirty="0" smtClean="0">
                <a:latin typeface="Times New Roman" panose="02020603050405020304" pitchFamily="18" charset="0"/>
                <a:ea typeface="Calibri" panose="020F0502020204030204"/>
                <a:cs typeface="Times New Roman" panose="02020603050405020304" pitchFamily="18" charset="0"/>
              </a:rPr>
              <a:t>Single </a:t>
            </a:r>
            <a:r>
              <a:rPr lang="en-IN" sz="2000" b="1" dirty="0">
                <a:latin typeface="Times New Roman" panose="02020603050405020304" pitchFamily="18" charset="0"/>
                <a:ea typeface="Calibri" panose="020F0502020204030204"/>
                <a:cs typeface="Times New Roman" panose="02020603050405020304" pitchFamily="18" charset="0"/>
              </a:rPr>
              <a:t>or blanket rate: </a:t>
            </a:r>
            <a:endParaRPr lang="en-IN" sz="2000" b="1" dirty="0" smtClean="0">
              <a:latin typeface="Times New Roman" panose="02020603050405020304" pitchFamily="18" charset="0"/>
              <a:ea typeface="Calibri" panose="020F0502020204030204"/>
              <a:cs typeface="Times New Roman" panose="02020603050405020304" pitchFamily="18" charset="0"/>
            </a:endParaRPr>
          </a:p>
          <a:p>
            <a:pPr marL="0" indent="0">
              <a:spcBef>
                <a:spcPts val="0"/>
              </a:spcBef>
              <a:spcAft>
                <a:spcPts val="1000"/>
              </a:spcAft>
              <a:buNone/>
            </a:pPr>
            <a:r>
              <a:rPr lang="en-IN" sz="2000" b="1"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When </a:t>
            </a:r>
            <a:r>
              <a:rPr lang="en-IN" sz="2000" dirty="0">
                <a:latin typeface="Times New Roman" panose="02020603050405020304" pitchFamily="18" charset="0"/>
                <a:ea typeface="Calibri" panose="020F0502020204030204"/>
                <a:cs typeface="Times New Roman" panose="02020603050405020304" pitchFamily="18" charset="0"/>
              </a:rPr>
              <a:t>a single rate is computed for the factory as a whole, it </a:t>
            </a:r>
            <a:r>
              <a:rPr lang="en-IN" sz="2000">
                <a:latin typeface="Times New Roman" panose="02020603050405020304" pitchFamily="18" charset="0"/>
                <a:ea typeface="Calibri" panose="020F0502020204030204"/>
                <a:cs typeface="Times New Roman" panose="02020603050405020304" pitchFamily="18" charset="0"/>
              </a:rPr>
              <a:t>is </a:t>
            </a:r>
            <a:r>
              <a:rPr lang="en-IN" sz="2000" smtClean="0">
                <a:latin typeface="Times New Roman" panose="02020603050405020304" pitchFamily="18" charset="0"/>
                <a:ea typeface="Calibri" panose="020F0502020204030204"/>
                <a:cs typeface="Times New Roman" panose="02020603050405020304" pitchFamily="18" charset="0"/>
              </a:rPr>
              <a:t>called </a:t>
            </a:r>
            <a:r>
              <a:rPr lang="en-IN" sz="2000" dirty="0">
                <a:latin typeface="Times New Roman" panose="02020603050405020304" pitchFamily="18" charset="0"/>
                <a:ea typeface="Calibri" panose="020F0502020204030204"/>
                <a:cs typeface="Times New Roman" panose="02020603050405020304" pitchFamily="18" charset="0"/>
              </a:rPr>
              <a:t>single or blanket rate.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514350" indent="-514350">
              <a:spcBef>
                <a:spcPts val="0"/>
              </a:spcBef>
              <a:spcAft>
                <a:spcPts val="1000"/>
              </a:spcAft>
              <a:buAutoNum type="arabicPeriod" startAt="4"/>
            </a:pPr>
            <a:r>
              <a:rPr lang="en-IN" sz="2000" b="1" dirty="0" smtClean="0">
                <a:latin typeface="Times New Roman" panose="02020603050405020304" pitchFamily="18" charset="0"/>
                <a:ea typeface="Calibri" panose="020F0502020204030204"/>
                <a:cs typeface="Times New Roman" panose="02020603050405020304" pitchFamily="18" charset="0"/>
              </a:rPr>
              <a:t>Separate </a:t>
            </a:r>
            <a:r>
              <a:rPr lang="en-IN" sz="2000" b="1" dirty="0">
                <a:latin typeface="Times New Roman" panose="02020603050405020304" pitchFamily="18" charset="0"/>
                <a:ea typeface="Calibri" panose="020F0502020204030204"/>
                <a:cs typeface="Times New Roman" panose="02020603050405020304" pitchFamily="18" charset="0"/>
              </a:rPr>
              <a:t>or departmental rate: </a:t>
            </a:r>
            <a:endParaRPr lang="en-IN" sz="2000" b="1" dirty="0" smtClean="0">
              <a:latin typeface="Times New Roman" panose="02020603050405020304" pitchFamily="18" charset="0"/>
              <a:ea typeface="Calibri" panose="020F0502020204030204"/>
              <a:cs typeface="Times New Roman" panose="02020603050405020304" pitchFamily="18" charset="0"/>
            </a:endParaRPr>
          </a:p>
          <a:p>
            <a:pPr marL="0" indent="0">
              <a:spcBef>
                <a:spcPts val="0"/>
              </a:spcBef>
              <a:spcAft>
                <a:spcPts val="1000"/>
              </a:spcAft>
              <a:buNone/>
            </a:pPr>
            <a:r>
              <a:rPr lang="en-IN" sz="2000" b="1"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When </a:t>
            </a:r>
            <a:r>
              <a:rPr lang="en-IN" sz="2000" dirty="0">
                <a:latin typeface="Times New Roman" panose="02020603050405020304" pitchFamily="18" charset="0"/>
                <a:ea typeface="Calibri" panose="020F0502020204030204"/>
                <a:cs typeface="Times New Roman" panose="02020603050405020304" pitchFamily="18" charset="0"/>
              </a:rPr>
              <a:t>different rates are applied for different cost centre (departments) it is known as separate rates or multiple rates. </a:t>
            </a: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Aft>
                <a:spcPts val="1000"/>
              </a:spcAft>
            </a:pPr>
            <a:r>
              <a:rPr lang="en-IN" sz="2800" b="1" dirty="0">
                <a:ea typeface="Calibri" panose="020F0502020204030204"/>
                <a:cs typeface="Times New Roman" panose="02020603050405020304"/>
              </a:rPr>
              <a:t>Methods of Absorption of Factory Overhead</a:t>
            </a:r>
            <a:br>
              <a:rPr lang="en-IN" sz="2800" b="1" dirty="0">
                <a:ea typeface="Calibri" panose="020F0502020204030204"/>
                <a:cs typeface="Times New Roman" panose="02020603050405020304"/>
              </a:rPr>
            </a:br>
            <a:endParaRPr lang="en-IN" sz="2800" b="1" dirty="0"/>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1</a:t>
            </a:r>
            <a:r>
              <a:rPr lang="en-IN" sz="2200" b="1" dirty="0">
                <a:latin typeface="Times New Roman" panose="02020603050405020304" pitchFamily="18" charset="0"/>
                <a:ea typeface="Calibri" panose="020F0502020204030204"/>
                <a:cs typeface="Times New Roman" panose="02020603050405020304" pitchFamily="18" charset="0"/>
              </a:rPr>
              <a:t>. Production unit method:</a:t>
            </a:r>
            <a:r>
              <a:rPr lang="en-IN" sz="2200" dirty="0">
                <a:latin typeface="Times New Roman" panose="02020603050405020304" pitchFamily="18" charset="0"/>
                <a:ea typeface="Calibri" panose="020F0502020204030204"/>
                <a:cs typeface="Times New Roman" panose="02020603050405020304" pitchFamily="18" charset="0"/>
              </a:rPr>
              <a:t> Under this method overheads are absorbed on the basis of number of units produced.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overhead absorption rate (i.e., overhead per unit of output) is calculated </a:t>
            </a:r>
            <a:r>
              <a:rPr lang="en-IN" sz="2200" dirty="0" smtClean="0">
                <a:latin typeface="Times New Roman" panose="02020603050405020304" pitchFamily="18" charset="0"/>
                <a:ea typeface="Calibri" panose="020F0502020204030204"/>
                <a:cs typeface="Times New Roman" panose="02020603050405020304" pitchFamily="18" charset="0"/>
              </a:rPr>
              <a:t>by:</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 </a:t>
            </a:r>
            <a:r>
              <a:rPr lang="en-IN" sz="2200" u="sng" dirty="0" smtClean="0">
                <a:latin typeface="Times New Roman" panose="02020603050405020304" pitchFamily="18" charset="0"/>
                <a:ea typeface="Calibri" panose="020F0502020204030204"/>
                <a:cs typeface="Times New Roman" panose="02020603050405020304" pitchFamily="18" charset="0"/>
              </a:rPr>
              <a:t>Total </a:t>
            </a:r>
            <a:r>
              <a:rPr lang="en-IN" sz="2200" u="sng" dirty="0">
                <a:latin typeface="Times New Roman" panose="02020603050405020304" pitchFamily="18" charset="0"/>
                <a:ea typeface="Calibri" panose="020F0502020204030204"/>
                <a:cs typeface="Times New Roman" panose="02020603050405020304" pitchFamily="18" charset="0"/>
              </a:rPr>
              <a:t>factory overhead of a </a:t>
            </a:r>
            <a:r>
              <a:rPr lang="en-IN" sz="2200" u="sng" dirty="0" smtClean="0">
                <a:latin typeface="Times New Roman" panose="02020603050405020304" pitchFamily="18" charset="0"/>
                <a:ea typeface="Calibri" panose="020F0502020204030204"/>
                <a:cs typeface="Times New Roman" panose="02020603050405020304" pitchFamily="18" charset="0"/>
              </a:rPr>
              <a:t>department</a:t>
            </a:r>
            <a:endParaRPr lang="en-IN" sz="2200" u="sng"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Total </a:t>
            </a:r>
            <a:r>
              <a:rPr lang="en-IN" sz="2200" dirty="0">
                <a:latin typeface="Times New Roman" panose="02020603050405020304" pitchFamily="18" charset="0"/>
                <a:ea typeface="Calibri" panose="020F0502020204030204"/>
                <a:cs typeface="Times New Roman" panose="02020603050405020304" pitchFamily="18" charset="0"/>
              </a:rPr>
              <a:t>number of units of output of the department</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rate may be actual or pre-determined.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method is also known as cost unit rate method or rate per unit of output method.</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Example </a:t>
            </a:r>
            <a:endParaRPr lang="en-IN" sz="3000" b="1" dirty="0"/>
          </a:p>
        </p:txBody>
      </p:sp>
      <p:sp>
        <p:nvSpPr>
          <p:cNvPr id="3" name="Content Placeholder 2"/>
          <p:cNvSpPr>
            <a:spLocks noGrp="1"/>
          </p:cNvSpPr>
          <p:nvPr>
            <p:ph idx="1"/>
          </p:nvPr>
        </p:nvSpPr>
        <p:spPr/>
        <p:txBody>
          <a:bodyPr>
            <a:normAutofit/>
          </a:bodyPr>
          <a:lstStyle/>
          <a:p>
            <a:pPr marL="0" indent="0">
              <a:buNone/>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factory overhead is 16,000 and the total number of units produced are 80,000, then the overhead rate will </a:t>
            </a:r>
            <a:r>
              <a:rPr lang="en-IN" sz="2200" dirty="0" smtClean="0">
                <a:latin typeface="Times New Roman" panose="02020603050405020304" pitchFamily="18" charset="0"/>
                <a:ea typeface="Calibri" panose="020F0502020204030204"/>
                <a:cs typeface="Times New Roman" panose="02020603050405020304" pitchFamily="18" charset="0"/>
              </a:rPr>
              <a:t>be:</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u="sng" dirty="0">
                <a:latin typeface="Times New Roman" panose="02020603050405020304" pitchFamily="18" charset="0"/>
                <a:ea typeface="Calibri" panose="020F0502020204030204"/>
                <a:cs typeface="Times New Roman" panose="02020603050405020304" pitchFamily="18" charset="0"/>
              </a:rPr>
              <a:t>16,000</a:t>
            </a: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0.20</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80,000</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buNone/>
            </a:pP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r>
              <a:rPr lang="en-IN" sz="2200" dirty="0" smtClean="0">
                <a:latin typeface="Times New Roman" panose="02020603050405020304" pitchFamily="18" charset="0"/>
                <a:ea typeface="Calibri" panose="020F0502020204030204"/>
                <a:cs typeface="Times New Roman" panose="02020603050405020304" pitchFamily="18" charset="0"/>
              </a:rPr>
              <a:t>Suppose </a:t>
            </a:r>
            <a:r>
              <a:rPr lang="en-IN" sz="2200" dirty="0">
                <a:latin typeface="Times New Roman" panose="02020603050405020304" pitchFamily="18" charset="0"/>
                <a:ea typeface="Calibri" panose="020F0502020204030204"/>
                <a:cs typeface="Times New Roman" panose="02020603050405020304" pitchFamily="18" charset="0"/>
              </a:rPr>
              <a:t>1,000 units are produced </a:t>
            </a:r>
            <a:r>
              <a:rPr lang="en-IN" sz="2200" dirty="0" smtClean="0">
                <a:latin typeface="Times New Roman" panose="02020603050405020304" pitchFamily="18" charset="0"/>
                <a:ea typeface="Calibri" panose="020F0502020204030204"/>
                <a:cs typeface="Times New Roman" panose="02020603050405020304" pitchFamily="18" charset="0"/>
              </a:rPr>
              <a:t>then,</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1,000 x 0.20 = </a:t>
            </a:r>
            <a:r>
              <a:rPr lang="en-IN" sz="2200" dirty="0" err="1" smtClean="0">
                <a:latin typeface="Times New Roman" panose="02020603050405020304" pitchFamily="18" charset="0"/>
                <a:ea typeface="Calibri" panose="020F0502020204030204"/>
                <a:cs typeface="Times New Roman" panose="02020603050405020304" pitchFamily="18" charset="0"/>
              </a:rPr>
              <a:t>Rs</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200 will be charged to products.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2. Percentage on direct material cost method:</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this method the cost of direct materials used in the manufacture of a product is used as the base of absorption of factory overhead. The overhead rate (application or recovery or absorption rate) is calculated as follows: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u="sng" dirty="0" smtClean="0">
                <a:latin typeface="Times New Roman" panose="02020603050405020304" pitchFamily="18" charset="0"/>
                <a:ea typeface="Calibri" panose="020F0502020204030204"/>
                <a:cs typeface="Times New Roman" panose="02020603050405020304" pitchFamily="18" charset="0"/>
              </a:rPr>
              <a:t> Factory overhead </a:t>
            </a:r>
            <a:r>
              <a:rPr lang="en-IN" sz="2200" dirty="0" smtClean="0">
                <a:latin typeface="Times New Roman" panose="02020603050405020304" pitchFamily="18" charset="0"/>
                <a:ea typeface="Calibri" panose="020F0502020204030204"/>
                <a:cs typeface="Times New Roman" panose="02020603050405020304" pitchFamily="18" charset="0"/>
              </a:rPr>
              <a:t> x </a:t>
            </a:r>
            <a:r>
              <a:rPr lang="en-IN" sz="2200" dirty="0">
                <a:latin typeface="Times New Roman" panose="02020603050405020304" pitchFamily="18" charset="0"/>
                <a:ea typeface="Calibri" panose="020F0502020204030204"/>
                <a:cs typeface="Times New Roman" panose="02020603050405020304" pitchFamily="18" charset="0"/>
              </a:rPr>
              <a:t>100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Bef>
                <a:spcPts val="0"/>
              </a:spcBef>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Direct </a:t>
            </a:r>
            <a:r>
              <a:rPr lang="en-IN" sz="2200" dirty="0">
                <a:latin typeface="Times New Roman" panose="02020603050405020304" pitchFamily="18" charset="0"/>
                <a:ea typeface="Calibri" panose="020F0502020204030204"/>
                <a:cs typeface="Times New Roman" panose="02020603050405020304" pitchFamily="18" charset="0"/>
              </a:rPr>
              <a:t>Material Cost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Example </a:t>
            </a:r>
            <a:endParaRPr lang="en-IN" sz="3000" b="1" dirty="0"/>
          </a:p>
        </p:txBody>
      </p:sp>
      <p:sp>
        <p:nvSpPr>
          <p:cNvPr id="3" name="Content Placeholder 2"/>
          <p:cNvSpPr>
            <a:spLocks noGrp="1"/>
          </p:cNvSpPr>
          <p:nvPr>
            <p:ph idx="1"/>
          </p:nvPr>
        </p:nvSpPr>
        <p:spPr/>
        <p:txBody>
          <a:bodyPr>
            <a:normAutofit/>
          </a:bodyPr>
          <a:lstStyle/>
          <a:p>
            <a:pPr marL="0" indent="0">
              <a:buNone/>
            </a:pPr>
            <a:r>
              <a:rPr lang="en-IN" sz="2200" dirty="0" smtClean="0">
                <a:latin typeface="Times New Roman" panose="02020603050405020304" pitchFamily="18" charset="0"/>
                <a:ea typeface="Calibri" panose="020F0502020204030204"/>
                <a:cs typeface="Times New Roman" panose="02020603050405020304" pitchFamily="18" charset="0"/>
              </a:rPr>
              <a:t>Direct </a:t>
            </a:r>
            <a:r>
              <a:rPr lang="en-IN" sz="2200" dirty="0">
                <a:latin typeface="Times New Roman" panose="02020603050405020304" pitchFamily="18" charset="0"/>
                <a:ea typeface="Calibri" panose="020F0502020204030204"/>
                <a:cs typeface="Times New Roman" panose="02020603050405020304" pitchFamily="18" charset="0"/>
              </a:rPr>
              <a:t>materials used in a department amounting to 80,000 and the factory overhead is 20,000, then overhead absorption rate will </a:t>
            </a:r>
            <a:r>
              <a:rPr lang="en-IN" sz="2200" dirty="0" smtClean="0">
                <a:latin typeface="Times New Roman" panose="02020603050405020304" pitchFamily="18" charset="0"/>
                <a:ea typeface="Calibri" panose="020F0502020204030204"/>
                <a:cs typeface="Times New Roman" panose="02020603050405020304" pitchFamily="18" charset="0"/>
              </a:rPr>
              <a:t>be</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a:t>
            </a: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u="sng" dirty="0" smtClean="0">
                <a:latin typeface="Times New Roman" panose="02020603050405020304" pitchFamily="18" charset="0"/>
                <a:ea typeface="Calibri" panose="020F0502020204030204"/>
                <a:cs typeface="Times New Roman" panose="02020603050405020304" pitchFamily="18" charset="0"/>
              </a:rPr>
              <a:t>20,000</a:t>
            </a:r>
            <a:r>
              <a:rPr lang="en-IN" sz="2200" dirty="0" smtClean="0">
                <a:latin typeface="Times New Roman" panose="02020603050405020304" pitchFamily="18" charset="0"/>
                <a:ea typeface="Calibri" panose="020F0502020204030204"/>
                <a:cs typeface="Times New Roman" panose="02020603050405020304" pitchFamily="18" charset="0"/>
              </a:rPr>
              <a:t> x 100 = 25%</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80,000</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buNone/>
            </a:pPr>
            <a:r>
              <a:rPr lang="en-IN" sz="2200" dirty="0">
                <a:latin typeface="Times New Roman" panose="02020603050405020304" pitchFamily="18" charset="0"/>
                <a:ea typeface="Calibri" panose="020F0502020204030204"/>
                <a:cs typeface="Times New Roman" panose="02020603050405020304" pitchFamily="18" charset="0"/>
              </a:rPr>
              <a:t> If 8,000 have been spent on material for a job undertaken in this department,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r>
              <a:rPr lang="en-US" sz="2200" dirty="0" smtClean="0">
                <a:latin typeface="Times New Roman" panose="02020603050405020304" pitchFamily="18" charset="0"/>
                <a:ea typeface="Calibri" panose="020F0502020204030204"/>
                <a:cs typeface="Times New Roman" panose="02020603050405020304" pitchFamily="18" charset="0"/>
              </a:rPr>
              <a:t>	= 8000 x25/100</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Rs.2,000 </a:t>
            </a:r>
            <a:r>
              <a:rPr lang="en-IN" sz="2200" dirty="0">
                <a:latin typeface="Times New Roman" panose="02020603050405020304" pitchFamily="18" charset="0"/>
                <a:ea typeface="Calibri" panose="020F0502020204030204"/>
                <a:cs typeface="Times New Roman" panose="02020603050405020304" pitchFamily="18" charset="0"/>
              </a:rPr>
              <a:t>will be charged as overhead to this job </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6021</Words>
  <Application>WPS Presentation</Application>
  <PresentationFormat>On-screen Show (4:3)</PresentationFormat>
  <Paragraphs>131</Paragraphs>
  <Slides>17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17</vt:i4>
      </vt:variant>
    </vt:vector>
  </HeadingPairs>
  <TitlesOfParts>
    <vt:vector size="27" baseType="lpstr">
      <vt:lpstr>Arial</vt:lpstr>
      <vt:lpstr>SimSun</vt:lpstr>
      <vt:lpstr>Wingdings</vt:lpstr>
      <vt:lpstr>Calibri</vt:lpstr>
      <vt:lpstr>Times New Roman</vt:lpstr>
      <vt:lpstr>Times New Roman</vt:lpstr>
      <vt:lpstr>Microsoft YaHei</vt:lpstr>
      <vt:lpstr>Arial Unicode MS</vt:lpstr>
      <vt:lpstr>Calibri</vt:lpstr>
      <vt:lpstr>Office Theme</vt:lpstr>
      <vt:lpstr>Absorption of overhead</vt:lpstr>
      <vt:lpstr>Absorption of Overheads </vt:lpstr>
      <vt:lpstr>Meaning of Absorption of Overhead </vt:lpstr>
      <vt:lpstr>PowerPoint 演示文稿</vt:lpstr>
      <vt:lpstr>Types of Overhead Rates </vt:lpstr>
      <vt:lpstr>Methods of Absorption of Factory Overhead </vt:lpstr>
      <vt:lpstr>Example </vt:lpstr>
      <vt:lpstr>PowerPoint 演示文稿</vt:lpstr>
      <vt:lpstr>Example </vt:lpstr>
      <vt:lpstr>PowerPoint 演示文稿</vt:lpstr>
      <vt:lpstr>PowerPoint 演示文稿</vt:lpstr>
      <vt:lpstr>PowerPoint 演示文稿</vt:lpstr>
      <vt:lpstr>PowerPoint 演示文稿</vt:lpstr>
      <vt:lpstr>PowerPoint 演示文稿</vt:lpstr>
      <vt:lpstr>Example </vt:lpstr>
      <vt:lpstr>Solution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16</cp:revision>
  <dcterms:created xsi:type="dcterms:W3CDTF">2021-03-02T09:14:00Z</dcterms:created>
  <dcterms:modified xsi:type="dcterms:W3CDTF">2024-08-31T06:34:29Z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82BA36C99BEB46C29E3ACD9E5E26A396_12</vt:lpwstr>
  </property>
  <property fmtid="{D5CDD505-2E9C-101B-9397-08002B2CF9AE}" pid="3" name="KSOProductBuildVer">
    <vt:lpwstr>1033-12.2.0.17562</vt:lpwstr>
  </property>
</Properties>
</file>