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6" r:id="rId13"/>
    <p:sldId id="268" r:id="rId14"/>
    <p:sldId id="270" r:id="rId15"/>
    <p:sldId id="271" r:id="rId16"/>
    <p:sldId id="269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89AA-1B1C-4037-AAA8-7FAD5C593E9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042D-F31D-4CD1-A3B2-0DE3CCC7AFE1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Machine hour rate 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Calculation of </a:t>
            </a:r>
            <a:r>
              <a:rPr lang="en-IN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Depreciation </a:t>
            </a:r>
            <a:r>
              <a:rPr lang="en-IN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 Machine Hour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If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of depreciation is not given, depreciation is calculated as follows: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=   </a:t>
            </a:r>
            <a:r>
              <a:rPr lang="en-IN" sz="2200" u="sng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 </a:t>
            </a:r>
            <a:r>
              <a:rPr lang="en-IN" sz="2200" u="sng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+ Installation charges - Scrap value</a:t>
            </a:r>
            <a:endParaRPr lang="en-IN" sz="2200" u="sng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		Life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(years)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gives depreciation per year. Depreciation per hour is calculated as follows: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=   </a:t>
            </a:r>
            <a:r>
              <a:rPr lang="en-IN" sz="2200" u="sng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Depreciation </a:t>
            </a:r>
            <a:r>
              <a:rPr lang="en-IN" sz="2200" u="sng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p.a</a:t>
            </a:r>
            <a:endParaRPr lang="en-IN" sz="2200" u="sng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    Machine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Hours </a:t>
            </a:r>
            <a:r>
              <a:rPr lang="en-IN" sz="22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p.a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Alternatively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depreciation per machine hour can be directly calculated as follows: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=	</a:t>
            </a:r>
            <a:r>
              <a:rPr lang="en-IN" sz="2200" u="sng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 </a:t>
            </a:r>
            <a:r>
              <a:rPr lang="en-IN" sz="2200" u="sng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+ Installation charges - Scrap Value</a:t>
            </a:r>
            <a:endParaRPr lang="en-IN" sz="2200" u="sng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	     Effective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working life in hours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Example 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Calculate machine hour rate from the following:</a:t>
            </a:r>
            <a:endParaRPr lang="en-IN" sz="20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Cost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		=	8,000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installation	=	2,000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Scrap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value after 10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years =	2,000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Rates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and rent for a quarter for the shop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= 300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General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lighting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	= 	20 </a:t>
            </a:r>
            <a:r>
              <a:rPr lang="en-IN" sz="20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p.m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	Shop </a:t>
            </a:r>
            <a:r>
              <a:rPr lang="en-IN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supervisor's </a:t>
            </a:r>
            <a:r>
              <a:rPr lang="en-IN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salary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=	600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 quarter</a:t>
            </a:r>
            <a:endParaRPr lang="en-IN" sz="20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Insurance premium for a </a:t>
            </a:r>
            <a:r>
              <a:rPr lang="en-IN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 =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60 </a:t>
            </a:r>
            <a:r>
              <a:rPr lang="en-IN" sz="20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p.a</a:t>
            </a:r>
            <a:endParaRPr lang="en-IN" sz="20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Estimated repairs		=	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100 </a:t>
            </a:r>
            <a:r>
              <a:rPr lang="en-IN" sz="20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p.a</a:t>
            </a:r>
            <a:endParaRPr lang="en-IN" sz="20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Power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2 units per hour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@Rs.5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 100 units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Estimated working	=	2,000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hours p.a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machine occupies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1/4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the total area of the shop. The supervisor is expected to devote 1/6th of his time for supervising the machine. General expenses are to be apportioned on the basis of floor area.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Calculation of Machine Hour Rate</a:t>
            </a:r>
            <a:b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wnloads\CamScanner 03-04-2021 14.57.07_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8912" cy="574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Absorption of Office and Administrative Overheads</a:t>
            </a:r>
            <a:b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Office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and administrative overheads are of a general nature.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These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overheads include office rent, rates and insurance, office lighting, heating and cleaning, depreciation and repairs of office building, furniture and fitting.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Legal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charges, printing and stationery used in office, bank charges and so on.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25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Methods of Absorption of Office and Administrative Overheads</a:t>
            </a:r>
            <a:br>
              <a:rPr lang="en-IN" sz="25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administrative overhead rate is computed by any one of the following methods: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Percentage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factory cost method: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determined by the following formula: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Admn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OH rate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=     </a:t>
            </a:r>
            <a:r>
              <a:rPr lang="en-IN" sz="2200" u="sng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Administrative OH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x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100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			Factory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 descr="C:\Users\user\Downloads\CamScanner 03-04-2021 14.57.07_2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52928" cy="604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ea typeface="Calibri" panose="020F0502020204030204"/>
                <a:cs typeface="Times New Roman" panose="02020603050405020304"/>
              </a:rPr>
              <a:t>Absorption of Selling and Distribution Overheads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Selling and distribution overheads may be classified into two - fixed and variable.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Advertising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samples, sales office rent, showroom expenses, market research expenses etc. are examples of fixed expenses.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Carriage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outward, commission, bad debts, discounts etc. are examples of variable expenses.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800" b="1" dirty="0">
                <a:ea typeface="Calibri" panose="020F0502020204030204"/>
                <a:cs typeface="Times New Roman" panose="02020603050405020304"/>
              </a:rPr>
              <a:t>Methods of Absorption of Selling and Distribution Overheads</a:t>
            </a:r>
            <a:br>
              <a:rPr lang="en-IN" sz="2800" b="1" dirty="0">
                <a:ea typeface="Calibri" panose="020F0502020204030204"/>
                <a:cs typeface="Times New Roman" panose="02020603050405020304"/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There are four methods of absorption of selling &amp; distribution overheads. They are as follows: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0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</a:t>
            </a:r>
            <a:r>
              <a:rPr lang="en-IN" sz="20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 article: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Under this method the total estimated selling overhead is divided by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total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number of estimated units to be sold and thus selling and distribution rate per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unit is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determined.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IN" sz="20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percentage </a:t>
            </a:r>
            <a:r>
              <a:rPr lang="en-IN" sz="20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sales: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In this method, on the basis of the previous year's figures a percentage of selling and distribution overhead on the total sales is calculated. This 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is </a:t>
            </a:r>
            <a:r>
              <a:rPr lang="en-IN" sz="20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applied to recover the overheads from the selling price.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3. A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percentage of factory cost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percentage of selling and distribution overheads on factory cost is arrived at from past records. This percentage is applied to factory cost to add the selling and distribution overheads.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4. A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percentage of cash collected: 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method is suitable for charging the credit and collection costs such as bad debts, legal expenses etc.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/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27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Machine Hour Rate</a:t>
            </a:r>
            <a:br>
              <a:rPr lang="en-IN" sz="27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 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 rate is an important method of absorption of factory overhead.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used in those factories where machines are predominant.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 rate refers to the cost of running and operating a machine per hour.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simple words, it is obtained by dividing the amount of overhead related to a machine by the number of machine hours (or working hours of the machine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).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separate machine hour rate is calculated for each machine.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28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Types of Machine Hour Rate</a:t>
            </a:r>
            <a:br>
              <a:rPr lang="en-IN" sz="28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457200" indent="-457200">
              <a:spcAft>
                <a:spcPts val="1000"/>
              </a:spcAft>
              <a:buAutoNum type="arabicPeriod"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Simple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or ordinary machine hour rate: 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 hour rate does not take into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account 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wages. In this case only indirect expenses directly relating to running a machine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are included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000"/>
              </a:spcAft>
              <a:buAutoNum type="arabicPeriod" startAt="2"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Composite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or comprehensive machine hour rate: 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 hour rate takes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into consideration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both direct expenses (e.g., wages) and indirect expenses. Thus in a comprehensive machine hour rate, factory overhead and direct wages are absorbed in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single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rate. 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000"/>
              </a:spcAft>
              <a:buAutoNum type="arabicPeriod" startAt="3"/>
            </a:pP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Group </a:t>
            </a:r>
            <a:r>
              <a:rPr lang="en-IN" sz="2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 hour rate: 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Where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overhead rate is determined for a group of machines,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known as group machine hour rate.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3000" b="1" dirty="0">
                <a:ea typeface="Calibri" panose="020F0502020204030204"/>
                <a:cs typeface="Times New Roman" panose="02020603050405020304"/>
              </a:rPr>
              <a:t>Advantages of Machine Hour Rate</a:t>
            </a:r>
            <a:br>
              <a:rPr lang="en-IN" sz="3000" b="1" dirty="0"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a scientific, accurate and logical method of overhead absorption.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relative efficiencies of various machines can be found out easily.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helps in knowing idle time of machines.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useful for the estimation of cost of a job.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helps to compare the operating cost of each machine.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gives importance to the time factor.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helps to quote more accurate selling price for jobs. 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25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Calculation of M.H.R.</a:t>
            </a:r>
            <a:br>
              <a:rPr lang="en-IN" sz="25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following points should be borne in mind while calculating machine hour rate: 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Divide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overheads relating to the machine into two - standing charges (fixed) and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expenses (variable).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Rent, rates, lighting, insurance, supervision, wages of operators, lubricating oil and consumable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stores etc. may be treated as standing charges.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Depreciation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power, repairs, steam, water etc. may be treated as machine expenses.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Depreciation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can be treated as standing charges also depending upon the convenience.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5. Estimate the total standing charges for the machine (one machine) for a period (day,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or week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or month or year) and divide this total by the working hours of the machine (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effective working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hours) for that period. This gives the standing charges per machine hour.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The machine expenses are to be estimated separately. These are divided by the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normal working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hours (effective working hours). It gives hourly rates for each item.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7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The total of standing charges per hour (as per 5) and the machine expenses per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 (separately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calculated as under 6) will give the M.H.R.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8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If ordinary MHR is to be computed, direct wages (of operators, machine men,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machine attendant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etc.) should be excluded. </a:t>
            </a:r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9. If comprehensive MHR is to be ascertained the direct wages should be included.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10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While calculating normal working hours idle time, maintenance time and setting up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time should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be deducted. This gives the effective working hours.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11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Sometimes working hours may not be given in the question. It can be ascertained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from power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cost. to the machine (whose rate is to be determined) on an equitable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basis per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hour.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sz="2200" dirty="0">
              <a:solidFill>
                <a:prstClr val="black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500" dirty="0">
                <a:ea typeface="Calibri" panose="020F0502020204030204"/>
                <a:cs typeface="Times New Roman" panose="02020603050405020304"/>
              </a:rPr>
              <a:t>The following bases are applied while calculating MHR.</a:t>
            </a:r>
            <a:br>
              <a:rPr lang="en-IN" sz="2500" dirty="0">
                <a:ea typeface="Calibri" panose="020F0502020204030204"/>
                <a:cs typeface="Times New Roman" panose="02020603050405020304"/>
              </a:rPr>
            </a:br>
            <a:endParaRPr lang="en-IN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4669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2880320"/>
                <a:gridCol w="4258816"/>
              </a:tblGrid>
              <a:tr h="39265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Sl.No</a:t>
                      </a:r>
                      <a:r>
                        <a:rPr lang="en-US" dirty="0" smtClean="0"/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Bases </a:t>
                      </a:r>
                      <a:endParaRPr lang="en-IN" dirty="0"/>
                    </a:p>
                  </a:txBody>
                  <a:tcPr/>
                </a:tc>
              </a:tr>
              <a:tr h="8993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Standing charges: 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Rent and rates 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Floor area occupied by each machine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  <a:latin typeface="+mn-lt"/>
                        <a:cs typeface="Times New Roman" panose="02020603050405020304"/>
                      </a:endParaRPr>
                    </a:p>
                  </a:txBody>
                  <a:tcPr/>
                </a:tc>
              </a:tr>
              <a:tr h="10792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Lighting and heating</a:t>
                      </a:r>
                      <a:endParaRPr kumimoji="0" lang="en-IN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No. of light points used or on the basis of number of employees or on the basis of floor area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/>
                </a:tc>
              </a:tr>
              <a:tr h="7648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Supervision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Time devoted by supervisor to each machine</a:t>
                      </a:r>
                      <a:endParaRPr lang="en-IN" dirty="0"/>
                    </a:p>
                  </a:txBody>
                  <a:tcPr/>
                </a:tc>
              </a:tr>
              <a:tr h="67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Oil, waste, consumable stores etc.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Past experience </a:t>
                      </a:r>
                      <a:endParaRPr lang="en-IN" dirty="0"/>
                    </a:p>
                  </a:txBody>
                  <a:tcPr/>
                </a:tc>
              </a:tr>
              <a:tr h="855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Insurance</a:t>
                      </a:r>
                      <a:endParaRPr kumimoji="0" lang="en-IN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Insurable value of each machine.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500" dirty="0">
                <a:ea typeface="Calibri" panose="020F0502020204030204"/>
                <a:cs typeface="Times New Roman" panose="02020603050405020304"/>
              </a:rPr>
              <a:t>The following bases are applied while calculating MHR.</a:t>
            </a:r>
            <a:br>
              <a:rPr lang="en-IN" sz="2500" dirty="0">
                <a:ea typeface="Calibri" panose="020F0502020204030204"/>
                <a:cs typeface="Times New Roman" panose="02020603050405020304"/>
              </a:rPr>
            </a:br>
            <a:endParaRPr lang="en-IN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3987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2880320"/>
                <a:gridCol w="4258816"/>
              </a:tblGrid>
              <a:tr h="39265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Sl.No</a:t>
                      </a:r>
                      <a:r>
                        <a:rPr lang="en-US" dirty="0" smtClean="0"/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Bases </a:t>
                      </a:r>
                      <a:endParaRPr lang="en-IN" dirty="0"/>
                    </a:p>
                  </a:txBody>
                  <a:tcPr/>
                </a:tc>
              </a:tr>
              <a:tr h="899341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Machine expenses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  <a:latin typeface="+mn-lt"/>
                        <a:cs typeface="Times New Roman" panose="02020603050405020304"/>
                      </a:endParaRPr>
                    </a:p>
                  </a:txBody>
                  <a:tcPr/>
                </a:tc>
              </a:tr>
              <a:tr h="10792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Depreciation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u="sng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Cost +Installation charges - Scrap value</a:t>
                      </a:r>
                      <a:endParaRPr lang="en-IN" sz="1800" u="sng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aseline="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                       </a:t>
                      </a: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Life in hours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/>
                </a:tc>
              </a:tr>
              <a:tr h="7648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Power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Actual consumption </a:t>
                      </a:r>
                      <a:endParaRPr lang="en-IN" dirty="0"/>
                    </a:p>
                  </a:txBody>
                  <a:tcPr/>
                </a:tc>
              </a:tr>
              <a:tr h="677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 Repairs</a:t>
                      </a:r>
                      <a:endParaRPr lang="en-IN" sz="1800" dirty="0" smtClean="0">
                        <a:effectLst/>
                        <a:latin typeface="+mn-lt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/>
                        </a:rPr>
                        <a:t>Actual machine-wise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6954</Words>
  <Application>WPS Presentation</Application>
  <PresentationFormat>On-screen Show (4:3)</PresentationFormat>
  <Paragraphs>188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Arial</vt:lpstr>
      <vt:lpstr>SimSun</vt:lpstr>
      <vt:lpstr>Wingdings</vt:lpstr>
      <vt:lpstr>Calibri</vt:lpstr>
      <vt:lpstr>Times New Roman</vt:lpstr>
      <vt:lpstr>Times New Roman</vt:lpstr>
      <vt:lpstr>Microsoft YaHei</vt:lpstr>
      <vt:lpstr>Arial Unicode MS</vt:lpstr>
      <vt:lpstr>Calibri</vt:lpstr>
      <vt:lpstr>Office Theme</vt:lpstr>
      <vt:lpstr>Machine hour rate </vt:lpstr>
      <vt:lpstr>Machine Hour Rate </vt:lpstr>
      <vt:lpstr>Types of Machine Hour Rate </vt:lpstr>
      <vt:lpstr>Advantages of Machine Hour Rate </vt:lpstr>
      <vt:lpstr>Calculation of M.H.R. </vt:lpstr>
      <vt:lpstr>PowerPoint 演示文稿</vt:lpstr>
      <vt:lpstr>PowerPoint 演示文稿</vt:lpstr>
      <vt:lpstr>The following bases are applied while calculating MHR. </vt:lpstr>
      <vt:lpstr>The following bases are applied while calculating MHR. </vt:lpstr>
      <vt:lpstr>Calculation of Depreciation per Machine Hour</vt:lpstr>
      <vt:lpstr>Example </vt:lpstr>
      <vt:lpstr>Calculation of Machine Hour Rate </vt:lpstr>
      <vt:lpstr>Absorption of Office and Administrative Overheads </vt:lpstr>
      <vt:lpstr>Methods of Absorption of Office and Administrative Overheads </vt:lpstr>
      <vt:lpstr>PowerPoint 演示文稿</vt:lpstr>
      <vt:lpstr>Absorption of Selling and Distribution Overheads</vt:lpstr>
      <vt:lpstr>Methods of Absorption of Selling and Distribution Overheads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15</cp:revision>
  <dcterms:created xsi:type="dcterms:W3CDTF">2021-03-04T08:34:00Z</dcterms:created>
  <dcterms:modified xsi:type="dcterms:W3CDTF">2024-08-31T06:34:43Z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E5E89987F7B3435592D3D88E05C3691B_12</vt:lpwstr>
  </property>
  <property fmtid="{D5CDD505-2E9C-101B-9397-08002B2CF9AE}" pid="3" name="KSOProductBuildVer">
    <vt:lpwstr>1033-12.2.0.17562</vt:lpwstr>
  </property>
</Properties>
</file>