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B7BE-899B-4EE5-B381-6A1F3E0B1F9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D67E-707F-443B-8C5B-FCC0803F675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JOB COSTING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1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The following data relate to a job No.505: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Materials 50,000, Wages 30,000, Chargeable expenses 10,000 Calculate factory overhead at 20% of wages and office and administrative overheads at 5% of factory cost. Ascertain the total cost of the job.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782" y="274638"/>
            <a:ext cx="8229600" cy="1143000"/>
          </a:xfrm>
        </p:spPr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88190" y="1844824"/>
          <a:ext cx="6696744" cy="4011501"/>
        </p:xfrm>
        <a:graphic>
          <a:graphicData uri="http://schemas.openxmlformats.org/drawingml/2006/table">
            <a:tbl>
              <a:tblPr/>
              <a:tblGrid>
                <a:gridCol w="5026098"/>
                <a:gridCol w="1670646"/>
              </a:tblGrid>
              <a:tr h="4240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Cost Sheet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Wages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Chargeable expenses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 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Factory overheads(20% on wages)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Factory 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and Administrative overheads(5% on factory cost)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1,00,800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From the following particulars prepare the cost sheet for Job No. 105 and find out the value of the job: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Materials issued for the job      </a:t>
            </a:r>
            <a:r>
              <a:rPr lang="en-IN" sz="2200" dirty="0" err="1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Rs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. 6,000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Productive wages 		    4,600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Direct expenses                                  500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Provide 60% on productive wages for works on cost and 12 1/2% on works cost for office on cost. Profit to be realised on the selling price 15% .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592" y="1700812"/>
          <a:ext cx="7128792" cy="4836186"/>
        </p:xfrm>
        <a:graphic>
          <a:graphicData uri="http://schemas.openxmlformats.org/drawingml/2006/table">
            <a:tbl>
              <a:tblPr/>
              <a:tblGrid>
                <a:gridCol w="5350362"/>
                <a:gridCol w="1778430"/>
              </a:tblGrid>
              <a:tr h="3862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Cost Sheet No.105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6,000.0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Production Wages 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4,600.0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expenses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500.0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 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11,100.0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Add: Factory overheads(60% on Productive wages)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2,760.0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Factory 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13,860.0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on cost (12 1/2% on 13,860)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1,732.5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of Production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15,592.5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Profit @ 15% on selling price (15,592.50 x 15/85)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2,751.6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4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value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18,344.1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Meaning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There are certain industries where goods are produced against orders received from customers.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 An order received from a customer for a product (or products) is called a job.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Each job will be different in respect of materials to be used, production process involved, machines and tools to be used, the departments through which it is to pass etc.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So costs are accumulated for each job separately.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The method of costing used to ascertain the cost of each job is known as job costing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	According to C.I.M.A, London,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“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/>
                <a:ea typeface="Times New Roman" panose="02020603050405020304"/>
              </a:rPr>
              <a:t>J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ob costing is that form of specific order costing which applies where work is undertaken to customer's specific requirements and each order is of comparatively of short duration".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endParaRPr lang="en-IN" sz="2200" dirty="0">
              <a:solidFill>
                <a:srgbClr val="222222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	Job costing is also known as job order costing or lot costing or specific order costing. It is also known as terminal order costing.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Features of Job Costing</a:t>
            </a:r>
            <a:br>
              <a:rPr lang="en-IN" sz="24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Production commences after receiving orders from customers. Thus, production is not for stock.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Production is not continuous.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The work on each job is done according to customer's specification.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Each job is unique, specific and distinct.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Each job is treated as a cost unit.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 separate job cost sheet is prepared for each individual job to ascertain profit or loss on each individual job.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The cost of production of every job is ascertained after the completion of the job.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The duration of job is normally short (6 to 18 months).</a:t>
            </a:r>
            <a:endParaRPr lang="en-IN" sz="2800" dirty="0">
              <a:ea typeface="Calibri" panose="020F0502020204030204"/>
              <a:cs typeface="Times New Roman" panose="02020603050405020304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800" dirty="0">
              <a:ea typeface="Calibri" panose="020F0502020204030204"/>
              <a:cs typeface="Times New Roman" panose="02020603050405020304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Applicability of Job Costing</a:t>
            </a:r>
            <a:b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Job costing is used by manufacturing as well as non-manufacturing enterprises which manufacture goods against specific orders.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1. Manufacturing concerns adopting this method are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222222"/>
                </a:solidFill>
                <a:latin typeface="Times New Roman" panose="02020603050405020304"/>
                <a:ea typeface="Times New Roman" panose="02020603050405020304"/>
              </a:rPr>
              <a:t>-    </a:t>
            </a: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printing presses,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machine tools manufacturing,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garment manufacturing,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furniture,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interior decoration,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ship building etc. All these organisations manufacture non-standardised products.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2. Non-manufacturing concerns following this method are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repairing units,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general engineering workshops, </a:t>
            </a:r>
            <a:endParaRPr lang="en-IN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buFontTx/>
              <a:buChar char="-"/>
            </a:pPr>
            <a: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automobile garages etc.</a:t>
            </a:r>
            <a:br>
              <a:rPr lang="en-IN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Advantages of Job Costing</a:t>
            </a:r>
            <a:b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helps to find the cost and profit of each job separately.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helps in identifying profitable and unprofitable jobs.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helps in estimating the costs of similar jobs.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facilitates cost control by comparing actuals with estimates.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helps in fixing responsibility.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helps in future production planning.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helps the management to know the trend of cost</a:t>
            </a:r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Disadvantages of Job Costing</a:t>
            </a:r>
            <a:endParaRPr lang="en-IN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is historical costing. Hence, it has all defects of historical costing.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It is expensive because it involves a lot of clerical work.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Due to lot of clerical work, chances of errors are also high.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Costs of different jobs are 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not 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comparable. This is because each job has its own features.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For each job, detailed record keeping is necessary.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/>
                <a:ea typeface="Times New Roman" panose="02020603050405020304"/>
              </a:rPr>
              <a:t>It is difficult to apply standard costing.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Procedure of Job Costing</a:t>
            </a:r>
            <a:b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Receiving customer's enquiry.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Estimating the price of job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Receiving customer's order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Job number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Production order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Recording of costs: The costs are collected and recorded for each job under separate job order number. A job cost sheet or job cost card is maintained for each job.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Completion of job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Computation of profit or loss</a:t>
            </a:r>
            <a:endParaRPr lang="en-I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JOB COST SHEET</a:t>
            </a:r>
            <a:endParaRPr lang="en-IN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Job cost sheet is a cost sheet prepared in respect of a job.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For each job a separate cost sheet is prepared to which expenditure incurred thereon are charged.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The job cost sheet, when complete, shows the total cost of the completed job.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Job cost sheet is also called job cost card.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/>
              <a:ea typeface="Times New Roman" panose="02020603050405020304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  <a:t>This is prepared by the Cost Accounting Department.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4717</Words>
  <Application>WPS Presentation</Application>
  <PresentationFormat>On-screen Show (4:3)</PresentationFormat>
  <Paragraphs>175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Times New Roman</vt:lpstr>
      <vt:lpstr>Microsoft YaHei</vt:lpstr>
      <vt:lpstr>Arial Unicode MS</vt:lpstr>
      <vt:lpstr>Calibri</vt:lpstr>
      <vt:lpstr>Office Theme</vt:lpstr>
      <vt:lpstr>JOB COSTING</vt:lpstr>
      <vt:lpstr>Meaning</vt:lpstr>
      <vt:lpstr>Definition </vt:lpstr>
      <vt:lpstr>Features of Job Costing </vt:lpstr>
      <vt:lpstr>Applicability of Job Costing </vt:lpstr>
      <vt:lpstr>Advantages of Job Costing </vt:lpstr>
      <vt:lpstr>Disadvantages of Job Costing</vt:lpstr>
      <vt:lpstr>Procedure of Job Costing </vt:lpstr>
      <vt:lpstr>JOB COST SHEET</vt:lpstr>
      <vt:lpstr>Example 1</vt:lpstr>
      <vt:lpstr>PowerPoint 演示文稿</vt:lpstr>
      <vt:lpstr>Example 2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2021-06-08T02:23:00Z</dcterms:created>
  <dcterms:modified xsi:type="dcterms:W3CDTF">2024-08-31T06:39:20Z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DE9E35177BB74317996207E387460351_12</vt:lpwstr>
  </property>
  <property fmtid="{D5CDD505-2E9C-101B-9397-08002B2CF9AE}" pid="3" name="KSOProductBuildVer">
    <vt:lpwstr>1033-12.2.0.17562</vt:lpwstr>
  </property>
</Properties>
</file>