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61" r:id="rId5"/>
    <p:sldId id="269" r:id="rId6"/>
    <p:sldId id="285" r:id="rId7"/>
    <p:sldId id="286" r:id="rId8"/>
    <p:sldId id="289" r:id="rId9"/>
    <p:sldId id="292" r:id="rId10"/>
    <p:sldId id="284" r:id="rId11"/>
    <p:sldId id="291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146" autoAdjust="0"/>
  </p:normalViewPr>
  <p:slideViewPr>
    <p:cSldViewPr>
      <p:cViewPr varScale="1">
        <p:scale>
          <a:sx n="63" d="100"/>
          <a:sy n="63" d="100"/>
        </p:scale>
        <p:origin x="-159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7916ED-2341-438E-A562-6AF7DD66AC37}" type="datetimeFigureOut">
              <a:rPr lang="en-IN" smtClean="0"/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97CC7-F3F2-4DA4-9BCC-9E2BE3DFC4F7}" type="slidenum">
              <a:rPr lang="en-IN" smtClean="0"/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000" b="1" dirty="0" smtClean="0"/>
              <a:t>Process costing with loss in weight, sale of scrap and partial transfer to next process </a:t>
            </a:r>
            <a:br>
              <a:rPr lang="en-US" sz="3000" b="1" dirty="0" smtClean="0"/>
            </a:br>
            <a:endParaRPr lang="en-IN" sz="3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0000"/>
          </a:bodyPr>
          <a:lstStyle/>
          <a:p>
            <a:r>
              <a:rPr lang="en-US" altLang="en-IN" b="1" dirty="0">
                <a:solidFill>
                  <a:srgbClr val="002060"/>
                </a:solidFill>
                <a:sym typeface="+mn-ea"/>
              </a:rPr>
              <a:t>Prepared by </a:t>
            </a:r>
            <a:endParaRPr lang="en-US" altLang="en-IN" b="1" dirty="0">
              <a:solidFill>
                <a:srgbClr val="002060"/>
              </a:solidFill>
              <a:sym typeface="+mn-ea"/>
            </a:endParaRPr>
          </a:p>
          <a:p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Dr. Muhammed Rafi.P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Assistant Professor</a:t>
            </a:r>
            <a:br>
              <a:rPr lang="en-US" altLang="en-IN" b="1" dirty="0">
                <a:solidFill>
                  <a:srgbClr val="002060"/>
                </a:solidFill>
                <a:sym typeface="+mn-ea"/>
              </a:rPr>
            </a:br>
            <a:r>
              <a:rPr lang="en-US" altLang="en-IN" b="1" dirty="0">
                <a:solidFill>
                  <a:srgbClr val="002060"/>
                </a:solidFill>
                <a:sym typeface="+mn-ea"/>
              </a:rPr>
              <a:t>PG Department of Commerce &amp; Management studies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 per ton = </a:t>
            </a:r>
            <a:r>
              <a:rPr lang="en-US" sz="2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 expenditure – Sale of scrap</a:t>
            </a:r>
            <a:endParaRPr lang="en-US" sz="22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        Net output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= 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22518 – 648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= 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21870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= Rs.13.50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1800- 180           1620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sz="3000" b="1" dirty="0" smtClean="0">
                <a:solidFill>
                  <a:prstClr val="black"/>
                </a:solidFill>
              </a:rPr>
              <a:t>Partial </a:t>
            </a:r>
            <a:r>
              <a:rPr lang="en-US" sz="3000" b="1" dirty="0">
                <a:solidFill>
                  <a:prstClr val="black"/>
                </a:solidFill>
              </a:rPr>
              <a:t>transfer to next process </a:t>
            </a:r>
            <a:br>
              <a:rPr lang="en-US" sz="3000" b="1" dirty="0">
                <a:solidFill>
                  <a:prstClr val="black"/>
                </a:solidFill>
              </a:rPr>
            </a:br>
            <a:br>
              <a:rPr lang="en-US" sz="3000" b="1" dirty="0">
                <a:solidFill>
                  <a:prstClr val="black"/>
                </a:solidFill>
              </a:rPr>
            </a:br>
            <a:endParaRPr lang="en-IN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Here, the entire output is not transferred to the next process.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Some part is transferred to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godown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sale or directly sold in the market.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this case, percentage of output to be transferred to the next process and the percentage of production to be sent to the </a:t>
            </a:r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godown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sale will be given in the question.</a:t>
            </a:r>
            <a:endParaRPr lang="en-IN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pPr marL="514350" lvl="0" indent="-514350">
              <a:lnSpc>
                <a:spcPct val="150000"/>
              </a:lnSpc>
              <a:spcBef>
                <a:spcPct val="20000"/>
              </a:spcBef>
            </a:pPr>
            <a:r>
              <a:rPr lang="en-US" sz="2800" b="1" dirty="0" smtClean="0">
                <a:solidFill>
                  <a:prstClr val="black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Example .1</a:t>
            </a:r>
            <a:endParaRPr lang="en-IN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Kerala Chemicals Ltd. manufacture and sell their chemicals produced by consecutive processes. The products of these processes are dealt with as under: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		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rocess I  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rocess II 	Process III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Transferred to next process	66 2/3%		60%		-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Transferred to warehouse for sale	33 1/3%		40%	       100%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 such process 4% of the weight put is lost and 6% is scrap which from process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 is </a:t>
            </a:r>
            <a:r>
              <a:rPr lang="en-US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realised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Rs.3per ton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from Process II Rs.5pertone and from process III Rs.6 per ton.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particulars relate to January, 2019.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        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Process I	    Process II	Process III		    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Material	used in tones: 		1400	             160	         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1260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Rate per ton			   10	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		7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Wages and other expenses		5152		3140               2898		             	       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Prepare process accounts showing the cost per ton of each process.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IN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2" y="908719"/>
          <a:ext cx="8208913" cy="5760640"/>
        </p:xfrm>
        <a:graphic>
          <a:graphicData uri="http://schemas.openxmlformats.org/drawingml/2006/table">
            <a:tbl>
              <a:tblPr/>
              <a:tblGrid>
                <a:gridCol w="2146224"/>
                <a:gridCol w="1002615"/>
                <a:gridCol w="883611"/>
                <a:gridCol w="2304256"/>
                <a:gridCol w="869592"/>
                <a:gridCol w="1002615"/>
              </a:tblGrid>
              <a:tr h="63680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Process I </a:t>
                      </a:r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Accounts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636808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4150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Raw Materials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1400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14000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Loss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in weight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56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-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44150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Wages and other expenses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5152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Scrap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sold</a:t>
                      </a:r>
                      <a:endParaRPr lang="en-IN" sz="2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endParaRPr lang="en-US" sz="2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84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252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44150"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Transfer to warehouse</a:t>
                      </a:r>
                      <a:endParaRPr lang="en-US" sz="2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420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6300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36808"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Process II A/c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840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12600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36808"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Cost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per unit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44150"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    = 18900/1260 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      =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. 15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3680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1400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19152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1400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19152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539552" y="6237312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 per ton = </a:t>
            </a:r>
            <a:r>
              <a:rPr lang="en-US" sz="2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 expenditure – Sale of scrap</a:t>
            </a:r>
            <a:endParaRPr lang="en-US" sz="22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        Net output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= 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19152 – 252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= 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18900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= 15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1400- 140           1260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	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 of transfer to warehouse :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= 1260 x 33 1/3%  = 420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Cost </a:t>
            </a:r>
            <a:r>
              <a:rPr lang="en-US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transfer to warehouse:</a:t>
            </a:r>
            <a:endParaRPr lang="en-US" sz="2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=18900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 1/3/100 = 6300</a:t>
            </a: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	</a:t>
            </a: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unit of transfer to next process:</a:t>
            </a:r>
            <a:endParaRPr lang="en-US" sz="2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= 1260 x 66 2/3% = 840</a:t>
            </a: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</a:t>
            </a:r>
            <a:r>
              <a:rPr lang="en-US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transfer to next process</a:t>
            </a:r>
            <a:endParaRPr lang="en-US" sz="2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18900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66 2/3/100 = 12600</a:t>
            </a: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2" y="1472840"/>
          <a:ext cx="8208913" cy="5052504"/>
        </p:xfrm>
        <a:graphic>
          <a:graphicData uri="http://schemas.openxmlformats.org/drawingml/2006/table">
            <a:tbl>
              <a:tblPr/>
              <a:tblGrid>
                <a:gridCol w="2146224"/>
                <a:gridCol w="1002615"/>
                <a:gridCol w="883611"/>
                <a:gridCol w="2304256"/>
                <a:gridCol w="869592"/>
                <a:gridCol w="1002615"/>
              </a:tblGrid>
              <a:tr h="505253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 II </a:t>
                      </a:r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Accounts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05253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Particulars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Particulars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778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Process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 A/c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Loss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in weight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11079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Raw material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2560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 Scrap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sold</a:t>
                      </a:r>
                      <a:endParaRPr lang="en-IN" sz="2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69778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 Wages and other expenses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3140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 Transfer to warehouse</a:t>
                      </a:r>
                      <a:endParaRPr lang="en-US" sz="2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11079"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By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Process III A/c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05253"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Cost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per unit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69778"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= 18000/900 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=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Rs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20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05253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18300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539552" y="6237312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 per ton = </a:t>
            </a:r>
            <a:r>
              <a:rPr lang="en-US" sz="2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 expenditure – Sale of scrap</a:t>
            </a:r>
            <a:endParaRPr lang="en-US" sz="22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        Net output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= 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18300 – 300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= 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18000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= 20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1000- 100           900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 of transfer to warehouse: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= 360 x 20 = 7200 (18000 x 40/100)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ost of transfer to next process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= 540 x 20 = 10800 (18000 x 60/100)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Cost per ton = </a:t>
            </a:r>
            <a:r>
              <a:rPr lang="en-US" sz="2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Total expenditure – Sale of scrap</a:t>
            </a:r>
            <a:endParaRPr lang="en-US" sz="22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         Net output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= 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18300 – 300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=  </a:t>
            </a:r>
            <a:r>
              <a:rPr lang="en-US" sz="2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18000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= 20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1000- 100           900</a:t>
            </a: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	</a:t>
            </a:r>
            <a:r>
              <a:rPr lang="en-US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 of transfer to warehouse :</a:t>
            </a:r>
            <a:endParaRPr lang="en-US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	= 900 x 33 1/3%  = 360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Cost </a:t>
            </a:r>
            <a:r>
              <a:rPr lang="en-US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transfer to warehouse:</a:t>
            </a:r>
            <a:endParaRPr lang="en-US" sz="2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=18000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 1/3/100 = 7200</a:t>
            </a: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	</a:t>
            </a:r>
            <a:r>
              <a:rPr lang="en-US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nit of transfer to next process:</a:t>
            </a:r>
            <a:endParaRPr lang="en-US" sz="2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= 900 x 66 2/3% = 540</a:t>
            </a: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Cost </a:t>
            </a:r>
            <a:r>
              <a:rPr lang="en-US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transfer to next process</a:t>
            </a:r>
            <a:endParaRPr lang="en-US" sz="2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None/>
            </a:pPr>
            <a:r>
              <a:rPr lang="en-US" sz="22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18000 </a:t>
            </a:r>
            <a:r>
              <a:rPr lang="en-US" sz="2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en-US" sz="22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66 2/3/100 = 10800</a:t>
            </a:r>
            <a:endParaRPr lang="en-US" sz="22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9552" y="1340771"/>
          <a:ext cx="8208913" cy="4894738"/>
        </p:xfrm>
        <a:graphic>
          <a:graphicData uri="http://schemas.openxmlformats.org/drawingml/2006/table">
            <a:tbl>
              <a:tblPr/>
              <a:tblGrid>
                <a:gridCol w="2146224"/>
                <a:gridCol w="1002615"/>
                <a:gridCol w="883611"/>
                <a:gridCol w="2304256"/>
                <a:gridCol w="869592"/>
                <a:gridCol w="1002615"/>
              </a:tblGrid>
              <a:tr h="590513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Process III </a:t>
                      </a:r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Accounts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  <a:tc hMerge="1">
                  <a:tcPr/>
                </a:tc>
              </a:tr>
              <a:tr h="590513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Particulars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Units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2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Rs.</a:t>
                      </a:r>
                      <a:endParaRPr lang="en-IN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9171">
                <a:tc>
                  <a:txBody>
                    <a:bodyPr/>
                    <a:lstStyle/>
                    <a:p>
                      <a:r>
                        <a:rPr lang="en-US" dirty="0" smtClean="0"/>
                        <a:t>To Process</a:t>
                      </a:r>
                      <a:r>
                        <a:rPr lang="en-US" baseline="0" dirty="0" smtClean="0"/>
                        <a:t> II A/c</a:t>
                      </a:r>
                      <a:endParaRPr lang="en-IN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540</a:t>
                      </a:r>
                      <a:endParaRPr lang="en-IN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10800</a:t>
                      </a:r>
                      <a:endParaRPr lang="en-IN" dirty="0"/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Loss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in weight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72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-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28301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Raw Materials 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1260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8820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Sale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of 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Scrap</a:t>
                      </a:r>
                      <a:r>
                        <a:rPr lang="en-US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</a:t>
                      </a:r>
                      <a:endParaRPr lang="en-US" sz="2000" b="0" i="0" u="none" strike="noStrike" baseline="0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108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648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590513">
                <a:tc>
                  <a:txBody>
                    <a:bodyPr/>
                    <a:lstStyle/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To Wages and other expenses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2898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By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Finished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stock 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A/c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1620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21870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628301"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Cost</a:t>
                      </a:r>
                      <a:r>
                        <a:rPr lang="en-IN" sz="20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per unit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28301">
                <a:tc>
                  <a:txBody>
                    <a:bodyPr/>
                    <a:lstStyle/>
                    <a:p>
                      <a:pPr algn="l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r>
                        <a:rPr lang="en-IN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    = 21870/1620 </a:t>
                      </a:r>
                      <a:endParaRPr lang="en-IN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  <a:p>
                      <a:pPr algn="l" fontAlgn="b"/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         = </a:t>
                      </a:r>
                      <a:r>
                        <a:rPr lang="en-US" sz="20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Rs</a:t>
                      </a:r>
                      <a:r>
                        <a:rPr lang="en-US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. 13.50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90513"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1800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22518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IN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 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1800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/>
                        </a:rPr>
                        <a:t>22518</a:t>
                      </a:r>
                      <a:endParaRPr lang="en-IN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Straight Connector 5"/>
          <p:cNvCxnSpPr/>
          <p:nvPr/>
        </p:nvCxnSpPr>
        <p:spPr>
          <a:xfrm>
            <a:off x="539552" y="6237312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539552" y="5805264"/>
            <a:ext cx="82089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3707</Words>
  <Application>WPS Presentation</Application>
  <PresentationFormat>On-screen Show (4:3)</PresentationFormat>
  <Paragraphs>342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9" baseType="lpstr">
      <vt:lpstr>Arial</vt:lpstr>
      <vt:lpstr>SimSun</vt:lpstr>
      <vt:lpstr>Wingdings</vt:lpstr>
      <vt:lpstr>Times New Roman</vt:lpstr>
      <vt:lpstr>Calibri</vt:lpstr>
      <vt:lpstr>Microsoft YaHei</vt:lpstr>
      <vt:lpstr>Arial Unicode MS</vt:lpstr>
      <vt:lpstr>Calibri</vt:lpstr>
      <vt:lpstr>Office Theme</vt:lpstr>
      <vt:lpstr>Process costing with loss in weight, sale of scrap and partial transfer to next process  </vt:lpstr>
      <vt:lpstr>Partial transfer to next process   </vt:lpstr>
      <vt:lpstr>Example .1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 costing</dc:title>
  <dc:creator>user</dc:creator>
  <cp:lastModifiedBy>user</cp:lastModifiedBy>
  <cp:revision>39</cp:revision>
  <dcterms:created xsi:type="dcterms:W3CDTF">2021-03-25T14:53:00Z</dcterms:created>
  <dcterms:modified xsi:type="dcterms:W3CDTF">2024-08-31T06:37:40Z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1AFFE7C224794ACE99610C636D5C6B28_12</vt:lpwstr>
  </property>
  <property fmtid="{D5CDD505-2E9C-101B-9397-08002B2CF9AE}" pid="3" name="KSOProductBuildVer">
    <vt:lpwstr>1033-12.2.0.17562</vt:lpwstr>
  </property>
</Properties>
</file>