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331" r:id="rId8"/>
    <p:sldId id="261" r:id="rId9"/>
    <p:sldId id="264" r:id="rId10"/>
    <p:sldId id="262" r:id="rId11"/>
    <p:sldId id="334" r:id="rId12"/>
    <p:sldId id="263" r:id="rId13"/>
    <p:sldId id="265" r:id="rId14"/>
    <p:sldId id="332" r:id="rId15"/>
    <p:sldId id="266" r:id="rId16"/>
    <p:sldId id="267" r:id="rId17"/>
    <p:sldId id="268" r:id="rId18"/>
    <p:sldId id="269" r:id="rId19"/>
    <p:sldId id="333"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1" r:id="rId52"/>
    <p:sldId id="302" r:id="rId53"/>
    <p:sldId id="303" r:id="rId54"/>
    <p:sldId id="304" r:id="rId55"/>
    <p:sldId id="305" r:id="rId56"/>
    <p:sldId id="306" r:id="rId57"/>
    <p:sldId id="307" r:id="rId58"/>
    <p:sldId id="308" r:id="rId59"/>
    <p:sldId id="309" r:id="rId60"/>
    <p:sldId id="310" r:id="rId61"/>
    <p:sldId id="311" r:id="rId62"/>
    <p:sldId id="312" r:id="rId63"/>
    <p:sldId id="313" r:id="rId64"/>
    <p:sldId id="314" r:id="rId65"/>
    <p:sldId id="337" r:id="rId66"/>
    <p:sldId id="339" r:id="rId67"/>
    <p:sldId id="315" r:id="rId68"/>
    <p:sldId id="316" r:id="rId69"/>
    <p:sldId id="317" r:id="rId70"/>
    <p:sldId id="318" r:id="rId71"/>
    <p:sldId id="319" r:id="rId72"/>
    <p:sldId id="320" r:id="rId73"/>
    <p:sldId id="322" r:id="rId74"/>
    <p:sldId id="323" r:id="rId75"/>
    <p:sldId id="321" r:id="rId76"/>
    <p:sldId id="325" r:id="rId77"/>
    <p:sldId id="326" r:id="rId78"/>
    <p:sldId id="327" r:id="rId79"/>
    <p:sldId id="328" r:id="rId80"/>
    <p:sldId id="329" r:id="rId81"/>
    <p:sldId id="330" r:id="rId82"/>
    <p:sldId id="338" r:id="rId83"/>
    <p:sldId id="336" r:id="rId8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06" autoAdjust="0"/>
    <p:restoredTop sz="94660"/>
  </p:normalViewPr>
  <p:slideViewPr>
    <p:cSldViewPr>
      <p:cViewPr varScale="1">
        <p:scale>
          <a:sx n="69" d="100"/>
          <a:sy n="69" d="100"/>
        </p:scale>
        <p:origin x="-145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7" Type="http://schemas.openxmlformats.org/officeDocument/2006/relationships/tableStyles" Target="tableStyles.xml"/><Relationship Id="rId86" Type="http://schemas.openxmlformats.org/officeDocument/2006/relationships/viewProps" Target="viewProps.xml"/><Relationship Id="rId85" Type="http://schemas.openxmlformats.org/officeDocument/2006/relationships/presProps" Target="presProps.xml"/><Relationship Id="rId84" Type="http://schemas.openxmlformats.org/officeDocument/2006/relationships/slide" Target="slides/slide82.xml"/><Relationship Id="rId83" Type="http://schemas.openxmlformats.org/officeDocument/2006/relationships/slide" Target="slides/slide81.xml"/><Relationship Id="rId82" Type="http://schemas.openxmlformats.org/officeDocument/2006/relationships/slide" Target="slides/slide80.xml"/><Relationship Id="rId81" Type="http://schemas.openxmlformats.org/officeDocument/2006/relationships/slide" Target="slides/slide79.xml"/><Relationship Id="rId80" Type="http://schemas.openxmlformats.org/officeDocument/2006/relationships/slide" Target="slides/slide78.xml"/><Relationship Id="rId8" Type="http://schemas.openxmlformats.org/officeDocument/2006/relationships/slide" Target="slides/slide6.xml"/><Relationship Id="rId79" Type="http://schemas.openxmlformats.org/officeDocument/2006/relationships/slide" Target="slides/slide77.xml"/><Relationship Id="rId78" Type="http://schemas.openxmlformats.org/officeDocument/2006/relationships/slide" Target="slides/slide76.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1D15EB0E-3843-49B9-91A4-CE4BD29044D4}" type="doc">
      <dgm:prSet loTypeId="urn:microsoft.com/office/officeart/2005/8/layout/vList2" loCatId="list" qsTypeId="urn:microsoft.com/office/officeart/2005/8/quickstyle/3d1" qsCatId="3D" csTypeId="urn:microsoft.com/office/officeart/2005/8/colors/accent1_2" csCatId="accent1"/>
      <dgm:spPr/>
      <dgm:t>
        <a:bodyPr/>
        <a:lstStyle/>
        <a:p>
          <a:endParaRPr lang="en-IN"/>
        </a:p>
      </dgm:t>
    </dgm:pt>
    <dgm:pt modelId="{0D97EBCE-3D84-46A9-A734-1FF2D801C584}">
      <dgm:prSet phldr="0" custT="1"/>
      <dgm:spPr/>
      <dgm:t>
        <a:bodyPr vert="horz" wrap="square"/>
        <a:p>
          <a:pPr algn="ctr" rtl="0">
            <a:lnSpc>
              <a:spcPct val="100000"/>
            </a:lnSpc>
            <a:spcBef>
              <a:spcPct val="0"/>
            </a:spcBef>
            <a:spcAft>
              <a:spcPct val="35000"/>
            </a:spcAft>
          </a:pPr>
          <a:r>
            <a:rPr lang="en-US" sz="3600" b="1" baseline="0" dirty="0" smtClean="0">
              <a:solidFill>
                <a:srgbClr val="FF0000"/>
              </a:solidFill>
            </a:rPr>
            <a:t>RESEARCH DESIGN</a:t>
          </a:r>
          <a:r>
            <a:rPr lang="en-US" sz="3600" b="1" baseline="0" dirty="0" smtClean="0">
              <a:solidFill>
                <a:srgbClr val="FF0000"/>
              </a:solidFill>
            </a:rPr>
            <a:t/>
          </a:r>
          <a:endParaRPr lang="en-US" sz="3600" b="1" baseline="0" dirty="0" smtClean="0">
            <a:solidFill>
              <a:srgbClr val="FF0000"/>
            </a:solidFill>
          </a:endParaRPr>
        </a:p>
        <a:p>
          <a:pPr rtl="0">
            <a:lnSpc>
              <a:spcPct val="100000"/>
            </a:lnSpc>
            <a:spcBef>
              <a:spcPct val="0"/>
            </a:spcBef>
            <a:spcAft>
              <a:spcPct val="35000"/>
            </a:spcAft>
          </a:pPr>
          <a:r>
            <a:rPr lang="en-US" altLang="en-IN" sz="2000" b="1" dirty="0">
              <a:solidFill>
                <a:srgbClr val="002060"/>
              </a:solidFill>
              <a:sym typeface="+mn-ea"/>
            </a:rPr>
            <a:t>Prepared by</a:t>
          </a:r>
          <a:r>
            <a:rPr lang="en-US" altLang="en-IN" sz="2000" b="1" dirty="0">
              <a:solidFill>
                <a:srgbClr val="002060"/>
              </a:solidFill>
              <a:sym typeface="+mn-ea"/>
            </a:rPr>
            <a:t/>
          </a:r>
          <a:endParaRPr lang="en-US" altLang="en-IN" sz="2000" b="1" dirty="0">
            <a:solidFill>
              <a:srgbClr val="002060"/>
            </a:solidFill>
            <a:sym typeface="+mn-ea"/>
          </a:endParaRPr>
        </a:p>
        <a:p>
          <a:pPr rtl="0">
            <a:lnSpc>
              <a:spcPct val="100000"/>
            </a:lnSpc>
            <a:spcBef>
              <a:spcPct val="0"/>
            </a:spcBef>
            <a:spcAft>
              <a:spcPct val="35000"/>
            </a:spcAft>
          </a:pPr>
          <a:r>
            <a:rPr lang="en-US" altLang="en-IN" sz="2000" b="1" dirty="0">
              <a:solidFill>
                <a:srgbClr val="002060"/>
              </a:solidFill>
              <a:sym typeface="+mn-ea"/>
            </a:rPr>
            <a:t>Dr. Muhammed Rafi.P</a:t>
          </a:r>
          <a:br>
            <a:rPr lang="en-US" altLang="en-IN" sz="2000" b="1" dirty="0">
              <a:solidFill>
                <a:srgbClr val="002060"/>
              </a:solidFill>
              <a:sym typeface="+mn-ea"/>
            </a:rPr>
          </a:br>
          <a:r>
            <a:rPr lang="en-US" altLang="en-IN" sz="2000" b="1" dirty="0">
              <a:solidFill>
                <a:srgbClr val="002060"/>
              </a:solidFill>
              <a:sym typeface="+mn-ea"/>
            </a:rPr>
            <a:t>Assistant Professor</a:t>
          </a:r>
          <a:br>
            <a:rPr lang="en-US" altLang="en-IN" sz="2000" b="1" dirty="0">
              <a:solidFill>
                <a:srgbClr val="002060"/>
              </a:solidFill>
              <a:sym typeface="+mn-ea"/>
            </a:rPr>
          </a:br>
          <a:r>
            <a:rPr lang="en-US" altLang="en-IN" sz="2000" b="1" dirty="0">
              <a:solidFill>
                <a:srgbClr val="002060"/>
              </a:solidFill>
              <a:sym typeface="+mn-ea"/>
            </a:rPr>
            <a:t>PG Department of Commerce &amp; Management studies</a:t>
          </a:r>
          <a:r>
            <a:rPr lang="en-US" altLang="en-IN" sz="2000" b="1" baseline="0" dirty="0">
              <a:solidFill>
                <a:srgbClr val="002060"/>
              </a:solidFill>
              <a:sym typeface="+mn-ea"/>
            </a:rPr>
            <a:t/>
          </a:r>
          <a:endParaRPr lang="en-US" altLang="en-IN" sz="2000" b="1" baseline="0" dirty="0">
            <a:solidFill>
              <a:srgbClr val="002060"/>
            </a:solidFill>
            <a:sym typeface="+mn-ea"/>
          </a:endParaRPr>
        </a:p>
      </dgm:t>
    </dgm:pt>
    <dgm:pt modelId="{2DC195FE-17FE-4EF6-884C-A82675BAD43C}" cxnId="{F3DA1F93-6D62-4535-BCB2-C15973F15A91}" type="parTrans">
      <dgm:prSet/>
      <dgm:spPr/>
      <dgm:t>
        <a:bodyPr/>
        <a:lstStyle/>
        <a:p>
          <a:endParaRPr lang="en-IN"/>
        </a:p>
      </dgm:t>
    </dgm:pt>
    <dgm:pt modelId="{205DA63E-4362-4DCC-9919-1D784B73353A}" cxnId="{F3DA1F93-6D62-4535-BCB2-C15973F15A91}" type="sibTrans">
      <dgm:prSet/>
      <dgm:spPr/>
      <dgm:t>
        <a:bodyPr/>
        <a:lstStyle/>
        <a:p>
          <a:endParaRPr lang="en-IN"/>
        </a:p>
      </dgm:t>
    </dgm:pt>
    <dgm:pt modelId="{C661C008-B10D-4D44-9ADD-10D005C961DB}" type="pres">
      <dgm:prSet presAssocID="{1D15EB0E-3843-49B9-91A4-CE4BD29044D4}" presName="linear" presStyleCnt="0">
        <dgm:presLayoutVars>
          <dgm:animLvl val="lvl"/>
          <dgm:resizeHandles val="exact"/>
        </dgm:presLayoutVars>
      </dgm:prSet>
      <dgm:spPr/>
      <dgm:t>
        <a:bodyPr/>
        <a:lstStyle/>
        <a:p>
          <a:endParaRPr lang="en-IN"/>
        </a:p>
      </dgm:t>
    </dgm:pt>
    <dgm:pt modelId="{2399E763-F761-411A-83AB-636AAECC3C79}" type="pres">
      <dgm:prSet presAssocID="{0D97EBCE-3D84-46A9-A734-1FF2D801C584}" presName="parentText" presStyleLbl="node1" presStyleIdx="0" presStyleCnt="1">
        <dgm:presLayoutVars>
          <dgm:chMax val="0"/>
          <dgm:bulletEnabled val="1"/>
        </dgm:presLayoutVars>
      </dgm:prSet>
      <dgm:spPr/>
      <dgm:t>
        <a:bodyPr/>
        <a:lstStyle/>
        <a:p>
          <a:endParaRPr lang="en-IN"/>
        </a:p>
      </dgm:t>
    </dgm:pt>
  </dgm:ptLst>
  <dgm:cxnLst>
    <dgm:cxn modelId="{F3DA1F93-6D62-4535-BCB2-C15973F15A91}" srcId="{1D15EB0E-3843-49B9-91A4-CE4BD29044D4}" destId="{0D97EBCE-3D84-46A9-A734-1FF2D801C584}" srcOrd="0" destOrd="0" parTransId="{2DC195FE-17FE-4EF6-884C-A82675BAD43C}" sibTransId="{205DA63E-4362-4DCC-9919-1D784B73353A}"/>
    <dgm:cxn modelId="{BD359A10-799B-4E9D-9C6C-B17714691294}" type="presOf" srcId="{1D15EB0E-3843-49B9-91A4-CE4BD29044D4}" destId="{C661C008-B10D-4D44-9ADD-10D005C961DB}" srcOrd="0" destOrd="0" presId="urn:microsoft.com/office/officeart/2005/8/layout/vList2"/>
    <dgm:cxn modelId="{1DE01B35-3251-4483-94A1-DBD0DDAD4A79}" type="presParOf" srcId="{C661C008-B10D-4D44-9ADD-10D005C961DB}" destId="{2399E763-F761-411A-83AB-636AAECC3C79}" srcOrd="0" destOrd="0" presId="urn:microsoft.com/office/officeart/2005/8/layout/vList2"/>
    <dgm:cxn modelId="{3B33A447-B625-4E09-91EC-DC35E11932BC}" type="presOf" srcId="{0D97EBCE-3D84-46A9-A734-1FF2D801C584}" destId="{2399E763-F761-411A-83AB-636AAECC3C79}" srcOrd="0"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17417C8-D066-450D-8DCB-DE2E497E49E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IN"/>
        </a:p>
      </dgm:t>
    </dgm:pt>
    <dgm:pt modelId="{069D9ADD-B57C-496C-88C7-FB4A0C517E5F}">
      <dgm:prSet custT="1"/>
      <dgm:spPr/>
      <dgm:t>
        <a:bodyPr/>
        <a:lstStyle/>
        <a:p>
          <a:pPr rtl="0"/>
          <a:r>
            <a:rPr lang="en-US" sz="4000" b="1" dirty="0" smtClean="0"/>
            <a:t>Price</a:t>
          </a:r>
          <a:endParaRPr lang="en-IN" sz="4000" b="1" dirty="0"/>
        </a:p>
      </dgm:t>
    </dgm:pt>
    <dgm:pt modelId="{903886D4-2AB9-4399-9967-C1A6679B5416}" cxnId="{C6E34EE1-F3F2-4245-AAAF-CD59EA547779}" type="parTrans">
      <dgm:prSet/>
      <dgm:spPr/>
      <dgm:t>
        <a:bodyPr/>
        <a:lstStyle/>
        <a:p>
          <a:endParaRPr lang="en-IN"/>
        </a:p>
      </dgm:t>
    </dgm:pt>
    <dgm:pt modelId="{1085B358-FB80-4030-8597-D2E3E056FC77}" cxnId="{C6E34EE1-F3F2-4245-AAAF-CD59EA547779}" type="sibTrans">
      <dgm:prSet/>
      <dgm:spPr/>
      <dgm:t>
        <a:bodyPr/>
        <a:lstStyle/>
        <a:p>
          <a:endParaRPr lang="en-IN"/>
        </a:p>
      </dgm:t>
    </dgm:pt>
    <dgm:pt modelId="{0BC0D415-F0AC-4DDB-A80A-2386031DF253}" type="pres">
      <dgm:prSet presAssocID="{517417C8-D066-450D-8DCB-DE2E497E49ED}" presName="Name0" presStyleCnt="0">
        <dgm:presLayoutVars>
          <dgm:dir/>
          <dgm:animLvl val="lvl"/>
          <dgm:resizeHandles val="exact"/>
        </dgm:presLayoutVars>
      </dgm:prSet>
      <dgm:spPr/>
      <dgm:t>
        <a:bodyPr/>
        <a:lstStyle/>
        <a:p>
          <a:endParaRPr lang="en-IN"/>
        </a:p>
      </dgm:t>
    </dgm:pt>
    <dgm:pt modelId="{426CBADE-FA5F-46DA-B7F5-C9AE037D65D3}" type="pres">
      <dgm:prSet presAssocID="{069D9ADD-B57C-496C-88C7-FB4A0C517E5F}" presName="linNode" presStyleCnt="0"/>
      <dgm:spPr/>
    </dgm:pt>
    <dgm:pt modelId="{FC24E7AD-68ED-49E1-BC8F-33EA147F8DE4}" type="pres">
      <dgm:prSet presAssocID="{069D9ADD-B57C-496C-88C7-FB4A0C517E5F}" presName="parentText" presStyleLbl="node1" presStyleIdx="0" presStyleCnt="1" custScaleX="148809">
        <dgm:presLayoutVars>
          <dgm:chMax val="1"/>
          <dgm:bulletEnabled val="1"/>
        </dgm:presLayoutVars>
      </dgm:prSet>
      <dgm:spPr/>
      <dgm:t>
        <a:bodyPr/>
        <a:lstStyle/>
        <a:p>
          <a:endParaRPr lang="en-IN"/>
        </a:p>
      </dgm:t>
    </dgm:pt>
  </dgm:ptLst>
  <dgm:cxnLst>
    <dgm:cxn modelId="{030B4B45-D4A1-437D-B5D6-E3ED54C79287}" type="presOf" srcId="{517417C8-D066-450D-8DCB-DE2E497E49ED}" destId="{0BC0D415-F0AC-4DDB-A80A-2386031DF253}" srcOrd="0" destOrd="0" presId="urn:microsoft.com/office/officeart/2005/8/layout/vList5"/>
    <dgm:cxn modelId="{FA576F83-5E6B-4238-B1FE-CE74AB63147E}" type="presOf" srcId="{069D9ADD-B57C-496C-88C7-FB4A0C517E5F}" destId="{FC24E7AD-68ED-49E1-BC8F-33EA147F8DE4}" srcOrd="0" destOrd="0" presId="urn:microsoft.com/office/officeart/2005/8/layout/vList5"/>
    <dgm:cxn modelId="{C6E34EE1-F3F2-4245-AAAF-CD59EA547779}" srcId="{517417C8-D066-450D-8DCB-DE2E497E49ED}" destId="{069D9ADD-B57C-496C-88C7-FB4A0C517E5F}" srcOrd="0" destOrd="0" parTransId="{903886D4-2AB9-4399-9967-C1A6679B5416}" sibTransId="{1085B358-FB80-4030-8597-D2E3E056FC77}"/>
    <dgm:cxn modelId="{5FDB45C1-8D32-4356-A852-21635B0C70D1}" type="presParOf" srcId="{0BC0D415-F0AC-4DDB-A80A-2386031DF253}" destId="{426CBADE-FA5F-46DA-B7F5-C9AE037D65D3}" srcOrd="0" destOrd="0" presId="urn:microsoft.com/office/officeart/2005/8/layout/vList5"/>
    <dgm:cxn modelId="{1575B247-9679-43BA-8386-EB92FC260372}" type="presParOf" srcId="{426CBADE-FA5F-46DA-B7F5-C9AE037D65D3}" destId="{FC24E7AD-68ED-49E1-BC8F-33EA147F8DE4}" srcOrd="0" destOrd="0" presId="urn:microsoft.com/office/officeart/2005/8/layout/vList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E719F0B-C6EB-493E-8D42-B4C4914AEC3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IN"/>
        </a:p>
      </dgm:t>
    </dgm:pt>
    <dgm:pt modelId="{8F8DE287-B283-4AA9-B705-77BFBC572589}">
      <dgm:prSet custT="1"/>
      <dgm:spPr/>
      <dgm:t>
        <a:bodyPr/>
        <a:lstStyle/>
        <a:p>
          <a:pPr rtl="0"/>
          <a:r>
            <a:rPr lang="en-US" sz="3600" b="1" dirty="0" smtClean="0"/>
            <a:t>Demand</a:t>
          </a:r>
          <a:r>
            <a:rPr lang="en-US" sz="2800" dirty="0" smtClean="0"/>
            <a:t> </a:t>
          </a:r>
          <a:endParaRPr lang="en-IN" sz="2800" dirty="0"/>
        </a:p>
      </dgm:t>
    </dgm:pt>
    <dgm:pt modelId="{D02723CA-E910-43FF-928D-5BFDF860FF8A}" cxnId="{24484F9B-FFCB-4D91-8DFF-90308CE1E6A9}" type="parTrans">
      <dgm:prSet/>
      <dgm:spPr/>
      <dgm:t>
        <a:bodyPr/>
        <a:lstStyle/>
        <a:p>
          <a:endParaRPr lang="en-IN"/>
        </a:p>
      </dgm:t>
    </dgm:pt>
    <dgm:pt modelId="{5DD92FC7-0406-4F0D-993F-815A574FAAE6}" cxnId="{24484F9B-FFCB-4D91-8DFF-90308CE1E6A9}" type="sibTrans">
      <dgm:prSet/>
      <dgm:spPr/>
      <dgm:t>
        <a:bodyPr/>
        <a:lstStyle/>
        <a:p>
          <a:endParaRPr lang="en-IN"/>
        </a:p>
      </dgm:t>
    </dgm:pt>
    <dgm:pt modelId="{69B69BA7-5B86-4ED4-8B7F-D28B52B299AD}" type="pres">
      <dgm:prSet presAssocID="{7E719F0B-C6EB-493E-8D42-B4C4914AEC3A}" presName="linear" presStyleCnt="0">
        <dgm:presLayoutVars>
          <dgm:animLvl val="lvl"/>
          <dgm:resizeHandles val="exact"/>
        </dgm:presLayoutVars>
      </dgm:prSet>
      <dgm:spPr/>
      <dgm:t>
        <a:bodyPr/>
        <a:lstStyle/>
        <a:p>
          <a:endParaRPr lang="en-IN"/>
        </a:p>
      </dgm:t>
    </dgm:pt>
    <dgm:pt modelId="{455B32ED-180E-41E7-9A3F-8DEF6C46624A}" type="pres">
      <dgm:prSet presAssocID="{8F8DE287-B283-4AA9-B705-77BFBC572589}" presName="parentText" presStyleLbl="node1" presStyleIdx="0" presStyleCnt="1">
        <dgm:presLayoutVars>
          <dgm:chMax val="0"/>
          <dgm:bulletEnabled val="1"/>
        </dgm:presLayoutVars>
      </dgm:prSet>
      <dgm:spPr/>
      <dgm:t>
        <a:bodyPr/>
        <a:lstStyle/>
        <a:p>
          <a:endParaRPr lang="en-IN"/>
        </a:p>
      </dgm:t>
    </dgm:pt>
  </dgm:ptLst>
  <dgm:cxnLst>
    <dgm:cxn modelId="{24484F9B-FFCB-4D91-8DFF-90308CE1E6A9}" srcId="{7E719F0B-C6EB-493E-8D42-B4C4914AEC3A}" destId="{8F8DE287-B283-4AA9-B705-77BFBC572589}" srcOrd="0" destOrd="0" parTransId="{D02723CA-E910-43FF-928D-5BFDF860FF8A}" sibTransId="{5DD92FC7-0406-4F0D-993F-815A574FAAE6}"/>
    <dgm:cxn modelId="{8B9D4824-9446-4C9B-973B-AA7EA1A68D6D}" type="presOf" srcId="{8F8DE287-B283-4AA9-B705-77BFBC572589}" destId="{455B32ED-180E-41E7-9A3F-8DEF6C46624A}" srcOrd="0" destOrd="0" presId="urn:microsoft.com/office/officeart/2005/8/layout/vList2"/>
    <dgm:cxn modelId="{700BD4DC-FAE6-4C67-8901-DCBFE9C3EC01}" type="presOf" srcId="{7E719F0B-C6EB-493E-8D42-B4C4914AEC3A}" destId="{69B69BA7-5B86-4ED4-8B7F-D28B52B299AD}" srcOrd="0" destOrd="0" presId="urn:microsoft.com/office/officeart/2005/8/layout/vList2"/>
    <dgm:cxn modelId="{2375E11C-56AB-45FD-84A7-14527DFB8DDA}" type="presParOf" srcId="{69B69BA7-5B86-4ED4-8B7F-D28B52B299AD}" destId="{455B32ED-180E-41E7-9A3F-8DEF6C46624A}" srcOrd="0" destOrd="0" presId="urn:microsoft.com/office/officeart/2005/8/layout/vList2"/>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6477000" cy="3528695"/>
        <a:chOff x="0" y="0"/>
        <a:chExt cx="6477000" cy="3528695"/>
      </a:xfrm>
    </dsp:grpSpPr>
    <dsp:sp modelId="{2399E763-F761-411A-83AB-636AAECC3C79}">
      <dsp:nvSpPr>
        <dsp:cNvPr id="3" name="Rounded Rectangle 2"/>
        <dsp:cNvSpPr/>
      </dsp:nvSpPr>
      <dsp:spPr bwMode="white">
        <a:xfrm>
          <a:off x="0" y="330200"/>
          <a:ext cx="6477000" cy="2868295"/>
        </a:xfrm>
        <a:prstGeom prst="roundRect">
          <a:avLst/>
        </a:prstGeom>
        <a:sp3d prstMaterial="plastic">
          <a:bevelT w="120900" h="88900"/>
          <a:bevelB w="88900" h="31750" prst="angle"/>
        </a:sp3d>
      </dsp:spPr>
      <dsp:style>
        <a:lnRef idx="0">
          <a:schemeClr val="lt1"/>
        </a:lnRef>
        <a:fillRef idx="3">
          <a:schemeClr val="accent1"/>
        </a:fillRef>
        <a:effectRef idx="2">
          <a:scrgbClr r="0" g="0" b="0"/>
        </a:effectRef>
        <a:fontRef idx="minor">
          <a:schemeClr val="lt1"/>
        </a:fontRef>
      </dsp:style>
      <dsp:txBody>
        <a:bodyPr vert="horz" wrap="square" lIns="247650" tIns="247650" rIns="247650" bIns="247650" anchor="ctr"/>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gn="ctr" rtl="0">
            <a:lnSpc>
              <a:spcPct val="100000"/>
            </a:lnSpc>
            <a:spcBef>
              <a:spcPct val="0"/>
            </a:spcBef>
            <a:spcAft>
              <a:spcPct val="35000"/>
            </a:spcAft>
            <a:buNone/>
          </a:pPr>
          <a:r>
            <a:rPr lang="en-US" sz="3600" b="1" baseline="0" dirty="0" smtClean="0">
              <a:solidFill>
                <a:srgbClr val="FF0000"/>
              </a:solidFill>
            </a:rPr>
            <a:t>RESEARCH DESIGN</a:t>
          </a:r>
          <a:endParaRPr lang="en-US" sz="3600" b="1" baseline="0" dirty="0" smtClean="0">
            <a:solidFill>
              <a:srgbClr val="FF0000"/>
            </a:solidFill>
          </a:endParaRPr>
        </a:p>
        <a:p>
          <a:pPr lvl="0" rtl="0">
            <a:lnSpc>
              <a:spcPct val="100000"/>
            </a:lnSpc>
            <a:spcBef>
              <a:spcPct val="0"/>
            </a:spcBef>
            <a:spcAft>
              <a:spcPct val="35000"/>
            </a:spcAft>
            <a:buNone/>
          </a:pPr>
          <a:r>
            <a:rPr lang="en-US" altLang="en-IN" sz="2000" b="1" dirty="0">
              <a:solidFill>
                <a:srgbClr val="002060"/>
              </a:solidFill>
              <a:sym typeface="+mn-ea"/>
            </a:rPr>
            <a:t>Prepared by</a:t>
          </a:r>
          <a:endParaRPr lang="en-US" altLang="en-IN" sz="2000" b="1" dirty="0">
            <a:solidFill>
              <a:srgbClr val="002060"/>
            </a:solidFill>
            <a:sym typeface="+mn-ea"/>
          </a:endParaRPr>
        </a:p>
        <a:p>
          <a:pPr lvl="0" rtl="0">
            <a:lnSpc>
              <a:spcPct val="100000"/>
            </a:lnSpc>
            <a:spcBef>
              <a:spcPct val="0"/>
            </a:spcBef>
            <a:spcAft>
              <a:spcPct val="35000"/>
            </a:spcAft>
            <a:buNone/>
          </a:pPr>
          <a:r>
            <a:rPr lang="en-US" altLang="en-IN" sz="2000" b="1" dirty="0">
              <a:solidFill>
                <a:srgbClr val="002060"/>
              </a:solidFill>
              <a:sym typeface="+mn-ea"/>
            </a:rPr>
            <a:t>Dr. Muhammed Rafi.P</a:t>
          </a:r>
          <a:br>
            <a:rPr lang="en-US" altLang="en-IN" sz="2000" b="1" dirty="0">
              <a:solidFill>
                <a:srgbClr val="002060"/>
              </a:solidFill>
              <a:sym typeface="+mn-ea"/>
            </a:rPr>
          </a:br>
          <a:r>
            <a:rPr lang="en-US" altLang="en-IN" sz="2000" b="1" dirty="0">
              <a:solidFill>
                <a:srgbClr val="002060"/>
              </a:solidFill>
              <a:sym typeface="+mn-ea"/>
            </a:rPr>
            <a:t>Assistant Professor</a:t>
          </a:r>
          <a:br>
            <a:rPr lang="en-US" altLang="en-IN" sz="2000" b="1" dirty="0">
              <a:solidFill>
                <a:srgbClr val="002060"/>
              </a:solidFill>
              <a:sym typeface="+mn-ea"/>
            </a:rPr>
          </a:br>
          <a:r>
            <a:rPr lang="en-US" altLang="en-IN" sz="2000" b="1" dirty="0">
              <a:solidFill>
                <a:srgbClr val="002060"/>
              </a:solidFill>
              <a:sym typeface="+mn-ea"/>
            </a:rPr>
            <a:t>PG Department of Commerce &amp; Management studies</a:t>
          </a:r>
          <a:endParaRPr lang="en-US" altLang="en-IN" sz="2000" b="1" baseline="0" dirty="0">
            <a:solidFill>
              <a:srgbClr val="002060"/>
            </a:solidFill>
            <a:sym typeface="+mn-ea"/>
          </a:endParaRPr>
        </a:p>
      </dsp:txBody>
      <dsp:txXfrm>
        <a:off x="0" y="330200"/>
        <a:ext cx="6477000" cy="286829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lnSpAfChP" val="20"/>
              <dgm:param type="stBulletLvl" val="1"/>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type="round2SameRect" r:blip="" rot="90">
                    <dgm:adjLst/>
                  </dgm:shape>
                </dgm:if>
                <dgm:else name="Name12">
                  <dgm:shape xmlns:r="http://schemas.openxmlformats.org/officeDocument/2006/relationships" type="round2SameRect" r:blip="" rot="-90">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lnSpAfChP" val="20"/>
              <dgm:param type="stBulletLvl" val="1"/>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DBF6D9E2-B28F-4CBF-9230-11FAA2F71BB9}" type="datetimeFigureOut">
              <a:rPr lang="en-US" smtClean="0"/>
            </a:fld>
            <a:endParaRPr lang="en-IN"/>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IN"/>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F4583E1-BF8E-4E6A-A7CC-356612546AC5}" type="slidenum">
              <a:rPr lang="en-IN" smtClean="0"/>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F6D9E2-B28F-4CBF-9230-11FAA2F71BB9}" type="datetimeFigureOut">
              <a:rPr lang="en-US"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F4583E1-BF8E-4E6A-A7CC-356612546AC5}"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DBF6D9E2-B28F-4CBF-9230-11FAA2F71BB9}" type="datetimeFigureOut">
              <a:rPr lang="en-US" smtClean="0"/>
            </a:fld>
            <a:endParaRPr lang="en-IN"/>
          </a:p>
        </p:txBody>
      </p:sp>
      <p:sp>
        <p:nvSpPr>
          <p:cNvPr id="5" name="Footer Placeholder 4"/>
          <p:cNvSpPr>
            <a:spLocks noGrp="1"/>
          </p:cNvSpPr>
          <p:nvPr>
            <p:ph type="ftr" sz="quarter" idx="11"/>
          </p:nvPr>
        </p:nvSpPr>
        <p:spPr>
          <a:xfrm>
            <a:off x="457201" y="6248207"/>
            <a:ext cx="5573483" cy="365125"/>
          </a:xfrm>
        </p:spPr>
        <p:txBody>
          <a:bodyPr/>
          <a:lstStyle/>
          <a:p>
            <a:endParaRPr lang="en-IN"/>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F4583E1-BF8E-4E6A-A7CC-356612546AC5}" type="slidenum">
              <a:rPr lang="en-IN" smtClean="0"/>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BF6D9E2-B28F-4CBF-9230-11FAA2F71BB9}" type="datetimeFigureOut">
              <a:rPr lang="en-US"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F4583E1-BF8E-4E6A-A7CC-356612546AC5}" type="slidenum">
              <a:rPr lang="en-IN" smtClean="0"/>
            </a:fld>
            <a:endParaRPr lang="en-IN"/>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endParaRPr kumimoji="0" lang="en-US" smtClean="0"/>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DBF6D9E2-B28F-4CBF-9230-11FAA2F71BB9}" type="datetimeFigureOut">
              <a:rPr lang="en-US" smtClean="0"/>
            </a:fld>
            <a:endParaRPr lang="en-IN"/>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F4583E1-BF8E-4E6A-A7CC-356612546AC5}" type="slidenum">
              <a:rPr lang="en-IN" smtClean="0"/>
            </a:fld>
            <a:endParaRPr lang="en-IN"/>
          </a:p>
        </p:txBody>
      </p:sp>
      <p:sp>
        <p:nvSpPr>
          <p:cNvPr id="14" name="Footer Placeholder 13"/>
          <p:cNvSpPr>
            <a:spLocks noGrp="1"/>
          </p:cNvSpPr>
          <p:nvPr>
            <p:ph type="ftr" sz="quarter" idx="12"/>
          </p:nvPr>
        </p:nvSpPr>
        <p:spPr/>
        <p:txBody>
          <a:bodyPr/>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DBF6D9E2-B28F-4CBF-9230-11FAA2F71BB9}" type="datetimeFigureOut">
              <a:rPr lang="en-US" smtClean="0"/>
            </a:fld>
            <a:endParaRPr lang="en-IN"/>
          </a:p>
        </p:txBody>
      </p:sp>
      <p:sp>
        <p:nvSpPr>
          <p:cNvPr id="10" name="Slide Number Placeholder 9"/>
          <p:cNvSpPr>
            <a:spLocks noGrp="1"/>
          </p:cNvSpPr>
          <p:nvPr>
            <p:ph type="sldNum" sz="quarter" idx="16"/>
          </p:nvPr>
        </p:nvSpPr>
        <p:spPr/>
        <p:txBody>
          <a:bodyPr rtlCol="0"/>
          <a:lstStyle/>
          <a:p>
            <a:fld id="{BF4583E1-BF8E-4E6A-A7CC-356612546AC5}" type="slidenum">
              <a:rPr lang="en-IN" smtClean="0"/>
            </a:fld>
            <a:endParaRPr lang="en-IN"/>
          </a:p>
        </p:txBody>
      </p:sp>
      <p:sp>
        <p:nvSpPr>
          <p:cNvPr id="12" name="Footer Placeholder 11"/>
          <p:cNvSpPr>
            <a:spLocks noGrp="1"/>
          </p:cNvSpPr>
          <p:nvPr>
            <p:ph type="ftr" sz="quarter" idx="17"/>
          </p:nvPr>
        </p:nvSpPr>
        <p:spPr/>
        <p:txBody>
          <a:bodyPr rtlCol="0"/>
          <a:lstStyle/>
          <a:p>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DBF6D9E2-B28F-4CBF-9230-11FAA2F71BB9}" type="datetimeFigureOut">
              <a:rPr lang="en-US" smtClean="0"/>
            </a:fld>
            <a:endParaRPr lang="en-IN"/>
          </a:p>
        </p:txBody>
      </p:sp>
      <p:sp>
        <p:nvSpPr>
          <p:cNvPr id="12" name="Slide Number Placeholder 11"/>
          <p:cNvSpPr>
            <a:spLocks noGrp="1"/>
          </p:cNvSpPr>
          <p:nvPr>
            <p:ph type="sldNum" sz="quarter" idx="16"/>
          </p:nvPr>
        </p:nvSpPr>
        <p:spPr/>
        <p:txBody>
          <a:bodyPr rtlCol="0"/>
          <a:lstStyle/>
          <a:p>
            <a:fld id="{BF4583E1-BF8E-4E6A-A7CC-356612546AC5}" type="slidenum">
              <a:rPr lang="en-IN" smtClean="0"/>
            </a:fld>
            <a:endParaRPr lang="en-IN"/>
          </a:p>
        </p:txBody>
      </p:sp>
      <p:sp>
        <p:nvSpPr>
          <p:cNvPr id="14" name="Footer Placeholder 13"/>
          <p:cNvSpPr>
            <a:spLocks noGrp="1"/>
          </p:cNvSpPr>
          <p:nvPr>
            <p:ph type="ftr" sz="quarter" idx="17"/>
          </p:nvPr>
        </p:nvSpPr>
        <p:spPr/>
        <p:txBody>
          <a:bodyPr rtlCol="0"/>
          <a:lstStyle/>
          <a:p>
            <a:endParaRPr lang="en-IN"/>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endParaRPr kumimoji="0" lang="en-US" smtClean="0"/>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endParaRPr kumimoji="0" lang="en-US" smtClean="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BF6D9E2-B28F-4CBF-9230-11FAA2F71BB9}" type="datetimeFigureOut">
              <a:rPr lang="en-US"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F4583E1-BF8E-4E6A-A7CC-356612546AC5}"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F6D9E2-B28F-4CBF-9230-11FAA2F71BB9}" type="datetimeFigureOut">
              <a:rPr lang="en-US"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F4583E1-BF8E-4E6A-A7CC-356612546AC5}"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BF6D9E2-B28F-4CBF-9230-11FAA2F71BB9}" type="datetimeFigureOut">
              <a:rPr lang="en-US"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F4583E1-BF8E-4E6A-A7CC-356612546AC5}" type="slidenum">
              <a:rPr lang="en-IN" smtClean="0"/>
            </a:fld>
            <a:endParaRPr lang="en-IN"/>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endParaRPr kumimoji="0" lang="en-US" smtClean="0"/>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endParaRPr kumimoji="0" lang="en-US" smtClean="0"/>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DBF6D9E2-B28F-4CBF-9230-11FAA2F71BB9}" type="datetimeFigureOut">
              <a:rPr lang="en-US" smtClean="0"/>
            </a:fld>
            <a:endParaRPr lang="en-IN"/>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F4583E1-BF8E-4E6A-A7CC-356612546AC5}" type="slidenum">
              <a:rPr lang="en-IN" smtClean="0"/>
            </a:fld>
            <a:endParaRPr lang="en-IN"/>
          </a:p>
        </p:txBody>
      </p:sp>
      <p:sp>
        <p:nvSpPr>
          <p:cNvPr id="14" name="Footer Placeholder 13"/>
          <p:cNvSpPr>
            <a:spLocks noGrp="1"/>
          </p:cNvSpPr>
          <p:nvPr>
            <p:ph type="ftr" sz="quarter" idx="12"/>
          </p:nvPr>
        </p:nvSpPr>
        <p:spPr>
          <a:xfrm>
            <a:off x="1600200" y="6248206"/>
            <a:ext cx="4572000" cy="365125"/>
          </a:xfrm>
        </p:spPr>
        <p:txBody>
          <a:bodyPr rtlCol="0"/>
          <a:lstStyle/>
          <a:p>
            <a:endParaRPr lang="en-IN"/>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endParaRPr kumimoji="0" lang="en-US" smtClean="0"/>
          </a:p>
          <a:p>
            <a:pPr lvl="1" eaLnBrk="1" latinLnBrk="0" hangingPunct="1"/>
            <a:r>
              <a:rPr kumimoji="0" lang="en-US" smtClean="0"/>
              <a:t>Second level</a:t>
            </a:r>
            <a:endParaRPr kumimoji="0" lang="en-US" smtClean="0"/>
          </a:p>
          <a:p>
            <a:pPr lvl="2" eaLnBrk="1" latinLnBrk="0" hangingPunct="1"/>
            <a:r>
              <a:rPr kumimoji="0" lang="en-US" smtClean="0"/>
              <a:t>Third level</a:t>
            </a:r>
            <a:endParaRPr kumimoji="0" lang="en-US" smtClean="0"/>
          </a:p>
          <a:p>
            <a:pPr lvl="3" eaLnBrk="1" latinLnBrk="0" hangingPunct="1"/>
            <a:r>
              <a:rPr kumimoji="0" lang="en-US" smtClean="0"/>
              <a:t>Fourth level</a:t>
            </a:r>
            <a:endParaRPr kumimoji="0" lang="en-US" smtClean="0"/>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DBF6D9E2-B28F-4CBF-9230-11FAA2F71BB9}" type="datetimeFigureOut">
              <a:rPr lang="en-US" smtClean="0"/>
            </a:fld>
            <a:endParaRPr lang="en-IN"/>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IN"/>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F4583E1-BF8E-4E6A-A7CC-356612546AC5}"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panose="05000000000000000000"/>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panose="05020102010507070707"/>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panose="05000000000000000000"/>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panose="05000000000000000000"/>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panose="05000000000000000000"/>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panose="05000000000000000000"/>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panose="05000000000000000000"/>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panose="05000000000000000000"/>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panose="05000000000000000000"/>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10.xml.rels><?xml version="1.0" encoding="UTF-8" standalone="yes"?>
<Relationships xmlns="http://schemas.openxmlformats.org/package/2006/relationships"><Relationship Id="rId9" Type="http://schemas.openxmlformats.org/officeDocument/2006/relationships/diagramColors" Target="../diagrams/colors3.xml"/><Relationship Id="rId8" Type="http://schemas.openxmlformats.org/officeDocument/2006/relationships/diagramQuickStyle" Target="../diagrams/quickStyle3.xml"/><Relationship Id="rId7" Type="http://schemas.openxmlformats.org/officeDocument/2006/relationships/diagramLayout" Target="../diagrams/layout3.xml"/><Relationship Id="rId6" Type="http://schemas.openxmlformats.org/officeDocument/2006/relationships/diagramData" Target="../diagrams/data3.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1" Type="http://schemas.openxmlformats.org/officeDocument/2006/relationships/slideLayout" Target="../slideLayouts/slideLayout2.xml"/><Relationship Id="rId10" Type="http://schemas.microsoft.com/office/2007/relationships/diagramDrawing" Target="../diagrams/drawing3.xml"/><Relationship Id="rId1" Type="http://schemas.openxmlformats.org/officeDocument/2006/relationships/diagramData" Target="../diagrams/data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2362200" y="1857375"/>
          <a:ext cx="6477000" cy="352869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3" name="Subtitle 2"/>
          <p:cNvSpPr>
            <a:spLocks noGrp="1"/>
          </p:cNvSpPr>
          <p:nvPr>
            <p:ph type="subTitle" idx="1"/>
          </p:nvPr>
        </p:nvSpPr>
        <p:spPr/>
        <p:txBody>
          <a:bodyPr/>
          <a:lstStyle/>
          <a:p>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a:xfrm>
            <a:off x="357158" y="1600200"/>
            <a:ext cx="8408890" cy="4495800"/>
          </a:xfrm>
        </p:spPr>
        <p:txBody>
          <a:bodyPr/>
          <a:lstStyle/>
          <a:p>
            <a:endParaRPr lang="en-US" dirty="0" smtClean="0"/>
          </a:p>
          <a:p>
            <a:endParaRPr lang="en-US" dirty="0" smtClean="0"/>
          </a:p>
          <a:p>
            <a:endParaRPr lang="en-US" dirty="0" smtClean="0"/>
          </a:p>
          <a:p>
            <a:pPr>
              <a:buNone/>
            </a:pPr>
            <a:r>
              <a:rPr lang="en-US" dirty="0" smtClean="0">
                <a:solidFill>
                  <a:srgbClr val="7030A0"/>
                </a:solidFill>
              </a:rPr>
              <a:t>Independent variable</a:t>
            </a:r>
            <a:r>
              <a:rPr lang="en-US" dirty="0" smtClean="0"/>
              <a:t>           </a:t>
            </a:r>
            <a:r>
              <a:rPr lang="en-US" dirty="0" smtClean="0">
                <a:solidFill>
                  <a:srgbClr val="7030A0"/>
                </a:solidFill>
              </a:rPr>
              <a:t>Dependent variable</a:t>
            </a:r>
            <a:endParaRPr lang="en-US" dirty="0" smtClean="0">
              <a:solidFill>
                <a:srgbClr val="7030A0"/>
              </a:solidFill>
            </a:endParaRPr>
          </a:p>
          <a:p>
            <a:pPr>
              <a:buNone/>
            </a:pPr>
            <a:r>
              <a:rPr lang="en-US" dirty="0" smtClean="0"/>
              <a:t>                                              </a:t>
            </a:r>
            <a:endParaRPr lang="en-IN" dirty="0"/>
          </a:p>
        </p:txBody>
      </p:sp>
      <p:graphicFrame>
        <p:nvGraphicFramePr>
          <p:cNvPr id="8" name="Diagram 7"/>
          <p:cNvGraphicFramePr/>
          <p:nvPr/>
        </p:nvGraphicFramePr>
        <p:xfrm>
          <a:off x="0" y="4000504"/>
          <a:ext cx="4000496" cy="571504"/>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graphicFrame>
        <p:nvGraphicFramePr>
          <p:cNvPr id="9" name="Diagram 8"/>
          <p:cNvGraphicFramePr/>
          <p:nvPr/>
        </p:nvGraphicFramePr>
        <p:xfrm>
          <a:off x="5143504" y="4000504"/>
          <a:ext cx="2071702" cy="64294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0" name="Oval 9"/>
          <p:cNvSpPr/>
          <p:nvPr/>
        </p:nvSpPr>
        <p:spPr>
          <a:xfrm>
            <a:off x="3214678" y="5286388"/>
            <a:ext cx="2000264" cy="10001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Festival season</a:t>
            </a:r>
            <a:endParaRPr lang="en-IN" sz="2800" b="1" dirty="0"/>
          </a:p>
        </p:txBody>
      </p:sp>
      <p:cxnSp>
        <p:nvCxnSpPr>
          <p:cNvPr id="12" name="Straight Arrow Connector 11"/>
          <p:cNvCxnSpPr/>
          <p:nvPr/>
        </p:nvCxnSpPr>
        <p:spPr>
          <a:xfrm rot="5400000" flipH="1" flipV="1">
            <a:off x="5036347" y="4750603"/>
            <a:ext cx="928694" cy="7143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Left-Right Arrow 12"/>
          <p:cNvSpPr/>
          <p:nvPr/>
        </p:nvSpPr>
        <p:spPr>
          <a:xfrm>
            <a:off x="3428992" y="4214818"/>
            <a:ext cx="1428760" cy="28575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r>
              <a:rPr lang="en-US" b="1" dirty="0" smtClean="0">
                <a:solidFill>
                  <a:srgbClr val="C00000"/>
                </a:solidFill>
              </a:rPr>
              <a:t> Confounded relationship:-</a:t>
            </a:r>
            <a:endParaRPr lang="en-US" b="1" dirty="0" smtClean="0">
              <a:solidFill>
                <a:srgbClr val="C00000"/>
              </a:solidFill>
            </a:endParaRPr>
          </a:p>
          <a:p>
            <a:pPr>
              <a:buNone/>
            </a:pPr>
            <a:r>
              <a:rPr lang="en-US" b="1" dirty="0" smtClean="0"/>
              <a:t>   </a:t>
            </a:r>
            <a:r>
              <a:rPr lang="en-US" dirty="0" smtClean="0"/>
              <a:t>     If the dependent variable is not free from the    influence of extraneous variable ,such a relationship is known as confounded relationship.</a:t>
            </a:r>
            <a:endParaRPr lang="en-US" dirty="0" smtClean="0"/>
          </a:p>
          <a:p>
            <a:pPr>
              <a:buNone/>
            </a:pPr>
            <a:endParaRPr lang="en-US" dirty="0" smtClean="0"/>
          </a:p>
          <a:p>
            <a:r>
              <a:rPr lang="en-US" b="1" dirty="0" smtClean="0">
                <a:solidFill>
                  <a:srgbClr val="C00000"/>
                </a:solidFill>
              </a:rPr>
              <a:t>Research hypothesis:-</a:t>
            </a:r>
            <a:endParaRPr lang="en-US" b="1" dirty="0" smtClean="0">
              <a:solidFill>
                <a:srgbClr val="C00000"/>
              </a:solidFill>
            </a:endParaRPr>
          </a:p>
          <a:p>
            <a:pPr>
              <a:buNone/>
            </a:pPr>
            <a:r>
              <a:rPr lang="en-US" b="1" dirty="0" smtClean="0"/>
              <a:t>   </a:t>
            </a:r>
            <a:r>
              <a:rPr lang="en-US" dirty="0" smtClean="0"/>
              <a:t>       It is a predictive statement that relates to an independent variable to the dependent variable.</a:t>
            </a: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sz="quarter" idx="1"/>
          </p:nvPr>
        </p:nvSpPr>
        <p:spPr>
          <a:xfrm>
            <a:off x="214282" y="1600200"/>
            <a:ext cx="8551766" cy="5257800"/>
          </a:xfrm>
        </p:spPr>
        <p:txBody>
          <a:bodyPr>
            <a:normAutofit fontScale="92500" lnSpcReduction="20000"/>
          </a:bodyPr>
          <a:lstStyle/>
          <a:p>
            <a:r>
              <a:rPr lang="en-US" b="1" dirty="0" smtClean="0">
                <a:solidFill>
                  <a:srgbClr val="C00000"/>
                </a:solidFill>
              </a:rPr>
              <a:t>Experimental and non experimental hypothesis testing research:-</a:t>
            </a:r>
            <a:endParaRPr lang="en-US" b="1" dirty="0" smtClean="0">
              <a:solidFill>
                <a:srgbClr val="C00000"/>
              </a:solidFill>
            </a:endParaRPr>
          </a:p>
          <a:p>
            <a:pPr>
              <a:buNone/>
            </a:pPr>
            <a:r>
              <a:rPr lang="en-US" b="1" dirty="0" smtClean="0"/>
              <a:t>   </a:t>
            </a:r>
            <a:r>
              <a:rPr lang="en-US" dirty="0" smtClean="0"/>
              <a:t>   When an independent variable is manipulated in a research is termed as </a:t>
            </a:r>
            <a:r>
              <a:rPr lang="en-US" dirty="0" smtClean="0">
                <a:solidFill>
                  <a:srgbClr val="00B0F0"/>
                </a:solidFill>
              </a:rPr>
              <a:t>experimental hypothesis testing research.</a:t>
            </a:r>
            <a:endParaRPr lang="en-US" dirty="0" smtClean="0">
              <a:solidFill>
                <a:srgbClr val="00B0F0"/>
              </a:solidFill>
            </a:endParaRPr>
          </a:p>
          <a:p>
            <a:pPr>
              <a:buNone/>
            </a:pPr>
            <a:endParaRPr lang="en-US" dirty="0" smtClean="0"/>
          </a:p>
          <a:p>
            <a:pPr>
              <a:buNone/>
            </a:pPr>
            <a:r>
              <a:rPr lang="en-US" dirty="0" smtClean="0"/>
              <a:t>         </a:t>
            </a:r>
            <a:r>
              <a:rPr lang="en-US" dirty="0" err="1" smtClean="0"/>
              <a:t>Eg</a:t>
            </a:r>
            <a:r>
              <a:rPr lang="en-US" dirty="0" smtClean="0"/>
              <a:t>:-to study the intelligence affects the mark scoring ability of a 60 students.</a:t>
            </a:r>
            <a:endParaRPr lang="en-US" dirty="0" smtClean="0"/>
          </a:p>
          <a:p>
            <a:pPr>
              <a:buNone/>
            </a:pPr>
            <a:r>
              <a:rPr lang="en-US" dirty="0" smtClean="0"/>
              <a:t>         Here, brain power = IDV</a:t>
            </a:r>
            <a:endParaRPr lang="en-US" dirty="0" smtClean="0"/>
          </a:p>
          <a:p>
            <a:pPr>
              <a:buNone/>
            </a:pPr>
            <a:r>
              <a:rPr lang="en-US" dirty="0"/>
              <a:t> </a:t>
            </a:r>
            <a:r>
              <a:rPr lang="en-US" dirty="0" smtClean="0"/>
              <a:t>             Mark             = DV</a:t>
            </a:r>
            <a:endParaRPr lang="en-US" dirty="0" smtClean="0"/>
          </a:p>
          <a:p>
            <a:pPr>
              <a:buNone/>
            </a:pPr>
            <a:endParaRPr lang="en-US" dirty="0" smtClean="0"/>
          </a:p>
          <a:p>
            <a:pPr>
              <a:buNone/>
            </a:pPr>
            <a:r>
              <a:rPr lang="en-US" dirty="0" smtClean="0"/>
              <a:t>       If the independent variable is not manipulated, it is called </a:t>
            </a:r>
            <a:r>
              <a:rPr lang="en-US" dirty="0" smtClean="0">
                <a:solidFill>
                  <a:srgbClr val="00B0F0"/>
                </a:solidFill>
              </a:rPr>
              <a:t>non experimental hypothesis testing research</a:t>
            </a:r>
            <a:endParaRPr lang="en-US" dirty="0" smtClean="0">
              <a:solidFill>
                <a:srgbClr val="00B0F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92500" lnSpcReduction="20000"/>
          </a:bodyPr>
          <a:lstStyle/>
          <a:p>
            <a:pPr>
              <a:buNone/>
            </a:pPr>
            <a:r>
              <a:rPr lang="en-US" dirty="0" err="1" smtClean="0"/>
              <a:t>Eg</a:t>
            </a:r>
            <a:r>
              <a:rPr lang="en-US" dirty="0" smtClean="0"/>
              <a:t>:- to study the effectiveness of training </a:t>
            </a:r>
            <a:r>
              <a:rPr lang="en-US" dirty="0" err="1" smtClean="0"/>
              <a:t>programme</a:t>
            </a:r>
            <a:r>
              <a:rPr lang="en-US" dirty="0" smtClean="0"/>
              <a:t> on the students performance level.</a:t>
            </a:r>
            <a:endParaRPr lang="en-US" dirty="0" smtClean="0"/>
          </a:p>
          <a:p>
            <a:pPr>
              <a:buNone/>
            </a:pPr>
            <a:endParaRPr lang="en-US" dirty="0" smtClean="0"/>
          </a:p>
          <a:p>
            <a:pPr>
              <a:buNone/>
            </a:pPr>
            <a:r>
              <a:rPr lang="en-US" dirty="0" smtClean="0"/>
              <a:t>   Here, training </a:t>
            </a:r>
            <a:r>
              <a:rPr lang="en-US" dirty="0" err="1" smtClean="0"/>
              <a:t>programme</a:t>
            </a:r>
            <a:r>
              <a:rPr lang="en-US" dirty="0" smtClean="0"/>
              <a:t> =IDV</a:t>
            </a:r>
            <a:endParaRPr lang="en-US" dirty="0" smtClean="0"/>
          </a:p>
          <a:p>
            <a:pPr>
              <a:buNone/>
            </a:pPr>
            <a:r>
              <a:rPr lang="en-US" dirty="0" smtClean="0"/>
              <a:t>              </a:t>
            </a:r>
            <a:r>
              <a:rPr lang="en-IN" dirty="0" smtClean="0"/>
              <a:t>Performance level  = DV</a:t>
            </a:r>
            <a:endParaRPr lang="en-IN" dirty="0" smtClean="0"/>
          </a:p>
          <a:p>
            <a:pPr>
              <a:buNone/>
            </a:pPr>
            <a:endParaRPr lang="en-IN" dirty="0" smtClean="0"/>
          </a:p>
          <a:p>
            <a:pPr>
              <a:buNone/>
            </a:pPr>
            <a:r>
              <a:rPr lang="en-US" dirty="0" smtClean="0"/>
              <a:t>   Here the researcher divides the 60 students into two groups such as 30 in X group and 30 in Y group.</a:t>
            </a:r>
            <a:endParaRPr lang="en-US" dirty="0" smtClean="0"/>
          </a:p>
          <a:p>
            <a:pPr>
              <a:buNone/>
            </a:pPr>
            <a:endParaRPr lang="en-US" dirty="0" smtClean="0"/>
          </a:p>
          <a:p>
            <a:pPr>
              <a:buNone/>
            </a:pPr>
            <a:r>
              <a:rPr lang="en-US" dirty="0" smtClean="0"/>
              <a:t>Provide usual training </a:t>
            </a:r>
            <a:r>
              <a:rPr lang="en-US" dirty="0" err="1" smtClean="0"/>
              <a:t>programme</a:t>
            </a:r>
            <a:r>
              <a:rPr lang="en-US" dirty="0" smtClean="0"/>
              <a:t> to X group </a:t>
            </a:r>
            <a:endParaRPr lang="en-US" dirty="0" smtClean="0"/>
          </a:p>
          <a:p>
            <a:pPr>
              <a:buNone/>
            </a:pPr>
            <a:r>
              <a:rPr lang="en-US" dirty="0" smtClean="0"/>
              <a:t>Provide special training </a:t>
            </a:r>
            <a:r>
              <a:rPr lang="en-US" dirty="0" err="1" smtClean="0"/>
              <a:t>programme</a:t>
            </a:r>
            <a:r>
              <a:rPr lang="en-US" dirty="0" smtClean="0"/>
              <a:t> to Y group</a:t>
            </a:r>
            <a:endParaRPr lang="en-US" dirty="0" smtClean="0"/>
          </a:p>
          <a:p>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sz="quarter" idx="1"/>
          </p:nvPr>
        </p:nvSpPr>
        <p:spPr/>
        <p:txBody>
          <a:bodyPr>
            <a:normAutofit fontScale="92500" lnSpcReduction="20000"/>
          </a:bodyPr>
          <a:lstStyle/>
          <a:p>
            <a:r>
              <a:rPr lang="en-US" b="1" dirty="0" smtClean="0">
                <a:solidFill>
                  <a:srgbClr val="C00000"/>
                </a:solidFill>
              </a:rPr>
              <a:t>Experimental and control group:-</a:t>
            </a:r>
            <a:endParaRPr lang="en-US" b="1" dirty="0" smtClean="0">
              <a:solidFill>
                <a:srgbClr val="C00000"/>
              </a:solidFill>
            </a:endParaRPr>
          </a:p>
          <a:p>
            <a:pPr>
              <a:buNone/>
            </a:pPr>
            <a:r>
              <a:rPr lang="en-US" b="1" dirty="0" smtClean="0"/>
              <a:t>   </a:t>
            </a:r>
            <a:r>
              <a:rPr lang="en-US" dirty="0" smtClean="0"/>
              <a:t>          When a group is exposed to some special condition in an experimental research , it is termed as </a:t>
            </a:r>
            <a:r>
              <a:rPr lang="en-US" dirty="0" smtClean="0">
                <a:solidFill>
                  <a:srgbClr val="00B050"/>
                </a:solidFill>
              </a:rPr>
              <a:t>experimental group.</a:t>
            </a:r>
            <a:endParaRPr lang="en-IN" dirty="0" smtClean="0">
              <a:solidFill>
                <a:srgbClr val="00B050"/>
              </a:solidFill>
            </a:endParaRPr>
          </a:p>
          <a:p>
            <a:pPr>
              <a:buNone/>
            </a:pPr>
            <a:r>
              <a:rPr lang="en-US" dirty="0" smtClean="0"/>
              <a:t>      </a:t>
            </a:r>
            <a:endParaRPr lang="en-US" dirty="0" smtClean="0"/>
          </a:p>
          <a:p>
            <a:pPr>
              <a:buNone/>
            </a:pPr>
            <a:r>
              <a:rPr lang="en-US" dirty="0" smtClean="0"/>
              <a:t>   If a group is exposed of usual conditions, it is termed as </a:t>
            </a:r>
            <a:r>
              <a:rPr lang="en-US" dirty="0" smtClean="0">
                <a:solidFill>
                  <a:srgbClr val="00B050"/>
                </a:solidFill>
              </a:rPr>
              <a:t>control group.</a:t>
            </a:r>
            <a:endParaRPr lang="en-US" dirty="0" smtClean="0">
              <a:solidFill>
                <a:srgbClr val="00B050"/>
              </a:solidFill>
            </a:endParaRPr>
          </a:p>
          <a:p>
            <a:pPr>
              <a:buNone/>
            </a:pPr>
            <a:r>
              <a:rPr lang="en-US" dirty="0" smtClean="0"/>
              <a:t>  </a:t>
            </a:r>
            <a:endParaRPr lang="en-US" dirty="0" smtClean="0"/>
          </a:p>
          <a:p>
            <a:pPr>
              <a:buNone/>
            </a:pPr>
            <a:r>
              <a:rPr lang="en-US" dirty="0" smtClean="0"/>
              <a:t>     </a:t>
            </a:r>
            <a:r>
              <a:rPr lang="en-US" dirty="0" err="1" smtClean="0"/>
              <a:t>Eg</a:t>
            </a:r>
            <a:r>
              <a:rPr lang="en-US" dirty="0" smtClean="0"/>
              <a:t>:- in the above example,</a:t>
            </a:r>
            <a:endParaRPr lang="en-US" dirty="0" smtClean="0"/>
          </a:p>
          <a:p>
            <a:pPr>
              <a:buNone/>
            </a:pPr>
            <a:r>
              <a:rPr lang="en-US" dirty="0"/>
              <a:t> </a:t>
            </a:r>
            <a:r>
              <a:rPr lang="en-US" dirty="0" smtClean="0"/>
              <a:t>   X Group = Controlled group</a:t>
            </a:r>
            <a:endParaRPr lang="en-US" dirty="0" smtClean="0"/>
          </a:p>
          <a:p>
            <a:pPr>
              <a:buNone/>
            </a:pPr>
            <a:r>
              <a:rPr lang="en-US" dirty="0"/>
              <a:t> </a:t>
            </a:r>
            <a:r>
              <a:rPr lang="en-US" dirty="0" smtClean="0"/>
              <a:t>   Y Group = Experimental group</a:t>
            </a: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sz="quarter" idx="1"/>
          </p:nvPr>
        </p:nvSpPr>
        <p:spPr>
          <a:xfrm>
            <a:off x="612648" y="1600200"/>
            <a:ext cx="8153400" cy="4972072"/>
          </a:xfrm>
        </p:spPr>
        <p:txBody>
          <a:bodyPr>
            <a:normAutofit fontScale="70000" lnSpcReduction="20000"/>
          </a:bodyPr>
          <a:lstStyle/>
          <a:p>
            <a:r>
              <a:rPr lang="en-US" b="1" dirty="0" smtClean="0">
                <a:solidFill>
                  <a:srgbClr val="C00000"/>
                </a:solidFill>
              </a:rPr>
              <a:t>Treatments:-</a:t>
            </a:r>
            <a:endParaRPr lang="en-US" b="1" dirty="0" smtClean="0">
              <a:solidFill>
                <a:srgbClr val="C00000"/>
              </a:solidFill>
            </a:endParaRPr>
          </a:p>
          <a:p>
            <a:pPr>
              <a:buNone/>
            </a:pPr>
            <a:r>
              <a:rPr lang="en-US" b="1" dirty="0" smtClean="0"/>
              <a:t>    </a:t>
            </a:r>
            <a:r>
              <a:rPr lang="en-US" dirty="0" smtClean="0"/>
              <a:t>    These are the different conditions under which the groups are put.</a:t>
            </a:r>
            <a:endParaRPr lang="en-US" dirty="0" smtClean="0"/>
          </a:p>
          <a:p>
            <a:pPr>
              <a:buNone/>
            </a:pPr>
            <a:r>
              <a:rPr lang="en-US" dirty="0" smtClean="0"/>
              <a:t>    </a:t>
            </a:r>
            <a:endParaRPr lang="en-US" dirty="0" smtClean="0"/>
          </a:p>
          <a:p>
            <a:pPr>
              <a:buNone/>
            </a:pPr>
            <a:r>
              <a:rPr lang="en-US" dirty="0" smtClean="0"/>
              <a:t>          </a:t>
            </a:r>
            <a:r>
              <a:rPr lang="en-US" dirty="0" err="1" smtClean="0"/>
              <a:t>Eg</a:t>
            </a:r>
            <a:r>
              <a:rPr lang="en-US" dirty="0" smtClean="0"/>
              <a:t>:- In the above example, special training </a:t>
            </a:r>
            <a:r>
              <a:rPr lang="en-US" dirty="0" err="1" smtClean="0"/>
              <a:t>programme</a:t>
            </a:r>
            <a:r>
              <a:rPr lang="en-US" dirty="0" smtClean="0"/>
              <a:t> and usual training </a:t>
            </a:r>
            <a:r>
              <a:rPr lang="en-US" dirty="0" err="1" smtClean="0"/>
              <a:t>programme</a:t>
            </a:r>
            <a:r>
              <a:rPr lang="en-US" dirty="0" smtClean="0"/>
              <a:t> are treatments</a:t>
            </a:r>
            <a:endParaRPr lang="en-US" dirty="0" smtClean="0"/>
          </a:p>
          <a:p>
            <a:r>
              <a:rPr lang="en-US" b="1" dirty="0" smtClean="0">
                <a:solidFill>
                  <a:srgbClr val="C00000"/>
                </a:solidFill>
              </a:rPr>
              <a:t>Experiments:-</a:t>
            </a:r>
            <a:endParaRPr lang="en-US" b="1" dirty="0" smtClean="0">
              <a:solidFill>
                <a:srgbClr val="C00000"/>
              </a:solidFill>
            </a:endParaRPr>
          </a:p>
          <a:p>
            <a:pPr>
              <a:buNone/>
            </a:pPr>
            <a:r>
              <a:rPr lang="en-US" b="1" dirty="0" smtClean="0"/>
              <a:t>    </a:t>
            </a:r>
            <a:r>
              <a:rPr lang="en-US" dirty="0" smtClean="0"/>
              <a:t>       It is the process of examining the truth of a statistical hypothesis relating to some research problem.</a:t>
            </a:r>
            <a:endParaRPr lang="en-US" dirty="0" smtClean="0"/>
          </a:p>
          <a:p>
            <a:pPr>
              <a:buNone/>
            </a:pPr>
            <a:r>
              <a:rPr lang="en-US" dirty="0" err="1" smtClean="0"/>
              <a:t>Eg</a:t>
            </a:r>
            <a:r>
              <a:rPr lang="en-US" dirty="0" smtClean="0"/>
              <a:t>:- sending some sales personnel for training and there by measuring the effect on the sales qualifies for an experiment.</a:t>
            </a:r>
            <a:endParaRPr lang="en-US" dirty="0" smtClean="0"/>
          </a:p>
          <a:p>
            <a:pPr>
              <a:buNone/>
            </a:pPr>
            <a:endParaRPr lang="en-US" dirty="0" smtClean="0"/>
          </a:p>
          <a:p>
            <a:r>
              <a:rPr lang="en-US" b="1" dirty="0" smtClean="0">
                <a:solidFill>
                  <a:srgbClr val="C00000"/>
                </a:solidFill>
              </a:rPr>
              <a:t>Experimental unit:-</a:t>
            </a:r>
            <a:endParaRPr lang="en-US" b="1" dirty="0" smtClean="0">
              <a:solidFill>
                <a:srgbClr val="C00000"/>
              </a:solidFill>
            </a:endParaRPr>
          </a:p>
          <a:p>
            <a:pPr>
              <a:buNone/>
            </a:pPr>
            <a:r>
              <a:rPr lang="en-US" b="1" dirty="0" smtClean="0"/>
              <a:t>    </a:t>
            </a:r>
            <a:r>
              <a:rPr lang="en-US" dirty="0" smtClean="0"/>
              <a:t>      These are the predetermined plots where different treatment are applied. </a:t>
            </a:r>
            <a:r>
              <a:rPr lang="en-US" dirty="0" err="1" smtClean="0"/>
              <a:t>Eg</a:t>
            </a:r>
            <a:r>
              <a:rPr lang="en-US" dirty="0" smtClean="0"/>
              <a:t>:- individuals, organizations and geographic areas.</a:t>
            </a:r>
            <a:endParaRPr lang="en-US" dirty="0" smtClean="0"/>
          </a:p>
          <a:p>
            <a:pPr>
              <a:buNone/>
            </a:pPr>
            <a:r>
              <a:rPr lang="en-US" dirty="0" smtClean="0"/>
              <a:t>     </a:t>
            </a:r>
            <a:r>
              <a:rPr lang="en-US" dirty="0" err="1" smtClean="0"/>
              <a:t>eg</a:t>
            </a:r>
            <a:r>
              <a:rPr lang="en-US" dirty="0" smtClean="0"/>
              <a:t>:- Sales personnel who were sent for training </a:t>
            </a:r>
            <a:r>
              <a:rPr lang="en-US" dirty="0" err="1" smtClean="0"/>
              <a:t>programme</a:t>
            </a:r>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700070"/>
          </a:xfrm>
        </p:spPr>
        <p:txBody>
          <a:bodyPr>
            <a:noAutofit/>
          </a:bodyPr>
          <a:lstStyle/>
          <a:p>
            <a:pPr algn="ctr"/>
            <a:r>
              <a:rPr lang="en-US" sz="3600" b="1" dirty="0" smtClean="0">
                <a:solidFill>
                  <a:srgbClr val="00B050"/>
                </a:solidFill>
              </a:rPr>
              <a:t>Requirements or characteristics of a good research design</a:t>
            </a:r>
            <a:endParaRPr lang="en-IN" sz="3600" b="1" dirty="0">
              <a:solidFill>
                <a:srgbClr val="00B050"/>
              </a:solidFill>
            </a:endParaRPr>
          </a:p>
        </p:txBody>
      </p:sp>
      <p:sp>
        <p:nvSpPr>
          <p:cNvPr id="3" name="Content Placeholder 2"/>
          <p:cNvSpPr>
            <a:spLocks noGrp="1"/>
          </p:cNvSpPr>
          <p:nvPr>
            <p:ph sz="quarter" idx="1"/>
          </p:nvPr>
        </p:nvSpPr>
        <p:spPr>
          <a:xfrm>
            <a:off x="2000232" y="1600200"/>
            <a:ext cx="6765816" cy="4757758"/>
          </a:xfrm>
        </p:spPr>
        <p:txBody>
          <a:bodyPr>
            <a:normAutofit lnSpcReduction="10000"/>
          </a:bodyPr>
          <a:lstStyle/>
          <a:p>
            <a:r>
              <a:rPr lang="en-US" dirty="0" smtClean="0"/>
              <a:t>Appropriate</a:t>
            </a:r>
            <a:endParaRPr lang="en-US" dirty="0" smtClean="0"/>
          </a:p>
          <a:p>
            <a:r>
              <a:rPr lang="en-US" dirty="0" smtClean="0"/>
              <a:t>Efficient</a:t>
            </a:r>
            <a:endParaRPr lang="en-US" dirty="0" smtClean="0"/>
          </a:p>
          <a:p>
            <a:r>
              <a:rPr lang="en-US" dirty="0" smtClean="0"/>
              <a:t>Economical</a:t>
            </a:r>
            <a:endParaRPr lang="en-US" dirty="0" smtClean="0"/>
          </a:p>
          <a:p>
            <a:r>
              <a:rPr lang="en-US" dirty="0" smtClean="0"/>
              <a:t>Flexibility</a:t>
            </a:r>
            <a:endParaRPr lang="en-US" dirty="0" smtClean="0"/>
          </a:p>
          <a:p>
            <a:r>
              <a:rPr lang="en-US" dirty="0" smtClean="0"/>
              <a:t>Adequate</a:t>
            </a:r>
            <a:endParaRPr lang="en-US" dirty="0" smtClean="0"/>
          </a:p>
          <a:p>
            <a:r>
              <a:rPr lang="en-US" dirty="0" smtClean="0"/>
              <a:t>Objectivity</a:t>
            </a:r>
            <a:endParaRPr lang="en-US" dirty="0" smtClean="0"/>
          </a:p>
          <a:p>
            <a:r>
              <a:rPr lang="en-US" dirty="0" smtClean="0"/>
              <a:t>Reliability</a:t>
            </a:r>
            <a:endParaRPr lang="en-US" dirty="0" smtClean="0"/>
          </a:p>
          <a:p>
            <a:r>
              <a:rPr lang="en-US" dirty="0" smtClean="0"/>
              <a:t>Validity</a:t>
            </a:r>
            <a:endParaRPr lang="en-US" dirty="0" smtClean="0"/>
          </a:p>
          <a:p>
            <a:r>
              <a:rPr lang="en-US" dirty="0" err="1" smtClean="0"/>
              <a:t>Generalisation</a:t>
            </a:r>
            <a:endParaRPr lang="en-US" dirty="0" smtClean="0"/>
          </a:p>
          <a:p>
            <a:endParaRPr lang="en-I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rgbClr val="C00000"/>
                </a:solidFill>
              </a:rPr>
              <a:t>Descriptive research design</a:t>
            </a:r>
            <a:endParaRPr lang="en-IN" sz="3600" b="1" dirty="0">
              <a:solidFill>
                <a:srgbClr val="C00000"/>
              </a:solidFill>
            </a:endParaRPr>
          </a:p>
        </p:txBody>
      </p:sp>
      <p:sp>
        <p:nvSpPr>
          <p:cNvPr id="3" name="Content Placeholder 2"/>
          <p:cNvSpPr>
            <a:spLocks noGrp="1"/>
          </p:cNvSpPr>
          <p:nvPr>
            <p:ph sz="quarter" idx="1"/>
          </p:nvPr>
        </p:nvSpPr>
        <p:spPr>
          <a:xfrm>
            <a:off x="612648" y="1600200"/>
            <a:ext cx="8153400" cy="5114948"/>
          </a:xfrm>
        </p:spPr>
        <p:txBody>
          <a:bodyPr>
            <a:normAutofit/>
          </a:bodyPr>
          <a:lstStyle/>
          <a:p>
            <a:pPr>
              <a:buNone/>
            </a:pPr>
            <a:r>
              <a:rPr lang="en-US" dirty="0" smtClean="0"/>
              <a:t>  -  It is the simplest type of research.</a:t>
            </a:r>
            <a:endParaRPr lang="en-US" dirty="0" smtClean="0"/>
          </a:p>
          <a:p>
            <a:pPr>
              <a:buNone/>
            </a:pPr>
            <a:endParaRPr lang="en-US" dirty="0" smtClean="0"/>
          </a:p>
          <a:p>
            <a:pPr>
              <a:buNone/>
            </a:pPr>
            <a:r>
              <a:rPr lang="en-US" dirty="0" smtClean="0"/>
              <a:t>  -  Descriptive studies are designed primarily to describe what is going on or what exists.</a:t>
            </a:r>
            <a:endParaRPr lang="en-US" dirty="0" smtClean="0"/>
          </a:p>
          <a:p>
            <a:pPr>
              <a:buNone/>
            </a:pPr>
            <a:endParaRPr lang="en-US" dirty="0" smtClean="0"/>
          </a:p>
          <a:p>
            <a:pPr>
              <a:buNone/>
            </a:pPr>
            <a:r>
              <a:rPr lang="en-US" dirty="0" smtClean="0"/>
              <a:t>  - It is used when the purpose of study is to learn who, what, when , where and how a topic.</a:t>
            </a:r>
            <a:endParaRPr lang="en-US" dirty="0" smtClean="0"/>
          </a:p>
          <a:p>
            <a:pPr>
              <a:buNone/>
            </a:pPr>
            <a:r>
              <a:rPr lang="en-US" dirty="0" smtClean="0"/>
              <a:t> </a:t>
            </a:r>
            <a:endParaRPr lang="en-I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92500" lnSpcReduction="20000"/>
          </a:bodyPr>
          <a:lstStyle/>
          <a:p>
            <a:pPr>
              <a:buNone/>
            </a:pPr>
            <a:r>
              <a:rPr lang="en-US" dirty="0" smtClean="0">
                <a:solidFill>
                  <a:srgbClr val="FF0000"/>
                </a:solidFill>
              </a:rPr>
              <a:t>Examples:-</a:t>
            </a:r>
            <a:endParaRPr lang="en-US" dirty="0" smtClean="0">
              <a:solidFill>
                <a:srgbClr val="FF0000"/>
              </a:solidFill>
            </a:endParaRPr>
          </a:p>
          <a:p>
            <a:r>
              <a:rPr lang="en-US" dirty="0" smtClean="0"/>
              <a:t>To describe the characteristics of relevant group like a tribal community, consumers etc.</a:t>
            </a:r>
            <a:endParaRPr lang="en-US" dirty="0" smtClean="0"/>
          </a:p>
          <a:p>
            <a:endParaRPr lang="en-US" dirty="0" smtClean="0"/>
          </a:p>
          <a:p>
            <a:r>
              <a:rPr lang="en-US" dirty="0" smtClean="0"/>
              <a:t>To study or estimate the proportion of people in a particular population who hold certain specific attitudes, opinions etc.</a:t>
            </a:r>
            <a:endParaRPr lang="en-US" dirty="0" smtClean="0"/>
          </a:p>
          <a:p>
            <a:endParaRPr lang="en-US" dirty="0" smtClean="0"/>
          </a:p>
          <a:p>
            <a:r>
              <a:rPr lang="en-US" dirty="0" smtClean="0"/>
              <a:t>To make predictions related to a particular phenomena. </a:t>
            </a:r>
            <a:r>
              <a:rPr lang="en-US" dirty="0" err="1" smtClean="0"/>
              <a:t>Eg</a:t>
            </a:r>
            <a:r>
              <a:rPr lang="en-US" dirty="0" smtClean="0"/>
              <a:t>:-what will be the growth of retail sector in the suburbs of a metropolitan city.</a:t>
            </a:r>
            <a:endParaRPr lang="en-US" dirty="0" smtClean="0"/>
          </a:p>
          <a:p>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rgbClr val="C00000"/>
                </a:solidFill>
              </a:rPr>
              <a:t>Steps involved in descriptive studies</a:t>
            </a:r>
            <a:endParaRPr lang="en-IN" sz="3600" b="1" dirty="0">
              <a:solidFill>
                <a:srgbClr val="C00000"/>
              </a:solidFill>
            </a:endParaRPr>
          </a:p>
        </p:txBody>
      </p:sp>
      <p:sp>
        <p:nvSpPr>
          <p:cNvPr id="3" name="Content Placeholder 2"/>
          <p:cNvSpPr>
            <a:spLocks noGrp="1"/>
          </p:cNvSpPr>
          <p:nvPr>
            <p:ph sz="quarter" idx="1"/>
          </p:nvPr>
        </p:nvSpPr>
        <p:spPr>
          <a:xfrm>
            <a:off x="1643042" y="1600200"/>
            <a:ext cx="7123006" cy="4972072"/>
          </a:xfrm>
        </p:spPr>
        <p:txBody>
          <a:bodyPr/>
          <a:lstStyle/>
          <a:p>
            <a:r>
              <a:rPr lang="en-US" dirty="0" smtClean="0"/>
              <a:t>Formulation of the problem of the study </a:t>
            </a:r>
            <a:endParaRPr lang="en-US" dirty="0" smtClean="0"/>
          </a:p>
          <a:p>
            <a:r>
              <a:rPr lang="en-US" dirty="0" smtClean="0"/>
              <a:t>Define the population or universe</a:t>
            </a:r>
            <a:endParaRPr lang="en-US" dirty="0" smtClean="0"/>
          </a:p>
          <a:p>
            <a:r>
              <a:rPr lang="en-US" dirty="0" smtClean="0"/>
              <a:t>Select the sample</a:t>
            </a:r>
            <a:endParaRPr lang="en-US" dirty="0" smtClean="0"/>
          </a:p>
          <a:p>
            <a:r>
              <a:rPr lang="en-US" dirty="0" smtClean="0"/>
              <a:t>Design the method of data collection</a:t>
            </a:r>
            <a:endParaRPr lang="en-US" dirty="0" smtClean="0"/>
          </a:p>
          <a:p>
            <a:r>
              <a:rPr lang="en-US" dirty="0" smtClean="0"/>
              <a:t>Analyze data and results</a:t>
            </a:r>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sz="quarter" idx="1"/>
          </p:nvPr>
        </p:nvSpPr>
        <p:spPr/>
        <p:txBody>
          <a:bodyPr/>
          <a:lstStyle/>
          <a:p>
            <a:r>
              <a:rPr lang="en-US" dirty="0" smtClean="0"/>
              <a:t>After formulation of hypothesis, it has to be tested. </a:t>
            </a:r>
            <a:r>
              <a:rPr lang="en-US" dirty="0"/>
              <a:t>T</a:t>
            </a:r>
            <a:r>
              <a:rPr lang="en-US" dirty="0" smtClean="0"/>
              <a:t>his is called the empirical test of hypothesis.</a:t>
            </a:r>
            <a:endParaRPr lang="en-US" dirty="0" smtClean="0"/>
          </a:p>
          <a:p>
            <a:endParaRPr lang="en-US" dirty="0" smtClean="0"/>
          </a:p>
          <a:p>
            <a:r>
              <a:rPr lang="en-US" dirty="0" smtClean="0"/>
              <a:t>For this, a design has to be drawn.</a:t>
            </a:r>
            <a:endParaRPr lang="en-US" dirty="0" smtClean="0"/>
          </a:p>
          <a:p>
            <a:endParaRPr lang="en-US" dirty="0" smtClean="0"/>
          </a:p>
          <a:p>
            <a:r>
              <a:rPr lang="en-US" dirty="0" smtClean="0"/>
              <a:t> </a:t>
            </a:r>
            <a:r>
              <a:rPr lang="en-US" dirty="0"/>
              <a:t>A</a:t>
            </a:r>
            <a:r>
              <a:rPr lang="en-US" dirty="0" smtClean="0"/>
              <a:t> research design provides a framework for the collection and analysis of data.</a:t>
            </a:r>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pPr>
              <a:buFont typeface="Wingdings" panose="05000000000000000000" pitchFamily="2" charset="2"/>
              <a:buChar char="Ø"/>
            </a:pPr>
            <a:r>
              <a:rPr lang="en-US" dirty="0" smtClean="0"/>
              <a:t>Social research is generally of a descriptive in nature.</a:t>
            </a:r>
            <a:endParaRPr lang="en-US" dirty="0" smtClean="0"/>
          </a:p>
          <a:p>
            <a:pPr>
              <a:buFont typeface="Wingdings" panose="05000000000000000000" pitchFamily="2" charset="2"/>
              <a:buChar char="Ø"/>
            </a:pPr>
            <a:r>
              <a:rPr lang="en-US" dirty="0" smtClean="0"/>
              <a:t>Here the research emphasis is on qualitative  or descriptive facts of investigation and not on the quantitative measurement.</a:t>
            </a:r>
            <a:endParaRPr lang="en-US" dirty="0" smtClean="0"/>
          </a:p>
          <a:p>
            <a:pPr>
              <a:buFont typeface="Wingdings" panose="05000000000000000000" pitchFamily="2" charset="2"/>
              <a:buChar char="Ø"/>
            </a:pPr>
            <a:r>
              <a:rPr lang="en-US" dirty="0" smtClean="0"/>
              <a:t>In descriptive design, hypothesis is formulated on the basis of the description of the existing data or material.</a:t>
            </a:r>
            <a:endParaRPr lang="en-US" dirty="0" smtClean="0"/>
          </a:p>
          <a:p>
            <a:endParaRPr lang="en-IN"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solidFill>
                  <a:srgbClr val="C00000"/>
                </a:solidFill>
              </a:rPr>
              <a:t>Causal research</a:t>
            </a:r>
            <a:endParaRPr lang="en-IN" sz="4000" b="1" dirty="0">
              <a:solidFill>
                <a:srgbClr val="C00000"/>
              </a:solidFill>
            </a:endParaRPr>
          </a:p>
        </p:txBody>
      </p:sp>
      <p:sp>
        <p:nvSpPr>
          <p:cNvPr id="3" name="Content Placeholder 2"/>
          <p:cNvSpPr>
            <a:spLocks noGrp="1"/>
          </p:cNvSpPr>
          <p:nvPr>
            <p:ph sz="quarter" idx="1"/>
          </p:nvPr>
        </p:nvSpPr>
        <p:spPr/>
        <p:txBody>
          <a:bodyPr>
            <a:normAutofit fontScale="92500" lnSpcReduction="20000"/>
          </a:bodyPr>
          <a:lstStyle/>
          <a:p>
            <a:pPr>
              <a:buFont typeface="Wingdings" panose="05000000000000000000" pitchFamily="2" charset="2"/>
              <a:buChar char="Ø"/>
            </a:pPr>
            <a:r>
              <a:rPr lang="en-US" dirty="0" smtClean="0"/>
              <a:t>If there is a cause and effect relationship between variables, then causal research must be undertaken.</a:t>
            </a:r>
            <a:endParaRPr lang="en-US" dirty="0" smtClean="0"/>
          </a:p>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t>In order to determine causality , it is important to hold the variable that is assumed to cause the change the other variable constant and then measure the changes in the other variable.</a:t>
            </a:r>
            <a:endParaRPr lang="en-US" dirty="0" smtClean="0"/>
          </a:p>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t>It involves experiment where an independent variable is changed or manipulated to see how it affects a dependent variable by controlling the effects of extraneous variables.</a:t>
            </a:r>
            <a:endParaRPr lang="en-US" dirty="0" smtClean="0"/>
          </a:p>
          <a:p>
            <a:endParaRPr lang="en-IN"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pPr>
              <a:buFont typeface="Wingdings" panose="05000000000000000000" pitchFamily="2" charset="2"/>
              <a:buChar char="Ø"/>
            </a:pPr>
            <a:r>
              <a:rPr lang="en-US" dirty="0" smtClean="0"/>
              <a:t>It is very complex type of research.</a:t>
            </a:r>
            <a:endParaRPr lang="en-US" dirty="0" smtClean="0"/>
          </a:p>
          <a:p>
            <a:pPr>
              <a:buFont typeface="Wingdings" panose="05000000000000000000" pitchFamily="2" charset="2"/>
              <a:buChar char="Ø"/>
            </a:pPr>
            <a:r>
              <a:rPr lang="en-US" dirty="0" smtClean="0"/>
              <a:t>Business researchers use this approach  primarily for the purposes of prediction and to test hypothesis.</a:t>
            </a:r>
            <a:endParaRPr lang="en-US" dirty="0" smtClean="0"/>
          </a:p>
          <a:p>
            <a:pPr>
              <a:buFont typeface="Wingdings" panose="05000000000000000000" pitchFamily="2" charset="2"/>
              <a:buChar char="Ø"/>
            </a:pPr>
            <a:endParaRPr lang="en-US" dirty="0" smtClean="0"/>
          </a:p>
          <a:p>
            <a:pPr>
              <a:buNone/>
            </a:pPr>
            <a:r>
              <a:rPr lang="en-US" dirty="0" smtClean="0"/>
              <a:t>  </a:t>
            </a:r>
            <a:r>
              <a:rPr lang="en-US" dirty="0" smtClean="0">
                <a:solidFill>
                  <a:srgbClr val="FF0000"/>
                </a:solidFill>
              </a:rPr>
              <a:t>Example:-</a:t>
            </a:r>
            <a:endParaRPr lang="en-US" dirty="0" smtClean="0">
              <a:solidFill>
                <a:srgbClr val="FF0000"/>
              </a:solidFill>
            </a:endParaRPr>
          </a:p>
          <a:p>
            <a:pPr>
              <a:buNone/>
            </a:pPr>
            <a:r>
              <a:rPr lang="en-US" dirty="0" smtClean="0"/>
              <a:t>          Testing market scenarios, such as what might happen to product sales if changes are made to a product’s design or if advertising is changed.</a:t>
            </a:r>
            <a:endParaRPr lang="en-IN"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C00000"/>
                </a:solidFill>
              </a:rPr>
              <a:t>Major components of causal research</a:t>
            </a:r>
            <a:endParaRPr lang="en-IN" sz="3600" b="1" dirty="0">
              <a:solidFill>
                <a:srgbClr val="C00000"/>
              </a:solidFill>
            </a:endParaRPr>
          </a:p>
        </p:txBody>
      </p:sp>
      <p:sp>
        <p:nvSpPr>
          <p:cNvPr id="3" name="Content Placeholder 2"/>
          <p:cNvSpPr>
            <a:spLocks noGrp="1"/>
          </p:cNvSpPr>
          <p:nvPr>
            <p:ph sz="quarter" idx="1"/>
          </p:nvPr>
        </p:nvSpPr>
        <p:spPr/>
        <p:txBody>
          <a:bodyPr/>
          <a:lstStyle/>
          <a:p>
            <a:pPr marL="514350" indent="-514350">
              <a:buFont typeface="+mj-lt"/>
              <a:buAutoNum type="arabicParenR"/>
            </a:pPr>
            <a:r>
              <a:rPr lang="en-US" dirty="0" smtClean="0"/>
              <a:t>The research problem</a:t>
            </a:r>
            <a:endParaRPr lang="en-US" dirty="0" smtClean="0"/>
          </a:p>
          <a:p>
            <a:pPr marL="514350" indent="-514350">
              <a:buFont typeface="+mj-lt"/>
              <a:buAutoNum type="arabicParenR"/>
            </a:pPr>
            <a:r>
              <a:rPr lang="en-US" dirty="0" smtClean="0"/>
              <a:t>The research question</a:t>
            </a:r>
            <a:endParaRPr lang="en-US" dirty="0" smtClean="0"/>
          </a:p>
          <a:p>
            <a:pPr marL="514350" indent="-514350">
              <a:buFont typeface="+mj-lt"/>
              <a:buAutoNum type="arabicParenR"/>
            </a:pPr>
            <a:r>
              <a:rPr lang="en-US" dirty="0" smtClean="0"/>
              <a:t>The </a:t>
            </a:r>
            <a:r>
              <a:rPr lang="en-US" dirty="0" err="1" smtClean="0"/>
              <a:t>programme</a:t>
            </a:r>
            <a:r>
              <a:rPr lang="en-US" dirty="0" smtClean="0"/>
              <a:t> (cause)</a:t>
            </a:r>
            <a:endParaRPr lang="en-US" dirty="0" smtClean="0"/>
          </a:p>
          <a:p>
            <a:pPr marL="514350" indent="-514350">
              <a:buFont typeface="+mj-lt"/>
              <a:buAutoNum type="arabicParenR"/>
            </a:pPr>
            <a:r>
              <a:rPr lang="en-US" dirty="0" smtClean="0"/>
              <a:t>The units</a:t>
            </a:r>
            <a:endParaRPr lang="en-US" dirty="0" smtClean="0"/>
          </a:p>
          <a:p>
            <a:pPr marL="514350" indent="-514350">
              <a:buFont typeface="+mj-lt"/>
              <a:buAutoNum type="arabicParenR"/>
            </a:pPr>
            <a:r>
              <a:rPr lang="en-US" dirty="0" smtClean="0"/>
              <a:t>The outcomes (effect)</a:t>
            </a:r>
            <a:endParaRPr lang="en-US" dirty="0" smtClean="0"/>
          </a:p>
          <a:p>
            <a:pPr marL="514350" indent="-514350">
              <a:buFont typeface="+mj-lt"/>
              <a:buAutoNum type="arabicParenR"/>
            </a:pPr>
            <a:r>
              <a:rPr lang="en-US" dirty="0" smtClean="0"/>
              <a:t>The design</a:t>
            </a:r>
            <a:endParaRPr lang="en-IN"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rgbClr val="C00000"/>
                </a:solidFill>
              </a:rPr>
              <a:t>Methods of research</a:t>
            </a:r>
            <a:endParaRPr lang="en-IN" sz="3600" b="1" dirty="0">
              <a:solidFill>
                <a:srgbClr val="C00000"/>
              </a:solidFill>
            </a:endParaRPr>
          </a:p>
        </p:txBody>
      </p:sp>
      <p:sp>
        <p:nvSpPr>
          <p:cNvPr id="3" name="Content Placeholder 2"/>
          <p:cNvSpPr>
            <a:spLocks noGrp="1"/>
          </p:cNvSpPr>
          <p:nvPr>
            <p:ph sz="quarter" idx="1"/>
          </p:nvPr>
        </p:nvSpPr>
        <p:spPr/>
        <p:txBody>
          <a:bodyPr/>
          <a:lstStyle/>
          <a:p>
            <a:pPr>
              <a:buFont typeface="Wingdings" panose="05000000000000000000" pitchFamily="2" charset="2"/>
              <a:buChar char="Ø"/>
            </a:pPr>
            <a:r>
              <a:rPr lang="en-US" dirty="0" smtClean="0"/>
              <a:t>The procedures adopted for obtaining the relevant information on the basis of research objectives are called research methods or approaches to research.</a:t>
            </a:r>
            <a:endParaRPr lang="en-US" dirty="0" smtClean="0"/>
          </a:p>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t>There are three basic research methods:-</a:t>
            </a:r>
            <a:endParaRPr lang="en-US" dirty="0" smtClean="0"/>
          </a:p>
          <a:p>
            <a:pPr>
              <a:buNone/>
            </a:pPr>
            <a:r>
              <a:rPr lang="en-US" dirty="0" smtClean="0"/>
              <a:t>      I - Survey method</a:t>
            </a:r>
            <a:endParaRPr lang="en-US" dirty="0" smtClean="0"/>
          </a:p>
          <a:p>
            <a:pPr>
              <a:buNone/>
            </a:pPr>
            <a:r>
              <a:rPr lang="en-US" dirty="0" smtClean="0"/>
              <a:t>      II - Observation method</a:t>
            </a:r>
            <a:endParaRPr lang="en-US" dirty="0" smtClean="0"/>
          </a:p>
          <a:p>
            <a:pPr>
              <a:buNone/>
            </a:pPr>
            <a:r>
              <a:rPr lang="en-US" dirty="0" smtClean="0"/>
              <a:t>      III - Experimental method</a:t>
            </a:r>
            <a:endParaRPr lang="en-IN"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rgbClr val="C00000"/>
                </a:solidFill>
              </a:rPr>
              <a:t>I. Survey method</a:t>
            </a:r>
            <a:endParaRPr lang="en-IN" sz="3600" b="1" dirty="0">
              <a:solidFill>
                <a:srgbClr val="C00000"/>
              </a:solidFill>
            </a:endParaRPr>
          </a:p>
        </p:txBody>
      </p:sp>
      <p:sp>
        <p:nvSpPr>
          <p:cNvPr id="3" name="Content Placeholder 2"/>
          <p:cNvSpPr>
            <a:spLocks noGrp="1"/>
          </p:cNvSpPr>
          <p:nvPr>
            <p:ph sz="quarter" idx="1"/>
          </p:nvPr>
        </p:nvSpPr>
        <p:spPr>
          <a:xfrm>
            <a:off x="612648" y="1600200"/>
            <a:ext cx="8153400" cy="4900634"/>
          </a:xfrm>
        </p:spPr>
        <p:txBody>
          <a:bodyPr>
            <a:normAutofit fontScale="92500" lnSpcReduction="10000"/>
          </a:bodyPr>
          <a:lstStyle/>
          <a:p>
            <a:r>
              <a:rPr lang="en-US" dirty="0" smtClean="0"/>
              <a:t>It is a non experimental, descriptive research method.</a:t>
            </a:r>
            <a:endParaRPr lang="en-US" dirty="0" smtClean="0"/>
          </a:p>
          <a:p>
            <a:r>
              <a:rPr lang="en-US" dirty="0" smtClean="0"/>
              <a:t>It is a common method used in the area of social sciences, commerce and management.</a:t>
            </a:r>
            <a:endParaRPr lang="en-US" dirty="0" smtClean="0"/>
          </a:p>
          <a:p>
            <a:endParaRPr lang="en-US" dirty="0" smtClean="0"/>
          </a:p>
          <a:p>
            <a:r>
              <a:rPr lang="en-US" dirty="0" smtClean="0"/>
              <a:t>It is used for collecting primary data based on verbal or written communication with a representative sample of individuals from the target population.</a:t>
            </a:r>
            <a:endParaRPr lang="en-US" dirty="0" smtClean="0"/>
          </a:p>
          <a:p>
            <a:endParaRPr lang="en-US" dirty="0" smtClean="0"/>
          </a:p>
          <a:p>
            <a:r>
              <a:rPr lang="en-US" dirty="0" smtClean="0"/>
              <a:t>Here, information may be collected b observation, or personal interview, or mailed questionnaires, or administering schedules or telephone enquiries.</a:t>
            </a:r>
            <a:endParaRPr lang="en-IN"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rgbClr val="C00000"/>
                </a:solidFill>
              </a:rPr>
              <a:t>Features of survey method</a:t>
            </a:r>
            <a:endParaRPr lang="en-IN" sz="3600" b="1" dirty="0">
              <a:solidFill>
                <a:srgbClr val="C00000"/>
              </a:solidFill>
            </a:endParaRPr>
          </a:p>
        </p:txBody>
      </p:sp>
      <p:sp>
        <p:nvSpPr>
          <p:cNvPr id="3" name="Content Placeholder 2"/>
          <p:cNvSpPr>
            <a:spLocks noGrp="1"/>
          </p:cNvSpPr>
          <p:nvPr>
            <p:ph sz="quarter" idx="1"/>
          </p:nvPr>
        </p:nvSpPr>
        <p:spPr>
          <a:xfrm>
            <a:off x="928662" y="1600200"/>
            <a:ext cx="7837386" cy="4900634"/>
          </a:xfrm>
        </p:spPr>
        <p:txBody>
          <a:bodyPr>
            <a:normAutofit fontScale="92500" lnSpcReduction="10000"/>
          </a:bodyPr>
          <a:lstStyle/>
          <a:p>
            <a:r>
              <a:rPr lang="en-US" dirty="0" smtClean="0"/>
              <a:t>Field study</a:t>
            </a:r>
            <a:endParaRPr lang="en-US" dirty="0" smtClean="0"/>
          </a:p>
          <a:p>
            <a:r>
              <a:rPr lang="en-US" dirty="0" smtClean="0"/>
              <a:t>Deals with immediate problems of the society</a:t>
            </a:r>
            <a:endParaRPr lang="en-US" dirty="0" smtClean="0"/>
          </a:p>
          <a:p>
            <a:r>
              <a:rPr lang="en-US" dirty="0" smtClean="0"/>
              <a:t>Concrete and direct study</a:t>
            </a:r>
            <a:endParaRPr lang="en-US" dirty="0" smtClean="0"/>
          </a:p>
          <a:p>
            <a:r>
              <a:rPr lang="en-US" dirty="0" smtClean="0"/>
              <a:t>Limited geographical scope</a:t>
            </a:r>
            <a:endParaRPr lang="en-US" dirty="0" smtClean="0"/>
          </a:p>
          <a:p>
            <a:r>
              <a:rPr lang="en-US" dirty="0" smtClean="0"/>
              <a:t>Time frame</a:t>
            </a:r>
            <a:endParaRPr lang="en-US" dirty="0" smtClean="0"/>
          </a:p>
          <a:p>
            <a:r>
              <a:rPr lang="en-US" dirty="0" smtClean="0"/>
              <a:t>Facts collected may be used for further research</a:t>
            </a:r>
            <a:endParaRPr lang="en-US" dirty="0" smtClean="0"/>
          </a:p>
          <a:p>
            <a:r>
              <a:rPr lang="en-US" dirty="0" smtClean="0"/>
              <a:t>Extensive survey</a:t>
            </a:r>
            <a:endParaRPr lang="en-US" dirty="0" smtClean="0"/>
          </a:p>
          <a:p>
            <a:r>
              <a:rPr lang="en-US" dirty="0" smtClean="0"/>
              <a:t>Gather information from large population</a:t>
            </a:r>
            <a:endParaRPr lang="en-US" dirty="0" smtClean="0"/>
          </a:p>
          <a:p>
            <a:r>
              <a:rPr lang="en-US" dirty="0" smtClean="0"/>
              <a:t>Suitable for obtaining personal and socio-economic facts, beliefs, attitudes, opinions etc.</a:t>
            </a:r>
            <a:endParaRPr lang="en-US" dirty="0" smtClean="0"/>
          </a:p>
          <a:p>
            <a:endParaRPr lang="en-IN"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rgbClr val="C00000"/>
                </a:solidFill>
              </a:rPr>
              <a:t>Objectives of survey method</a:t>
            </a:r>
            <a:endParaRPr lang="en-IN" sz="3600" b="1" dirty="0">
              <a:solidFill>
                <a:srgbClr val="C00000"/>
              </a:solidFill>
            </a:endParaRPr>
          </a:p>
        </p:txBody>
      </p:sp>
      <p:sp>
        <p:nvSpPr>
          <p:cNvPr id="3" name="Content Placeholder 2"/>
          <p:cNvSpPr>
            <a:spLocks noGrp="1"/>
          </p:cNvSpPr>
          <p:nvPr>
            <p:ph sz="quarter" idx="1"/>
          </p:nvPr>
        </p:nvSpPr>
        <p:spPr/>
        <p:txBody>
          <a:bodyPr/>
          <a:lstStyle/>
          <a:p>
            <a:r>
              <a:rPr lang="en-US" dirty="0" smtClean="0"/>
              <a:t>Provide information on any problem affecting the society</a:t>
            </a:r>
            <a:endParaRPr lang="en-US" dirty="0" smtClean="0"/>
          </a:p>
          <a:p>
            <a:r>
              <a:rPr lang="en-US" dirty="0" smtClean="0"/>
              <a:t>To explain a phenomenon</a:t>
            </a:r>
            <a:endParaRPr lang="en-US" dirty="0" smtClean="0"/>
          </a:p>
          <a:p>
            <a:r>
              <a:rPr lang="en-US" dirty="0" smtClean="0"/>
              <a:t>To study social problems and to find solutions to them</a:t>
            </a:r>
            <a:endParaRPr lang="en-US" dirty="0" smtClean="0"/>
          </a:p>
          <a:p>
            <a:r>
              <a:rPr lang="en-US" dirty="0" smtClean="0"/>
              <a:t>To collect useful knowledge about the problem</a:t>
            </a:r>
            <a:endParaRPr lang="en-US" dirty="0" smtClean="0"/>
          </a:p>
          <a:p>
            <a:r>
              <a:rPr lang="en-US" dirty="0" smtClean="0"/>
              <a:t>To acquire cause and effect relationship</a:t>
            </a:r>
            <a:endParaRPr lang="en-IN"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95260"/>
            <a:ext cx="8153400" cy="990600"/>
          </a:xfrm>
        </p:spPr>
        <p:txBody>
          <a:bodyPr>
            <a:normAutofit/>
          </a:bodyPr>
          <a:lstStyle/>
          <a:p>
            <a:pPr algn="ctr"/>
            <a:r>
              <a:rPr lang="en-US" sz="3600" b="1" dirty="0" smtClean="0">
                <a:solidFill>
                  <a:srgbClr val="C00000"/>
                </a:solidFill>
              </a:rPr>
              <a:t>Types of survey </a:t>
            </a:r>
            <a:endParaRPr lang="en-IN" sz="3600" b="1" dirty="0">
              <a:solidFill>
                <a:srgbClr val="C00000"/>
              </a:solidFill>
            </a:endParaRPr>
          </a:p>
        </p:txBody>
      </p:sp>
      <p:sp>
        <p:nvSpPr>
          <p:cNvPr id="3" name="Content Placeholder 2"/>
          <p:cNvSpPr>
            <a:spLocks noGrp="1"/>
          </p:cNvSpPr>
          <p:nvPr>
            <p:ph sz="quarter" idx="1"/>
          </p:nvPr>
        </p:nvSpPr>
        <p:spPr/>
        <p:txBody>
          <a:bodyPr/>
          <a:lstStyle/>
          <a:p>
            <a:pPr>
              <a:buNone/>
            </a:pPr>
            <a:r>
              <a:rPr lang="en-US" dirty="0" smtClean="0"/>
              <a:t>                            </a:t>
            </a:r>
            <a:r>
              <a:rPr lang="en-US" dirty="0" smtClean="0">
                <a:solidFill>
                  <a:srgbClr val="002060"/>
                </a:solidFill>
              </a:rPr>
              <a:t>Survey</a:t>
            </a:r>
            <a:endParaRPr lang="en-US" dirty="0" smtClean="0">
              <a:solidFill>
                <a:srgbClr val="002060"/>
              </a:solidFill>
            </a:endParaRPr>
          </a:p>
          <a:p>
            <a:pPr>
              <a:buNone/>
            </a:pPr>
            <a:r>
              <a:rPr lang="en-US" dirty="0" smtClean="0">
                <a:solidFill>
                  <a:srgbClr val="002060"/>
                </a:solidFill>
              </a:rPr>
              <a:t> </a:t>
            </a:r>
            <a:endParaRPr lang="en-US" dirty="0" smtClean="0">
              <a:solidFill>
                <a:srgbClr val="002060"/>
              </a:solidFill>
            </a:endParaRPr>
          </a:p>
          <a:p>
            <a:pPr>
              <a:buNone/>
            </a:pPr>
            <a:r>
              <a:rPr lang="en-US" dirty="0" smtClean="0">
                <a:solidFill>
                  <a:srgbClr val="002060"/>
                </a:solidFill>
              </a:rPr>
              <a:t>Cross sectional survey         Longitudinal survey</a:t>
            </a:r>
            <a:endParaRPr lang="en-US" dirty="0" smtClean="0">
              <a:solidFill>
                <a:srgbClr val="002060"/>
              </a:solidFill>
            </a:endParaRPr>
          </a:p>
          <a:p>
            <a:pPr>
              <a:buNone/>
            </a:pPr>
            <a:endParaRPr lang="en-US" dirty="0" smtClean="0">
              <a:solidFill>
                <a:srgbClr val="002060"/>
              </a:solidFill>
            </a:endParaRPr>
          </a:p>
          <a:p>
            <a:pPr>
              <a:buNone/>
            </a:pPr>
            <a:endParaRPr lang="en-US" dirty="0" smtClean="0">
              <a:solidFill>
                <a:srgbClr val="002060"/>
              </a:solidFill>
            </a:endParaRPr>
          </a:p>
          <a:p>
            <a:pPr>
              <a:buNone/>
            </a:pPr>
            <a:r>
              <a:rPr lang="en-US" dirty="0" smtClean="0">
                <a:solidFill>
                  <a:srgbClr val="002060"/>
                </a:solidFill>
              </a:rPr>
              <a:t>Trend studies       Cohort studies             Panel studies</a:t>
            </a:r>
            <a:endParaRPr lang="en-IN" dirty="0">
              <a:solidFill>
                <a:srgbClr val="002060"/>
              </a:solidFill>
            </a:endParaRPr>
          </a:p>
        </p:txBody>
      </p:sp>
      <p:cxnSp>
        <p:nvCxnSpPr>
          <p:cNvPr id="5" name="Straight Connector 4"/>
          <p:cNvCxnSpPr/>
          <p:nvPr/>
        </p:nvCxnSpPr>
        <p:spPr>
          <a:xfrm rot="5400000">
            <a:off x="3786182" y="2357430"/>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10800000">
            <a:off x="1714480" y="2571744"/>
            <a:ext cx="228601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000496" y="2571744"/>
            <a:ext cx="207170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1571604" y="2714620"/>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5965041" y="2678901"/>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5857884" y="3500438"/>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1142976" y="3714752"/>
            <a:ext cx="492922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6072198" y="3714752"/>
            <a:ext cx="164307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5400000">
            <a:off x="750861" y="4107661"/>
            <a:ext cx="78502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5400000">
            <a:off x="3894133" y="4107661"/>
            <a:ext cx="78502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5400000">
            <a:off x="7323157" y="4107661"/>
            <a:ext cx="78502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rgbClr val="C00000"/>
                </a:solidFill>
              </a:rPr>
              <a:t>Cross sectional survey</a:t>
            </a:r>
            <a:endParaRPr lang="en-IN" sz="3600" b="1" dirty="0">
              <a:solidFill>
                <a:srgbClr val="C00000"/>
              </a:solidFill>
            </a:endParaRPr>
          </a:p>
        </p:txBody>
      </p:sp>
      <p:sp>
        <p:nvSpPr>
          <p:cNvPr id="3" name="Content Placeholder 2"/>
          <p:cNvSpPr>
            <a:spLocks noGrp="1"/>
          </p:cNvSpPr>
          <p:nvPr>
            <p:ph sz="quarter" idx="1"/>
          </p:nvPr>
        </p:nvSpPr>
        <p:spPr>
          <a:xfrm>
            <a:off x="612648" y="1600200"/>
            <a:ext cx="8153400" cy="4972072"/>
          </a:xfrm>
        </p:spPr>
        <p:txBody>
          <a:bodyPr>
            <a:normAutofit fontScale="92500" lnSpcReduction="10000"/>
          </a:bodyPr>
          <a:lstStyle/>
          <a:p>
            <a:r>
              <a:rPr lang="en-US" dirty="0" smtClean="0"/>
              <a:t>These are conducted to collect information from the population at a single point in time.</a:t>
            </a:r>
            <a:endParaRPr lang="en-US" dirty="0" smtClean="0"/>
          </a:p>
          <a:p>
            <a:r>
              <a:rPr lang="en-US" dirty="0" smtClean="0"/>
              <a:t>The purpose is to collect a body of data in connection with two or more variables.</a:t>
            </a:r>
            <a:endParaRPr lang="en-US" dirty="0" smtClean="0"/>
          </a:p>
          <a:p>
            <a:r>
              <a:rPr lang="en-US" dirty="0" smtClean="0"/>
              <a:t>These variables are then examined to detect patterns of association.</a:t>
            </a:r>
            <a:endParaRPr lang="en-US" dirty="0" smtClean="0"/>
          </a:p>
          <a:p>
            <a:pPr>
              <a:buNone/>
            </a:pPr>
            <a:r>
              <a:rPr lang="en-US" dirty="0" smtClean="0">
                <a:solidFill>
                  <a:srgbClr val="FF0000"/>
                </a:solidFill>
              </a:rPr>
              <a:t>Example:-</a:t>
            </a:r>
            <a:r>
              <a:rPr lang="en-US" dirty="0" smtClean="0"/>
              <a:t> </a:t>
            </a:r>
            <a:endParaRPr lang="en-US" dirty="0" smtClean="0"/>
          </a:p>
          <a:p>
            <a:r>
              <a:rPr lang="en-US" dirty="0" smtClean="0"/>
              <a:t>A questionnaire is used to collect on how parents feel about internet filtering , as of march of 2011.</a:t>
            </a:r>
            <a:endParaRPr lang="en-US" dirty="0" smtClean="0"/>
          </a:p>
          <a:p>
            <a:pPr>
              <a:buNone/>
            </a:pPr>
            <a:r>
              <a:rPr lang="en-US" dirty="0" smtClean="0"/>
              <a:t>    Variables or factors may religiousness of parents and views on internet filtering</a:t>
            </a: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rgbClr val="00B050"/>
                </a:solidFill>
              </a:rPr>
              <a:t>Meaning of research design</a:t>
            </a:r>
            <a:endParaRPr lang="en-IN" sz="3600" b="1" dirty="0">
              <a:solidFill>
                <a:srgbClr val="00B050"/>
              </a:solidFill>
            </a:endParaRPr>
          </a:p>
        </p:txBody>
      </p:sp>
      <p:sp>
        <p:nvSpPr>
          <p:cNvPr id="3" name="Content Placeholder 2"/>
          <p:cNvSpPr>
            <a:spLocks noGrp="1"/>
          </p:cNvSpPr>
          <p:nvPr>
            <p:ph sz="quarter" idx="1"/>
          </p:nvPr>
        </p:nvSpPr>
        <p:spPr/>
        <p:txBody>
          <a:bodyPr>
            <a:normAutofit fontScale="85000" lnSpcReduction="20000"/>
          </a:bodyPr>
          <a:lstStyle/>
          <a:p>
            <a:pPr>
              <a:lnSpc>
                <a:spcPct val="120000"/>
              </a:lnSpc>
            </a:pPr>
            <a:r>
              <a:rPr lang="en-US" dirty="0" smtClean="0"/>
              <a:t>It is also known as research outline, plan, blue  print .</a:t>
            </a:r>
            <a:endParaRPr lang="en-US" dirty="0" smtClean="0"/>
          </a:p>
          <a:p>
            <a:pPr>
              <a:lnSpc>
                <a:spcPct val="120000"/>
              </a:lnSpc>
            </a:pPr>
            <a:r>
              <a:rPr lang="en-US" dirty="0" smtClean="0"/>
              <a:t>It implies the </a:t>
            </a:r>
            <a:r>
              <a:rPr lang="en-US" b="1" dirty="0" smtClean="0">
                <a:solidFill>
                  <a:srgbClr val="FF0000"/>
                </a:solidFill>
              </a:rPr>
              <a:t>plan, structure and strategy</a:t>
            </a:r>
            <a:r>
              <a:rPr lang="en-US" dirty="0" smtClean="0"/>
              <a:t> of investigation proposed to be undertaken.</a:t>
            </a:r>
            <a:endParaRPr lang="en-US" dirty="0" smtClean="0"/>
          </a:p>
          <a:p>
            <a:pPr>
              <a:lnSpc>
                <a:spcPct val="120000"/>
              </a:lnSpc>
            </a:pPr>
            <a:r>
              <a:rPr lang="en-US" dirty="0" smtClean="0"/>
              <a:t>The </a:t>
            </a:r>
            <a:r>
              <a:rPr lang="en-US" b="1" dirty="0" smtClean="0">
                <a:solidFill>
                  <a:srgbClr val="FF0000"/>
                </a:solidFill>
              </a:rPr>
              <a:t>plan</a:t>
            </a:r>
            <a:r>
              <a:rPr lang="en-US" dirty="0" smtClean="0"/>
              <a:t> includes everything the investigator will do from writing the hypothesis and their operational implications to the final analysis of data.</a:t>
            </a:r>
            <a:endParaRPr lang="en-US" dirty="0" smtClean="0"/>
          </a:p>
          <a:p>
            <a:pPr>
              <a:lnSpc>
                <a:spcPct val="120000"/>
              </a:lnSpc>
            </a:pPr>
            <a:r>
              <a:rPr lang="en-US" dirty="0" smtClean="0"/>
              <a:t>The </a:t>
            </a:r>
            <a:r>
              <a:rPr lang="en-US" b="1" dirty="0" smtClean="0">
                <a:solidFill>
                  <a:srgbClr val="FF0000"/>
                </a:solidFill>
              </a:rPr>
              <a:t>structure</a:t>
            </a:r>
            <a:r>
              <a:rPr lang="en-US" dirty="0" smtClean="0"/>
              <a:t> is the outline and the scheme of the operation of the variables.</a:t>
            </a:r>
            <a:endParaRPr lang="en-US" dirty="0" smtClean="0"/>
          </a:p>
          <a:p>
            <a:pPr>
              <a:lnSpc>
                <a:spcPct val="120000"/>
              </a:lnSpc>
            </a:pPr>
            <a:r>
              <a:rPr lang="en-US" dirty="0" smtClean="0"/>
              <a:t>The </a:t>
            </a:r>
            <a:r>
              <a:rPr lang="en-US" b="1" dirty="0" smtClean="0">
                <a:solidFill>
                  <a:srgbClr val="FF0000"/>
                </a:solidFill>
              </a:rPr>
              <a:t>strategy</a:t>
            </a:r>
            <a:r>
              <a:rPr lang="en-US" dirty="0" smtClean="0"/>
              <a:t> includes the methods to be used to collect  and </a:t>
            </a:r>
            <a:r>
              <a:rPr lang="en-US" dirty="0" err="1" smtClean="0"/>
              <a:t>analyse</a:t>
            </a:r>
            <a:r>
              <a:rPr lang="en-US" dirty="0" smtClean="0"/>
              <a:t> the data.</a:t>
            </a:r>
            <a:endParaRPr lang="en-IN"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rgbClr val="C00000"/>
                </a:solidFill>
              </a:rPr>
              <a:t>Longitudinal survey</a:t>
            </a:r>
            <a:endParaRPr lang="en-IN" sz="3600" b="1" dirty="0">
              <a:solidFill>
                <a:srgbClr val="C00000"/>
              </a:solidFill>
            </a:endParaRPr>
          </a:p>
        </p:txBody>
      </p:sp>
      <p:sp>
        <p:nvSpPr>
          <p:cNvPr id="3" name="Content Placeholder 2"/>
          <p:cNvSpPr>
            <a:spLocks noGrp="1"/>
          </p:cNvSpPr>
          <p:nvPr>
            <p:ph sz="quarter" idx="1"/>
          </p:nvPr>
        </p:nvSpPr>
        <p:spPr/>
        <p:txBody>
          <a:bodyPr/>
          <a:lstStyle/>
          <a:p>
            <a:r>
              <a:rPr lang="en-US" dirty="0" smtClean="0"/>
              <a:t>It is one that take place over a period of time. </a:t>
            </a:r>
            <a:endParaRPr lang="en-US" dirty="0" smtClean="0"/>
          </a:p>
          <a:p>
            <a:r>
              <a:rPr lang="en-US" dirty="0" smtClean="0"/>
              <a:t>It means the data is gathered over a period of time.</a:t>
            </a:r>
            <a:endParaRPr lang="en-US" dirty="0" smtClean="0"/>
          </a:p>
          <a:p>
            <a:r>
              <a:rPr lang="en-US" dirty="0" smtClean="0"/>
              <a:t>The main objective of this survey is to examine continuity of response and to observe changes that occur in due course.</a:t>
            </a:r>
            <a:endParaRPr lang="en-IN"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endParaRPr lang="en-IN" sz="3600" b="1" dirty="0">
              <a:solidFill>
                <a:srgbClr val="C00000"/>
              </a:solidFill>
            </a:endParaRPr>
          </a:p>
        </p:txBody>
      </p:sp>
      <p:sp>
        <p:nvSpPr>
          <p:cNvPr id="3" name="Content Placeholder 2"/>
          <p:cNvSpPr>
            <a:spLocks noGrp="1"/>
          </p:cNvSpPr>
          <p:nvPr>
            <p:ph sz="quarter" idx="1"/>
          </p:nvPr>
        </p:nvSpPr>
        <p:spPr/>
        <p:txBody>
          <a:bodyPr/>
          <a:lstStyle/>
          <a:p>
            <a:pPr>
              <a:buNone/>
            </a:pPr>
            <a:r>
              <a:rPr lang="en-US" b="1" dirty="0" smtClean="0">
                <a:solidFill>
                  <a:srgbClr val="C00000"/>
                </a:solidFill>
              </a:rPr>
              <a:t>1) Trend studies:-</a:t>
            </a:r>
            <a:endParaRPr lang="en-US" b="1" dirty="0" smtClean="0">
              <a:solidFill>
                <a:srgbClr val="C00000"/>
              </a:solidFill>
            </a:endParaRPr>
          </a:p>
          <a:p>
            <a:pPr>
              <a:buNone/>
            </a:pPr>
            <a:r>
              <a:rPr lang="en-US" dirty="0" smtClean="0"/>
              <a:t>-   It focuses on a particular population, which is  sampled and scrutinized repeatedly.</a:t>
            </a:r>
            <a:endParaRPr lang="en-US" dirty="0" smtClean="0"/>
          </a:p>
          <a:p>
            <a:pPr>
              <a:buNone/>
            </a:pPr>
            <a:r>
              <a:rPr lang="en-US" dirty="0" smtClean="0"/>
              <a:t>-  Data from several studies of the same population are combined to show a trend.</a:t>
            </a:r>
            <a:endParaRPr lang="en-US" dirty="0" smtClean="0"/>
          </a:p>
          <a:p>
            <a:pPr>
              <a:buFontTx/>
              <a:buChar char="-"/>
            </a:pPr>
            <a:endParaRPr lang="en-US" dirty="0" smtClean="0"/>
          </a:p>
          <a:p>
            <a:pPr>
              <a:buNone/>
            </a:pPr>
            <a:r>
              <a:rPr lang="en-US" dirty="0" smtClean="0">
                <a:solidFill>
                  <a:srgbClr val="FF0000"/>
                </a:solidFill>
              </a:rPr>
              <a:t>Example:-</a:t>
            </a:r>
            <a:r>
              <a:rPr lang="en-US" dirty="0" smtClean="0"/>
              <a:t>the yearly survey of subscribers of a newspaper to gather their opinion</a:t>
            </a:r>
            <a:endParaRPr lang="en-US" dirty="0" smtClean="0"/>
          </a:p>
          <a:p>
            <a:pPr>
              <a:buNone/>
            </a:pPr>
            <a:endParaRPr lang="en-IN"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sz="quarter" idx="1"/>
          </p:nvPr>
        </p:nvSpPr>
        <p:spPr>
          <a:xfrm>
            <a:off x="612648" y="1600200"/>
            <a:ext cx="8153400" cy="4900634"/>
          </a:xfrm>
        </p:spPr>
        <p:txBody>
          <a:bodyPr>
            <a:normAutofit fontScale="92500" lnSpcReduction="10000"/>
          </a:bodyPr>
          <a:lstStyle/>
          <a:p>
            <a:pPr>
              <a:buNone/>
            </a:pPr>
            <a:r>
              <a:rPr lang="en-US" b="1" dirty="0" smtClean="0">
                <a:solidFill>
                  <a:srgbClr val="C00000"/>
                </a:solidFill>
              </a:rPr>
              <a:t>2) Cohort studies:-</a:t>
            </a:r>
            <a:endParaRPr lang="en-US" b="1" dirty="0" smtClean="0">
              <a:solidFill>
                <a:srgbClr val="C00000"/>
              </a:solidFill>
            </a:endParaRPr>
          </a:p>
          <a:p>
            <a:pPr>
              <a:buFontTx/>
              <a:buChar char="-"/>
            </a:pPr>
            <a:r>
              <a:rPr lang="en-US" dirty="0" smtClean="0"/>
              <a:t>It also focuses on a particular population sampled and studies more than once. </a:t>
            </a:r>
            <a:endParaRPr lang="en-US" dirty="0" smtClean="0"/>
          </a:p>
          <a:p>
            <a:pPr>
              <a:buFontTx/>
              <a:buChar char="-"/>
            </a:pPr>
            <a:r>
              <a:rPr lang="en-US" dirty="0" smtClean="0"/>
              <a:t>It would sample the same class, every time.</a:t>
            </a:r>
            <a:endParaRPr lang="en-US" dirty="0" smtClean="0"/>
          </a:p>
          <a:p>
            <a:pPr>
              <a:buFontTx/>
              <a:buChar char="-"/>
            </a:pPr>
            <a:r>
              <a:rPr lang="en-US" dirty="0" smtClean="0">
                <a:solidFill>
                  <a:srgbClr val="FF0000"/>
                </a:solidFill>
              </a:rPr>
              <a:t>Example:-</a:t>
            </a:r>
            <a:r>
              <a:rPr lang="en-US" dirty="0" smtClean="0"/>
              <a:t> </a:t>
            </a:r>
            <a:endParaRPr lang="en-US" dirty="0" smtClean="0"/>
          </a:p>
          <a:p>
            <a:pPr>
              <a:buNone/>
            </a:pPr>
            <a:r>
              <a:rPr lang="en-US" dirty="0" smtClean="0"/>
              <a:t>     A sample of 1999 graduates of Govt. college </a:t>
            </a:r>
            <a:r>
              <a:rPr lang="en-US" dirty="0" err="1" smtClean="0"/>
              <a:t>Madappally</a:t>
            </a:r>
            <a:r>
              <a:rPr lang="en-US" dirty="0" smtClean="0"/>
              <a:t> at the university of Calicut could be questioned regarding their attitudes toward employees of university of Calicut. Five years later, the researcher could question another sample of 1999 graduates, and study ay changes in attitude.</a:t>
            </a:r>
            <a:endParaRPr lang="en-IN"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a:xfrm>
            <a:off x="612648" y="1600200"/>
            <a:ext cx="8153400" cy="4900634"/>
          </a:xfrm>
        </p:spPr>
        <p:txBody>
          <a:bodyPr>
            <a:normAutofit/>
          </a:bodyPr>
          <a:lstStyle/>
          <a:p>
            <a:pPr>
              <a:buNone/>
            </a:pPr>
            <a:r>
              <a:rPr lang="en-US" b="1" dirty="0" smtClean="0">
                <a:solidFill>
                  <a:srgbClr val="C00000"/>
                </a:solidFill>
              </a:rPr>
              <a:t>3) Panel studies:-</a:t>
            </a:r>
            <a:endParaRPr lang="en-US" b="1" dirty="0" smtClean="0">
              <a:solidFill>
                <a:srgbClr val="C00000"/>
              </a:solidFill>
            </a:endParaRPr>
          </a:p>
          <a:p>
            <a:pPr>
              <a:buNone/>
            </a:pPr>
            <a:r>
              <a:rPr lang="en-US" dirty="0" smtClean="0"/>
              <a:t>       Under this, the same sample of the population is surveyed repeatedly.</a:t>
            </a:r>
            <a:endParaRPr lang="en-US" dirty="0" smtClean="0"/>
          </a:p>
          <a:p>
            <a:pPr>
              <a:buNone/>
            </a:pPr>
            <a:endParaRPr lang="en-US" dirty="0" smtClean="0"/>
          </a:p>
          <a:p>
            <a:pPr>
              <a:buNone/>
            </a:pPr>
            <a:r>
              <a:rPr lang="en-US" dirty="0" err="1" smtClean="0"/>
              <a:t>Eg</a:t>
            </a:r>
            <a:r>
              <a:rPr lang="en-US" dirty="0" smtClean="0"/>
              <a:t>:- a researcher takes a sample of students and asks questions about the availability of books in their college library. The same sample is asked the same questions next year and so on. The students are asked to justify any variations in their opinion.</a:t>
            </a:r>
            <a:endParaRPr lang="en-IN"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rgbClr val="C00000"/>
                </a:solidFill>
              </a:rPr>
              <a:t>Methods of survey</a:t>
            </a:r>
            <a:endParaRPr lang="en-IN" sz="3600" b="1" dirty="0">
              <a:solidFill>
                <a:srgbClr val="C00000"/>
              </a:solidFill>
            </a:endParaRPr>
          </a:p>
        </p:txBody>
      </p:sp>
      <p:sp>
        <p:nvSpPr>
          <p:cNvPr id="3" name="Content Placeholder 2"/>
          <p:cNvSpPr>
            <a:spLocks noGrp="1"/>
          </p:cNvSpPr>
          <p:nvPr>
            <p:ph sz="quarter" idx="1"/>
          </p:nvPr>
        </p:nvSpPr>
        <p:spPr/>
        <p:txBody>
          <a:bodyPr/>
          <a:lstStyle/>
          <a:p>
            <a:r>
              <a:rPr lang="en-US" dirty="0" smtClean="0"/>
              <a:t>Census method</a:t>
            </a:r>
            <a:endParaRPr lang="en-US" dirty="0" smtClean="0"/>
          </a:p>
          <a:p>
            <a:r>
              <a:rPr lang="en-US" dirty="0" smtClean="0"/>
              <a:t>Sampling method</a:t>
            </a:r>
            <a:endParaRPr lang="en-IN"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rgbClr val="C00000"/>
                </a:solidFill>
              </a:rPr>
              <a:t>Census method</a:t>
            </a:r>
            <a:endParaRPr lang="en-IN" sz="3600" b="1" dirty="0">
              <a:solidFill>
                <a:srgbClr val="C00000"/>
              </a:solidFill>
            </a:endParaRPr>
          </a:p>
        </p:txBody>
      </p:sp>
      <p:sp>
        <p:nvSpPr>
          <p:cNvPr id="3" name="Content Placeholder 2"/>
          <p:cNvSpPr>
            <a:spLocks noGrp="1"/>
          </p:cNvSpPr>
          <p:nvPr>
            <p:ph sz="quarter" idx="1"/>
          </p:nvPr>
        </p:nvSpPr>
        <p:spPr/>
        <p:txBody>
          <a:bodyPr/>
          <a:lstStyle/>
          <a:p>
            <a:pPr>
              <a:buFont typeface="Wingdings" panose="05000000000000000000" pitchFamily="2" charset="2"/>
              <a:buChar char="Ø"/>
            </a:pPr>
            <a:r>
              <a:rPr lang="en-US" dirty="0" smtClean="0"/>
              <a:t>A complete survey of the population is called census.</a:t>
            </a:r>
            <a:endParaRPr lang="en-US" dirty="0" smtClean="0"/>
          </a:p>
          <a:p>
            <a:pPr>
              <a:buFont typeface="Wingdings" panose="05000000000000000000" pitchFamily="2" charset="2"/>
              <a:buChar char="Ø"/>
            </a:pPr>
            <a:r>
              <a:rPr lang="en-US" dirty="0" smtClean="0"/>
              <a:t>Here , the entire population is made the subject matter of the survey.</a:t>
            </a:r>
            <a:endParaRPr lang="en-US" dirty="0" smtClean="0"/>
          </a:p>
          <a:p>
            <a:pPr>
              <a:buFont typeface="Wingdings" panose="05000000000000000000" pitchFamily="2" charset="2"/>
              <a:buChar char="Ø"/>
            </a:pPr>
            <a:endParaRPr lang="en-US" dirty="0" smtClean="0"/>
          </a:p>
          <a:p>
            <a:pPr>
              <a:buNone/>
            </a:pPr>
            <a:r>
              <a:rPr lang="en-US" dirty="0" smtClean="0"/>
              <a:t>     </a:t>
            </a:r>
            <a:r>
              <a:rPr lang="en-US" dirty="0" err="1" smtClean="0"/>
              <a:t>Eg</a:t>
            </a:r>
            <a:r>
              <a:rPr lang="en-US" dirty="0" smtClean="0"/>
              <a:t>:-census of population by  govt. of India.</a:t>
            </a:r>
            <a:endParaRPr lang="en-IN"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smtClean="0">
                <a:solidFill>
                  <a:srgbClr val="C00000"/>
                </a:solidFill>
              </a:rPr>
              <a:t>Sampling method</a:t>
            </a:r>
            <a:endParaRPr lang="en-IN" b="1" dirty="0">
              <a:solidFill>
                <a:srgbClr val="C00000"/>
              </a:solidFill>
            </a:endParaRPr>
          </a:p>
        </p:txBody>
      </p:sp>
      <p:sp>
        <p:nvSpPr>
          <p:cNvPr id="3" name="Content Placeholder 2"/>
          <p:cNvSpPr>
            <a:spLocks noGrp="1"/>
          </p:cNvSpPr>
          <p:nvPr>
            <p:ph sz="quarter" idx="1"/>
          </p:nvPr>
        </p:nvSpPr>
        <p:spPr/>
        <p:txBody>
          <a:bodyPr/>
          <a:lstStyle/>
          <a:p>
            <a:endParaRPr lang="en-US" dirty="0" smtClean="0"/>
          </a:p>
          <a:p>
            <a:r>
              <a:rPr lang="en-US" dirty="0" smtClean="0"/>
              <a:t>A sample is a representative set of population.</a:t>
            </a:r>
            <a:endParaRPr lang="en-US" dirty="0" smtClean="0"/>
          </a:p>
          <a:p>
            <a:endParaRPr lang="en-US" dirty="0" smtClean="0"/>
          </a:p>
          <a:p>
            <a:r>
              <a:rPr lang="en-US" dirty="0" smtClean="0"/>
              <a:t>When we deal with only a fraction of a total  population, then it is called sample survey</a:t>
            </a:r>
            <a:endParaRPr lang="en-IN"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rgbClr val="C00000"/>
                </a:solidFill>
              </a:rPr>
              <a:t>Other types of survey</a:t>
            </a:r>
            <a:endParaRPr lang="en-IN" sz="3600" b="1" dirty="0">
              <a:solidFill>
                <a:srgbClr val="C00000"/>
              </a:solidFill>
            </a:endParaRPr>
          </a:p>
        </p:txBody>
      </p:sp>
      <p:sp>
        <p:nvSpPr>
          <p:cNvPr id="3" name="Content Placeholder 2"/>
          <p:cNvSpPr>
            <a:spLocks noGrp="1"/>
          </p:cNvSpPr>
          <p:nvPr>
            <p:ph sz="quarter" idx="1"/>
          </p:nvPr>
        </p:nvSpPr>
        <p:spPr>
          <a:xfrm>
            <a:off x="612648" y="1600200"/>
            <a:ext cx="8153400" cy="4757758"/>
          </a:xfrm>
        </p:spPr>
        <p:txBody>
          <a:bodyPr>
            <a:normAutofit fontScale="92500"/>
          </a:bodyPr>
          <a:lstStyle/>
          <a:p>
            <a:r>
              <a:rPr lang="en-US" b="1" dirty="0" smtClean="0">
                <a:solidFill>
                  <a:srgbClr val="C00000"/>
                </a:solidFill>
              </a:rPr>
              <a:t>Fax survey:-</a:t>
            </a:r>
            <a:endParaRPr lang="en-US" b="1" dirty="0" smtClean="0">
              <a:solidFill>
                <a:srgbClr val="C00000"/>
              </a:solidFill>
            </a:endParaRPr>
          </a:p>
          <a:p>
            <a:pPr>
              <a:buNone/>
            </a:pPr>
            <a:r>
              <a:rPr lang="en-US" dirty="0" smtClean="0"/>
              <a:t>          Here, a questionnaire is inserted in a magazine. The    respondents are required to submit that filled questionnaire by </a:t>
            </a:r>
            <a:r>
              <a:rPr lang="en-US" dirty="0"/>
              <a:t>f</a:t>
            </a:r>
            <a:r>
              <a:rPr lang="en-US" dirty="0" smtClean="0"/>
              <a:t>ax it to a certain phone number.</a:t>
            </a:r>
            <a:endParaRPr lang="en-US" dirty="0" smtClean="0"/>
          </a:p>
          <a:p>
            <a:r>
              <a:rPr lang="en-US" b="1" dirty="0" smtClean="0">
                <a:solidFill>
                  <a:srgbClr val="C00000"/>
                </a:solidFill>
              </a:rPr>
              <a:t>Internet survey:-</a:t>
            </a:r>
            <a:endParaRPr lang="en-US" b="1" dirty="0" smtClean="0">
              <a:solidFill>
                <a:srgbClr val="C00000"/>
              </a:solidFill>
            </a:endParaRPr>
          </a:p>
          <a:p>
            <a:pPr>
              <a:buNone/>
            </a:pPr>
            <a:r>
              <a:rPr lang="en-US" dirty="0" smtClean="0"/>
              <a:t>           It is self-administered questionnaire posted on a website. The respondents answer that questionnaire. </a:t>
            </a:r>
            <a:endParaRPr lang="en-US" dirty="0" smtClean="0"/>
          </a:p>
          <a:p>
            <a:r>
              <a:rPr lang="en-US" b="1" dirty="0" smtClean="0">
                <a:solidFill>
                  <a:srgbClr val="C00000"/>
                </a:solidFill>
              </a:rPr>
              <a:t>E-Mail survey:-</a:t>
            </a:r>
            <a:endParaRPr lang="en-US" b="1" dirty="0" smtClean="0">
              <a:solidFill>
                <a:srgbClr val="C00000"/>
              </a:solidFill>
            </a:endParaRPr>
          </a:p>
          <a:p>
            <a:pPr>
              <a:buNone/>
            </a:pPr>
            <a:r>
              <a:rPr lang="en-US" dirty="0" smtClean="0"/>
              <a:t>           Here, questionnaires are sent to the respondents through e-mail.</a:t>
            </a:r>
            <a:endParaRPr lang="en-IN"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smtClean="0">
                <a:solidFill>
                  <a:srgbClr val="C00000"/>
                </a:solidFill>
              </a:rPr>
              <a:t>Merits of survey</a:t>
            </a:r>
            <a:endParaRPr lang="en-IN" b="1" dirty="0">
              <a:solidFill>
                <a:srgbClr val="C00000"/>
              </a:solidFill>
            </a:endParaRPr>
          </a:p>
        </p:txBody>
      </p:sp>
      <p:sp>
        <p:nvSpPr>
          <p:cNvPr id="3" name="Content Placeholder 2"/>
          <p:cNvSpPr>
            <a:spLocks noGrp="1"/>
          </p:cNvSpPr>
          <p:nvPr>
            <p:ph sz="quarter" idx="1"/>
          </p:nvPr>
        </p:nvSpPr>
        <p:spPr>
          <a:xfrm>
            <a:off x="357158" y="1600200"/>
            <a:ext cx="8408890" cy="4972072"/>
          </a:xfrm>
        </p:spPr>
        <p:txBody>
          <a:bodyPr>
            <a:normAutofit/>
          </a:bodyPr>
          <a:lstStyle/>
          <a:p>
            <a:r>
              <a:rPr lang="en-US" dirty="0" smtClean="0"/>
              <a:t>Helps to collect lot of information about population</a:t>
            </a:r>
            <a:endParaRPr lang="en-US" dirty="0" smtClean="0"/>
          </a:p>
          <a:p>
            <a:r>
              <a:rPr lang="en-US" dirty="0" smtClean="0"/>
              <a:t>Helps to find solution to various problems</a:t>
            </a:r>
            <a:endParaRPr lang="en-US" dirty="0" smtClean="0"/>
          </a:p>
          <a:p>
            <a:r>
              <a:rPr lang="en-US" dirty="0" smtClean="0"/>
              <a:t>Helps to draw inference about the population</a:t>
            </a:r>
            <a:endParaRPr lang="en-US" dirty="0" smtClean="0"/>
          </a:p>
          <a:p>
            <a:r>
              <a:rPr lang="en-US" dirty="0" smtClean="0"/>
              <a:t>Use different methods to conduct survey</a:t>
            </a:r>
            <a:endParaRPr lang="en-US" dirty="0" smtClean="0"/>
          </a:p>
          <a:p>
            <a:r>
              <a:rPr lang="en-US" dirty="0" smtClean="0"/>
              <a:t>Used to test theories.</a:t>
            </a:r>
            <a:endParaRPr lang="en-US" dirty="0" smtClean="0"/>
          </a:p>
          <a:p>
            <a:r>
              <a:rPr lang="en-US" dirty="0" smtClean="0"/>
              <a:t>Reliable data</a:t>
            </a:r>
            <a:endParaRPr lang="en-US" dirty="0" smtClean="0"/>
          </a:p>
          <a:p>
            <a:r>
              <a:rPr lang="en-US" dirty="0" smtClean="0"/>
              <a:t>Results can be used for future research.</a:t>
            </a:r>
            <a:endParaRPr lang="en-IN"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smtClean="0">
                <a:solidFill>
                  <a:srgbClr val="C00000"/>
                </a:solidFill>
              </a:rPr>
              <a:t>Demerits of survey</a:t>
            </a:r>
            <a:endParaRPr lang="en-IN" b="1" dirty="0">
              <a:solidFill>
                <a:srgbClr val="C00000"/>
              </a:solidFill>
            </a:endParaRPr>
          </a:p>
        </p:txBody>
      </p:sp>
      <p:sp>
        <p:nvSpPr>
          <p:cNvPr id="3" name="Content Placeholder 2"/>
          <p:cNvSpPr>
            <a:spLocks noGrp="1"/>
          </p:cNvSpPr>
          <p:nvPr>
            <p:ph sz="quarter" idx="1"/>
          </p:nvPr>
        </p:nvSpPr>
        <p:spPr/>
        <p:txBody>
          <a:bodyPr/>
          <a:lstStyle/>
          <a:p>
            <a:r>
              <a:rPr lang="en-US" dirty="0" smtClean="0"/>
              <a:t>Depends upon the willingness of respondents.</a:t>
            </a:r>
            <a:endParaRPr lang="en-US" dirty="0" smtClean="0"/>
          </a:p>
          <a:p>
            <a:r>
              <a:rPr lang="en-US" dirty="0" smtClean="0"/>
              <a:t>Sample selection is difficult task.</a:t>
            </a:r>
            <a:endParaRPr lang="en-US" dirty="0" smtClean="0"/>
          </a:p>
          <a:p>
            <a:r>
              <a:rPr lang="en-US" dirty="0" smtClean="0"/>
              <a:t>May subject to respondent error.</a:t>
            </a:r>
            <a:endParaRPr lang="en-US" dirty="0" smtClean="0"/>
          </a:p>
          <a:p>
            <a:r>
              <a:rPr lang="en-US" dirty="0" smtClean="0"/>
              <a:t>Chance of measurement error.</a:t>
            </a:r>
            <a:endParaRPr lang="en-US" dirty="0" smtClean="0"/>
          </a:p>
          <a:p>
            <a:r>
              <a:rPr lang="en-US" dirty="0" smtClean="0"/>
              <a:t>It is expensive.</a:t>
            </a:r>
            <a:endParaRPr lang="en-US" dirty="0" smtClean="0"/>
          </a:p>
          <a:p>
            <a:r>
              <a:rPr lang="en-US" dirty="0" smtClean="0"/>
              <a:t>Time consuming.</a:t>
            </a:r>
            <a:endParaRPr lang="en-US" dirty="0" smtClean="0"/>
          </a:p>
          <a:p>
            <a:r>
              <a:rPr lang="en-US" dirty="0" smtClean="0"/>
              <a:t>Proper training is required to enumerators.</a:t>
            </a:r>
            <a:endParaRPr lang="en-US" dirty="0" smtClean="0"/>
          </a:p>
          <a:p>
            <a:endParaRPr lang="en-US" dirty="0" smtClean="0"/>
          </a:p>
          <a:p>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solidFill>
                  <a:srgbClr val="00B050"/>
                </a:solidFill>
              </a:rPr>
              <a:t>Definition </a:t>
            </a:r>
            <a:endParaRPr lang="en-IN" sz="4000" b="1" dirty="0">
              <a:solidFill>
                <a:srgbClr val="00B050"/>
              </a:solidFill>
            </a:endParaRPr>
          </a:p>
        </p:txBody>
      </p:sp>
      <p:sp>
        <p:nvSpPr>
          <p:cNvPr id="3" name="Content Placeholder 2"/>
          <p:cNvSpPr>
            <a:spLocks noGrp="1"/>
          </p:cNvSpPr>
          <p:nvPr>
            <p:ph sz="quarter" idx="1"/>
          </p:nvPr>
        </p:nvSpPr>
        <p:spPr/>
        <p:txBody>
          <a:bodyPr/>
          <a:lstStyle/>
          <a:p>
            <a:pPr>
              <a:buFont typeface="Wingdings" panose="05000000000000000000" pitchFamily="2" charset="2"/>
              <a:buChar char="§"/>
            </a:pPr>
            <a:r>
              <a:rPr lang="en-US" dirty="0" smtClean="0"/>
              <a:t>“Research designs are plans that specify how data should be collected and </a:t>
            </a:r>
            <a:r>
              <a:rPr lang="en-US" dirty="0" err="1" smtClean="0"/>
              <a:t>analysed</a:t>
            </a:r>
            <a:r>
              <a:rPr lang="en-US" dirty="0" smtClean="0"/>
              <a:t>”.</a:t>
            </a:r>
            <a:endParaRPr lang="en-US" dirty="0" smtClean="0"/>
          </a:p>
          <a:p>
            <a:pPr>
              <a:buNone/>
            </a:pPr>
            <a:r>
              <a:rPr lang="en-US" dirty="0" smtClean="0"/>
              <a:t>                                               </a:t>
            </a:r>
            <a:r>
              <a:rPr lang="en-US" dirty="0" smtClean="0">
                <a:solidFill>
                  <a:srgbClr val="FF0000"/>
                </a:solidFill>
              </a:rPr>
              <a:t>-</a:t>
            </a:r>
            <a:r>
              <a:rPr lang="en-US" dirty="0" err="1" smtClean="0">
                <a:solidFill>
                  <a:srgbClr val="FF0000"/>
                </a:solidFill>
              </a:rPr>
              <a:t>Reger</a:t>
            </a:r>
            <a:r>
              <a:rPr lang="en-US" dirty="0" smtClean="0">
                <a:solidFill>
                  <a:srgbClr val="FF0000"/>
                </a:solidFill>
              </a:rPr>
              <a:t> </a:t>
            </a:r>
            <a:r>
              <a:rPr lang="en-US" dirty="0" err="1" smtClean="0">
                <a:solidFill>
                  <a:srgbClr val="FF0000"/>
                </a:solidFill>
              </a:rPr>
              <a:t>E.Kirk</a:t>
            </a:r>
            <a:endParaRPr lang="en-US" dirty="0" smtClean="0">
              <a:solidFill>
                <a:srgbClr val="FF0000"/>
              </a:solidFill>
            </a:endParaRPr>
          </a:p>
          <a:p>
            <a:pPr>
              <a:buNone/>
            </a:pPr>
            <a:endParaRPr lang="en-US" dirty="0" smtClean="0"/>
          </a:p>
          <a:p>
            <a:pPr>
              <a:buFont typeface="Wingdings" panose="05000000000000000000" pitchFamily="2" charset="2"/>
              <a:buChar char="§"/>
            </a:pPr>
            <a:r>
              <a:rPr lang="en-US" dirty="0" smtClean="0"/>
              <a:t>“Designed research is the planned sequence of the entire process involved in conducting a research study”.</a:t>
            </a:r>
            <a:endParaRPr lang="en-US" dirty="0" smtClean="0"/>
          </a:p>
          <a:p>
            <a:pPr>
              <a:buNone/>
            </a:pPr>
            <a:r>
              <a:rPr lang="en-US" dirty="0" smtClean="0"/>
              <a:t>                                              </a:t>
            </a:r>
            <a:r>
              <a:rPr lang="en-US" dirty="0" smtClean="0">
                <a:solidFill>
                  <a:srgbClr val="FF0000"/>
                </a:solidFill>
              </a:rPr>
              <a:t> -Miller </a:t>
            </a:r>
            <a:endParaRPr lang="en-US" dirty="0" smtClean="0">
              <a:solidFill>
                <a:srgbClr val="FF0000"/>
              </a:solidFill>
            </a:endParaRPr>
          </a:p>
          <a:p>
            <a:endParaRPr lang="en-US"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rgbClr val="C00000"/>
                </a:solidFill>
              </a:rPr>
              <a:t>II. Observation method</a:t>
            </a:r>
            <a:endParaRPr lang="en-IN" sz="3600" b="1" dirty="0">
              <a:solidFill>
                <a:srgbClr val="C00000"/>
              </a:solidFill>
            </a:endParaRPr>
          </a:p>
        </p:txBody>
      </p:sp>
      <p:sp>
        <p:nvSpPr>
          <p:cNvPr id="3" name="Content Placeholder 2"/>
          <p:cNvSpPr>
            <a:spLocks noGrp="1"/>
          </p:cNvSpPr>
          <p:nvPr>
            <p:ph sz="quarter" idx="1"/>
          </p:nvPr>
        </p:nvSpPr>
        <p:spPr>
          <a:xfrm>
            <a:off x="571472" y="1785926"/>
            <a:ext cx="8153400" cy="4781552"/>
          </a:xfrm>
        </p:spPr>
        <p:txBody>
          <a:bodyPr>
            <a:normAutofit fontScale="85000" lnSpcReduction="10000"/>
          </a:bodyPr>
          <a:lstStyle/>
          <a:p>
            <a:pPr>
              <a:buFont typeface="Wingdings" panose="05000000000000000000" pitchFamily="2" charset="2"/>
              <a:buChar char="Ø"/>
            </a:pPr>
            <a:r>
              <a:rPr lang="en-US" dirty="0" smtClean="0"/>
              <a:t>It means seeing or viewing.</a:t>
            </a:r>
            <a:endParaRPr lang="en-US" dirty="0" smtClean="0"/>
          </a:p>
          <a:p>
            <a:pPr>
              <a:buFont typeface="Wingdings" panose="05000000000000000000" pitchFamily="2" charset="2"/>
              <a:buChar char="Ø"/>
            </a:pPr>
            <a:r>
              <a:rPr lang="en-US" dirty="0" smtClean="0"/>
              <a:t>It is primary tool of scientific enquiry.</a:t>
            </a:r>
            <a:endParaRPr lang="en-US" dirty="0" smtClean="0"/>
          </a:p>
          <a:p>
            <a:pPr>
              <a:buFont typeface="Wingdings" panose="05000000000000000000" pitchFamily="2" charset="2"/>
              <a:buChar char="Ø"/>
            </a:pPr>
            <a:r>
              <a:rPr lang="en-US" dirty="0" smtClean="0"/>
              <a:t>It is an important method of acquiring knowledge in social and physical sciences.</a:t>
            </a:r>
            <a:endParaRPr lang="en-US" dirty="0" smtClean="0"/>
          </a:p>
          <a:p>
            <a:pPr>
              <a:buFont typeface="Wingdings" panose="05000000000000000000" pitchFamily="2" charset="2"/>
              <a:buChar char="Ø"/>
            </a:pPr>
            <a:r>
              <a:rPr lang="en-US" dirty="0" smtClean="0"/>
              <a:t>Here, there is no verbal communication with the respondents.</a:t>
            </a:r>
            <a:endParaRPr lang="en-US" dirty="0" smtClean="0"/>
          </a:p>
          <a:p>
            <a:pPr>
              <a:buNone/>
            </a:pPr>
            <a:r>
              <a:rPr lang="en-US" dirty="0" smtClean="0"/>
              <a:t>      </a:t>
            </a:r>
            <a:r>
              <a:rPr lang="en-US" dirty="0" smtClean="0">
                <a:solidFill>
                  <a:srgbClr val="FF0000"/>
                </a:solidFill>
              </a:rPr>
              <a:t>Example:-</a:t>
            </a:r>
            <a:endParaRPr lang="en-US" dirty="0" smtClean="0">
              <a:solidFill>
                <a:srgbClr val="FF0000"/>
              </a:solidFill>
            </a:endParaRPr>
          </a:p>
          <a:p>
            <a:pPr>
              <a:buFont typeface="Wingdings" panose="05000000000000000000" pitchFamily="2" charset="2"/>
              <a:buChar char="§"/>
            </a:pPr>
            <a:r>
              <a:rPr lang="en-US" dirty="0" smtClean="0"/>
              <a:t>Study of human </a:t>
            </a:r>
            <a:r>
              <a:rPr lang="en-US" dirty="0" err="1" smtClean="0"/>
              <a:t>behaviour</a:t>
            </a:r>
            <a:endParaRPr lang="en-US" dirty="0" smtClean="0"/>
          </a:p>
          <a:p>
            <a:pPr>
              <a:buFont typeface="Wingdings" panose="05000000000000000000" pitchFamily="2" charset="2"/>
              <a:buChar char="§"/>
            </a:pPr>
            <a:r>
              <a:rPr lang="en-US" dirty="0" err="1" smtClean="0"/>
              <a:t>Behaviour</a:t>
            </a:r>
            <a:r>
              <a:rPr lang="en-US" dirty="0" smtClean="0"/>
              <a:t> of social group</a:t>
            </a:r>
            <a:endParaRPr lang="en-US" dirty="0" smtClean="0"/>
          </a:p>
          <a:p>
            <a:pPr>
              <a:buFont typeface="Wingdings" panose="05000000000000000000" pitchFamily="2" charset="2"/>
              <a:buChar char="§"/>
            </a:pPr>
            <a:r>
              <a:rPr lang="en-US" dirty="0" smtClean="0"/>
              <a:t>Inter personal relations</a:t>
            </a:r>
            <a:endParaRPr lang="en-US" dirty="0" smtClean="0"/>
          </a:p>
          <a:p>
            <a:pPr>
              <a:buFont typeface="Wingdings" panose="05000000000000000000" pitchFamily="2" charset="2"/>
              <a:buChar char="§"/>
            </a:pPr>
            <a:r>
              <a:rPr lang="en-US" dirty="0" smtClean="0"/>
              <a:t>Leadership and management style</a:t>
            </a:r>
            <a:endParaRPr lang="en-US" dirty="0" smtClean="0"/>
          </a:p>
          <a:p>
            <a:pPr>
              <a:buFont typeface="Wingdings" panose="05000000000000000000" pitchFamily="2" charset="2"/>
              <a:buChar char="§"/>
            </a:pPr>
            <a:r>
              <a:rPr lang="en-US" dirty="0" smtClean="0"/>
              <a:t>Conduct of an event etc.</a:t>
            </a:r>
            <a:endParaRPr lang="en-IN"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smtClean="0">
                <a:solidFill>
                  <a:srgbClr val="C00000"/>
                </a:solidFill>
              </a:rPr>
              <a:t>Types of observations</a:t>
            </a:r>
            <a:endParaRPr lang="en-IN" b="1" dirty="0">
              <a:solidFill>
                <a:srgbClr val="C00000"/>
              </a:solidFill>
            </a:endParaRPr>
          </a:p>
        </p:txBody>
      </p:sp>
      <p:sp>
        <p:nvSpPr>
          <p:cNvPr id="3" name="Content Placeholder 2"/>
          <p:cNvSpPr>
            <a:spLocks noGrp="1"/>
          </p:cNvSpPr>
          <p:nvPr>
            <p:ph sz="quarter" idx="1"/>
          </p:nvPr>
        </p:nvSpPr>
        <p:spPr>
          <a:xfrm>
            <a:off x="612648" y="1785926"/>
            <a:ext cx="8153400" cy="4714908"/>
          </a:xfrm>
        </p:spPr>
        <p:txBody>
          <a:bodyPr/>
          <a:lstStyle/>
          <a:p>
            <a:r>
              <a:rPr lang="en-US" b="1" dirty="0" smtClean="0">
                <a:solidFill>
                  <a:srgbClr val="C00000"/>
                </a:solidFill>
              </a:rPr>
              <a:t>Simple observation:</a:t>
            </a:r>
            <a:r>
              <a:rPr lang="en-US" b="1" dirty="0" smtClean="0"/>
              <a:t>-</a:t>
            </a:r>
            <a:endParaRPr lang="en-US" b="1" dirty="0" smtClean="0"/>
          </a:p>
          <a:p>
            <a:pPr>
              <a:buNone/>
            </a:pPr>
            <a:r>
              <a:rPr lang="en-US" dirty="0" smtClean="0"/>
              <a:t>          Observation is done to collect data at exploratory stages of research is termed as simple observation.</a:t>
            </a:r>
            <a:endParaRPr lang="en-US" dirty="0" smtClean="0"/>
          </a:p>
          <a:p>
            <a:pPr>
              <a:buNone/>
            </a:pPr>
            <a:endParaRPr lang="en-US" dirty="0" smtClean="0"/>
          </a:p>
          <a:p>
            <a:pPr>
              <a:buFont typeface="Wingdings" panose="05000000000000000000" pitchFamily="2" charset="2"/>
              <a:buChar char="q"/>
            </a:pPr>
            <a:r>
              <a:rPr lang="en-US" b="1" dirty="0" smtClean="0">
                <a:solidFill>
                  <a:srgbClr val="C00000"/>
                </a:solidFill>
              </a:rPr>
              <a:t>Systematic observation:-</a:t>
            </a:r>
            <a:endParaRPr lang="en-US" b="1" dirty="0" smtClean="0">
              <a:solidFill>
                <a:srgbClr val="C00000"/>
              </a:solidFill>
            </a:endParaRPr>
          </a:p>
          <a:p>
            <a:pPr>
              <a:buNone/>
            </a:pPr>
            <a:r>
              <a:rPr lang="en-US" dirty="0" smtClean="0"/>
              <a:t>           under this, standard procedures, training to observers, schedule for recording etc. are employed</a:t>
            </a:r>
            <a:endParaRPr lang="en-IN"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US" b="1" dirty="0" smtClean="0">
                <a:solidFill>
                  <a:srgbClr val="C00000"/>
                </a:solidFill>
              </a:rPr>
              <a:t>Subjective observation:-</a:t>
            </a:r>
            <a:endParaRPr lang="en-US" b="1" dirty="0" smtClean="0">
              <a:solidFill>
                <a:srgbClr val="C00000"/>
              </a:solidFill>
            </a:endParaRPr>
          </a:p>
          <a:p>
            <a:pPr>
              <a:buNone/>
            </a:pPr>
            <a:r>
              <a:rPr lang="en-US" dirty="0" smtClean="0"/>
              <a:t>     - observes one’s own immediate experience.</a:t>
            </a:r>
            <a:endParaRPr lang="en-US" dirty="0" smtClean="0"/>
          </a:p>
          <a:p>
            <a:pPr>
              <a:buNone/>
            </a:pPr>
            <a:r>
              <a:rPr lang="en-US" dirty="0" smtClean="0"/>
              <a:t>     - it is also known as self-observation</a:t>
            </a:r>
            <a:endParaRPr lang="en-US" dirty="0" smtClean="0"/>
          </a:p>
          <a:p>
            <a:endParaRPr lang="en-US" dirty="0" smtClean="0"/>
          </a:p>
          <a:p>
            <a:r>
              <a:rPr lang="en-US" b="1" dirty="0" smtClean="0">
                <a:solidFill>
                  <a:srgbClr val="C00000"/>
                </a:solidFill>
              </a:rPr>
              <a:t>Objective observation:-</a:t>
            </a:r>
            <a:endParaRPr lang="en-US" b="1" dirty="0" smtClean="0">
              <a:solidFill>
                <a:srgbClr val="C00000"/>
              </a:solidFill>
            </a:endParaRPr>
          </a:p>
          <a:p>
            <a:pPr>
              <a:buNone/>
            </a:pPr>
            <a:r>
              <a:rPr lang="en-US" dirty="0" smtClean="0"/>
              <a:t>        Here, a person observes things through investigation, which are not related with him</a:t>
            </a:r>
            <a:endParaRPr lang="en-IN"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US" b="1" dirty="0" smtClean="0">
                <a:solidFill>
                  <a:srgbClr val="C00000"/>
                </a:solidFill>
              </a:rPr>
              <a:t>Casual observation:-</a:t>
            </a:r>
            <a:endParaRPr lang="en-US" b="1" dirty="0" smtClean="0">
              <a:solidFill>
                <a:srgbClr val="C00000"/>
              </a:solidFill>
            </a:endParaRPr>
          </a:p>
          <a:p>
            <a:pPr>
              <a:buNone/>
            </a:pPr>
            <a:r>
              <a:rPr lang="en-US" dirty="0" smtClean="0"/>
              <a:t>    - Here, no previous preparation</a:t>
            </a:r>
            <a:endParaRPr lang="en-US" dirty="0" smtClean="0"/>
          </a:p>
          <a:p>
            <a:pPr>
              <a:buNone/>
            </a:pPr>
            <a:r>
              <a:rPr lang="en-US" dirty="0" smtClean="0"/>
              <a:t>    - as a matter of chance</a:t>
            </a:r>
            <a:endParaRPr lang="en-US" dirty="0" smtClean="0"/>
          </a:p>
          <a:p>
            <a:pPr>
              <a:buNone/>
            </a:pPr>
            <a:endParaRPr lang="en-US" dirty="0" smtClean="0"/>
          </a:p>
          <a:p>
            <a:r>
              <a:rPr lang="en-US" b="1" dirty="0" smtClean="0">
                <a:solidFill>
                  <a:srgbClr val="C00000"/>
                </a:solidFill>
              </a:rPr>
              <a:t>Scientific observation:-</a:t>
            </a:r>
            <a:endParaRPr lang="en-US" b="1" dirty="0" smtClean="0">
              <a:solidFill>
                <a:srgbClr val="C00000"/>
              </a:solidFill>
            </a:endParaRPr>
          </a:p>
          <a:p>
            <a:pPr>
              <a:buNone/>
            </a:pPr>
            <a:r>
              <a:rPr lang="en-US" dirty="0" smtClean="0"/>
              <a:t>      Here, observations are carried on the basis if certain measurement tools.</a:t>
            </a:r>
            <a:endParaRPr lang="en-US" dirty="0" smtClean="0"/>
          </a:p>
          <a:p>
            <a:endParaRPr lang="en-IN"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a:xfrm>
            <a:off x="612648" y="1600200"/>
            <a:ext cx="8153400" cy="4900634"/>
          </a:xfrm>
        </p:spPr>
        <p:txBody>
          <a:bodyPr>
            <a:normAutofit fontScale="92500" lnSpcReduction="10000"/>
          </a:bodyPr>
          <a:lstStyle/>
          <a:p>
            <a:r>
              <a:rPr lang="en-US" sz="3000" b="1" dirty="0" smtClean="0">
                <a:solidFill>
                  <a:srgbClr val="C00000"/>
                </a:solidFill>
              </a:rPr>
              <a:t>Intra subjective observation:-</a:t>
            </a:r>
            <a:endParaRPr lang="en-US" b="1" dirty="0" smtClean="0">
              <a:solidFill>
                <a:srgbClr val="C00000"/>
              </a:solidFill>
            </a:endParaRPr>
          </a:p>
          <a:p>
            <a:pPr>
              <a:buNone/>
            </a:pPr>
            <a:r>
              <a:rPr lang="en-US" dirty="0" smtClean="0"/>
              <a:t>         Here, repeated observation of a constant phenomenon is done by the same investigator, which yield constant results.</a:t>
            </a:r>
            <a:endParaRPr lang="en-US" dirty="0" smtClean="0"/>
          </a:p>
          <a:p>
            <a:r>
              <a:rPr lang="en-US" sz="3100" b="1" dirty="0" smtClean="0">
                <a:solidFill>
                  <a:srgbClr val="C00000"/>
                </a:solidFill>
              </a:rPr>
              <a:t>Inter subjective observation:-</a:t>
            </a:r>
            <a:endParaRPr lang="en-US" sz="3100" b="1" dirty="0" smtClean="0">
              <a:solidFill>
                <a:srgbClr val="C00000"/>
              </a:solidFill>
            </a:endParaRPr>
          </a:p>
          <a:p>
            <a:pPr>
              <a:buNone/>
            </a:pPr>
            <a:r>
              <a:rPr lang="en-US" dirty="0" smtClean="0"/>
              <a:t>         Here, repeated observations of a constant phenomenon by different observers yield constant data.</a:t>
            </a:r>
            <a:endParaRPr lang="en-US" dirty="0" smtClean="0"/>
          </a:p>
          <a:p>
            <a:r>
              <a:rPr lang="en-US" sz="3100" b="1" dirty="0" smtClean="0">
                <a:solidFill>
                  <a:srgbClr val="C00000"/>
                </a:solidFill>
              </a:rPr>
              <a:t>Factual observation:-</a:t>
            </a:r>
            <a:endParaRPr lang="en-US" sz="3100" b="1" dirty="0" smtClean="0">
              <a:solidFill>
                <a:srgbClr val="C00000"/>
              </a:solidFill>
            </a:endParaRPr>
          </a:p>
          <a:p>
            <a:pPr>
              <a:buNone/>
            </a:pPr>
            <a:r>
              <a:rPr lang="en-US" dirty="0" smtClean="0"/>
              <a:t>          Here, factual information is collected.</a:t>
            </a:r>
            <a:endParaRPr lang="en-US" dirty="0" smtClean="0"/>
          </a:p>
          <a:p>
            <a:r>
              <a:rPr lang="en-US" sz="3100" b="1" dirty="0" smtClean="0">
                <a:solidFill>
                  <a:srgbClr val="C00000"/>
                </a:solidFill>
              </a:rPr>
              <a:t>Inferential observation:-</a:t>
            </a:r>
            <a:endParaRPr lang="en-US" sz="3100" b="1" dirty="0" smtClean="0">
              <a:solidFill>
                <a:srgbClr val="C00000"/>
              </a:solidFill>
            </a:endParaRPr>
          </a:p>
          <a:p>
            <a:pPr>
              <a:buNone/>
            </a:pPr>
            <a:r>
              <a:rPr lang="en-US" dirty="0" smtClean="0"/>
              <a:t>          Which is done to draw inferences</a:t>
            </a:r>
            <a:endParaRPr lang="en-US" dirty="0" smtClean="0"/>
          </a:p>
          <a:p>
            <a:endParaRPr lang="en-IN"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a:xfrm>
            <a:off x="612648" y="1600200"/>
            <a:ext cx="8153400" cy="4972072"/>
          </a:xfrm>
        </p:spPr>
        <p:txBody>
          <a:bodyPr>
            <a:normAutofit fontScale="92500" lnSpcReduction="20000"/>
          </a:bodyPr>
          <a:lstStyle/>
          <a:p>
            <a:r>
              <a:rPr lang="en-US" b="1" dirty="0" smtClean="0">
                <a:solidFill>
                  <a:srgbClr val="C00000"/>
                </a:solidFill>
              </a:rPr>
              <a:t>Direct observation:-</a:t>
            </a:r>
            <a:endParaRPr lang="en-US" b="1" dirty="0" smtClean="0">
              <a:solidFill>
                <a:srgbClr val="C00000"/>
              </a:solidFill>
            </a:endParaRPr>
          </a:p>
          <a:p>
            <a:pPr>
              <a:buNone/>
            </a:pPr>
            <a:r>
              <a:rPr lang="en-US" dirty="0" smtClean="0"/>
              <a:t>        Here, observer is physically present to observe the particular situation and report what they see.</a:t>
            </a:r>
            <a:endParaRPr lang="en-US" dirty="0" smtClean="0"/>
          </a:p>
          <a:p>
            <a:r>
              <a:rPr lang="en-US" b="1" dirty="0" smtClean="0">
                <a:solidFill>
                  <a:srgbClr val="C00000"/>
                </a:solidFill>
              </a:rPr>
              <a:t>Indirect observation:-</a:t>
            </a:r>
            <a:endParaRPr lang="en-US" b="1" dirty="0" smtClean="0">
              <a:solidFill>
                <a:srgbClr val="C00000"/>
              </a:solidFill>
            </a:endParaRPr>
          </a:p>
          <a:p>
            <a:pPr>
              <a:buNone/>
            </a:pPr>
            <a:r>
              <a:rPr lang="en-US" dirty="0" smtClean="0"/>
              <a:t>        Here, observation is done by using mechanical devices such as eye camera, close circuit TV etc.</a:t>
            </a:r>
            <a:endParaRPr lang="en-US" dirty="0" smtClean="0"/>
          </a:p>
          <a:p>
            <a:r>
              <a:rPr lang="en-US" b="1" dirty="0" smtClean="0">
                <a:solidFill>
                  <a:srgbClr val="C00000"/>
                </a:solidFill>
              </a:rPr>
              <a:t>Participant observation:-</a:t>
            </a:r>
            <a:endParaRPr lang="en-US" b="1" dirty="0" smtClean="0">
              <a:solidFill>
                <a:srgbClr val="C00000"/>
              </a:solidFill>
            </a:endParaRPr>
          </a:p>
          <a:p>
            <a:pPr>
              <a:buNone/>
            </a:pPr>
            <a:r>
              <a:rPr lang="en-US" dirty="0" smtClean="0"/>
              <a:t>        Here, the observer participate with the activities of the group under study.</a:t>
            </a:r>
            <a:endParaRPr lang="en-US" dirty="0" smtClean="0"/>
          </a:p>
          <a:p>
            <a:r>
              <a:rPr lang="en-US" b="1" dirty="0" smtClean="0">
                <a:solidFill>
                  <a:srgbClr val="C00000"/>
                </a:solidFill>
              </a:rPr>
              <a:t>Non- participant observation:-</a:t>
            </a:r>
            <a:endParaRPr lang="en-US" b="1" dirty="0" smtClean="0">
              <a:solidFill>
                <a:srgbClr val="C00000"/>
              </a:solidFill>
            </a:endParaRPr>
          </a:p>
          <a:p>
            <a:pPr>
              <a:buNone/>
            </a:pPr>
            <a:r>
              <a:rPr lang="en-US" dirty="0" smtClean="0"/>
              <a:t>        Here, the observer does not actually participate in the activities of the group to be studied.</a:t>
            </a:r>
            <a:endParaRPr lang="en-IN"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US" b="1" dirty="0" smtClean="0">
                <a:solidFill>
                  <a:srgbClr val="C00000"/>
                </a:solidFill>
              </a:rPr>
              <a:t>Structured observation:-</a:t>
            </a:r>
            <a:endParaRPr lang="en-US" b="1" dirty="0" smtClean="0">
              <a:solidFill>
                <a:srgbClr val="C00000"/>
              </a:solidFill>
            </a:endParaRPr>
          </a:p>
          <a:p>
            <a:pPr>
              <a:buNone/>
            </a:pPr>
            <a:r>
              <a:rPr lang="en-US" dirty="0" smtClean="0"/>
              <a:t>        Here, there is a careful definition of the units to be observed, information to be recorded, the selection of the relevant data for observation and standardization of condition of observation.</a:t>
            </a:r>
            <a:endParaRPr lang="en-US" dirty="0" smtClean="0"/>
          </a:p>
          <a:p>
            <a:pPr>
              <a:buNone/>
            </a:pPr>
            <a:endParaRPr lang="en-US" dirty="0" smtClean="0"/>
          </a:p>
          <a:p>
            <a:r>
              <a:rPr lang="en-US" b="1" dirty="0" smtClean="0">
                <a:solidFill>
                  <a:srgbClr val="C00000"/>
                </a:solidFill>
              </a:rPr>
              <a:t>Unstructured observation:-</a:t>
            </a:r>
            <a:endParaRPr lang="en-US" b="1" dirty="0" smtClean="0">
              <a:solidFill>
                <a:srgbClr val="C00000"/>
              </a:solidFill>
            </a:endParaRPr>
          </a:p>
          <a:p>
            <a:pPr>
              <a:buNone/>
            </a:pPr>
            <a:r>
              <a:rPr lang="en-US" dirty="0" smtClean="0"/>
              <a:t>         Here, the conditions re not standardized</a:t>
            </a:r>
            <a:endParaRPr lang="en-IN"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r>
              <a:rPr lang="en-US" b="1" dirty="0" smtClean="0">
                <a:solidFill>
                  <a:srgbClr val="C00000"/>
                </a:solidFill>
              </a:rPr>
              <a:t>Controlled observation:-</a:t>
            </a:r>
            <a:endParaRPr lang="en-US" b="1" dirty="0" smtClean="0">
              <a:solidFill>
                <a:srgbClr val="C00000"/>
              </a:solidFill>
            </a:endParaRPr>
          </a:p>
          <a:p>
            <a:pPr>
              <a:buNone/>
            </a:pPr>
            <a:r>
              <a:rPr lang="en-US" dirty="0" smtClean="0"/>
              <a:t>          - There </a:t>
            </a:r>
            <a:r>
              <a:rPr lang="en-US" smtClean="0"/>
              <a:t>is a prearranged </a:t>
            </a:r>
            <a:r>
              <a:rPr lang="en-US" dirty="0" smtClean="0"/>
              <a:t>plan.</a:t>
            </a:r>
            <a:endParaRPr lang="en-US" dirty="0" smtClean="0"/>
          </a:p>
          <a:p>
            <a:pPr>
              <a:buNone/>
            </a:pPr>
            <a:r>
              <a:rPr lang="en-US" dirty="0" smtClean="0"/>
              <a:t>          - Conditions are standardized.</a:t>
            </a:r>
            <a:endParaRPr lang="en-US" dirty="0" smtClean="0"/>
          </a:p>
          <a:p>
            <a:pPr>
              <a:buNone/>
            </a:pPr>
            <a:r>
              <a:rPr lang="en-US" dirty="0" smtClean="0"/>
              <a:t>          - Mechanical aids are used to collect    information.</a:t>
            </a:r>
            <a:endParaRPr lang="en-US" dirty="0" smtClean="0"/>
          </a:p>
          <a:p>
            <a:r>
              <a:rPr lang="en-US" b="1" dirty="0" smtClean="0">
                <a:solidFill>
                  <a:srgbClr val="C00000"/>
                </a:solidFill>
              </a:rPr>
              <a:t>Non controlled observation:-</a:t>
            </a:r>
            <a:endParaRPr lang="en-US" b="1" dirty="0" smtClean="0">
              <a:solidFill>
                <a:srgbClr val="C00000"/>
              </a:solidFill>
            </a:endParaRPr>
          </a:p>
          <a:p>
            <a:pPr>
              <a:buNone/>
            </a:pPr>
            <a:r>
              <a:rPr lang="en-US" dirty="0" smtClean="0"/>
              <a:t>          - No standardized procedure.</a:t>
            </a:r>
            <a:endParaRPr lang="en-US" dirty="0" smtClean="0"/>
          </a:p>
          <a:p>
            <a:pPr>
              <a:buNone/>
            </a:pPr>
            <a:r>
              <a:rPr lang="en-US" dirty="0" smtClean="0"/>
              <a:t>          - No formal mechanical tools are used.</a:t>
            </a:r>
            <a:endParaRPr lang="en-IN"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rgbClr val="C00000"/>
                </a:solidFill>
              </a:rPr>
              <a:t>Components or process of observation</a:t>
            </a:r>
            <a:endParaRPr lang="en-IN" sz="3600" b="1" dirty="0">
              <a:solidFill>
                <a:srgbClr val="C00000"/>
              </a:solidFill>
            </a:endParaRPr>
          </a:p>
        </p:txBody>
      </p:sp>
      <p:sp>
        <p:nvSpPr>
          <p:cNvPr id="3" name="Content Placeholder 2"/>
          <p:cNvSpPr>
            <a:spLocks noGrp="1"/>
          </p:cNvSpPr>
          <p:nvPr>
            <p:ph sz="quarter" idx="1"/>
          </p:nvPr>
        </p:nvSpPr>
        <p:spPr>
          <a:xfrm>
            <a:off x="612648" y="1600200"/>
            <a:ext cx="8153400" cy="5257800"/>
          </a:xfrm>
        </p:spPr>
        <p:txBody>
          <a:bodyPr>
            <a:normAutofit fontScale="85000" lnSpcReduction="20000"/>
          </a:bodyPr>
          <a:lstStyle/>
          <a:p>
            <a:pPr marL="514350" indent="-514350">
              <a:buNone/>
            </a:pPr>
            <a:r>
              <a:rPr lang="en-US" b="1" dirty="0" smtClean="0">
                <a:solidFill>
                  <a:srgbClr val="C00000"/>
                </a:solidFill>
              </a:rPr>
              <a:t>1.  Sensation :-</a:t>
            </a:r>
            <a:endParaRPr lang="en-US" b="1" dirty="0" smtClean="0">
              <a:solidFill>
                <a:srgbClr val="C00000"/>
              </a:solidFill>
            </a:endParaRPr>
          </a:p>
          <a:p>
            <a:pPr>
              <a:buNone/>
            </a:pPr>
            <a:r>
              <a:rPr lang="en-US" dirty="0" smtClean="0"/>
              <a:t>      - It is the first step</a:t>
            </a:r>
            <a:endParaRPr lang="en-US" dirty="0" smtClean="0"/>
          </a:p>
          <a:p>
            <a:pPr>
              <a:buNone/>
            </a:pPr>
            <a:r>
              <a:rPr lang="en-US" dirty="0" smtClean="0"/>
              <a:t>      - It is gained through sense organs.</a:t>
            </a:r>
            <a:endParaRPr lang="en-US" dirty="0" smtClean="0"/>
          </a:p>
          <a:p>
            <a:pPr>
              <a:buNone/>
            </a:pPr>
            <a:r>
              <a:rPr lang="en-US" dirty="0" smtClean="0"/>
              <a:t>      - It depends upon the physical attentiveness and keenness of the observer.</a:t>
            </a:r>
            <a:endParaRPr lang="en-US" dirty="0" smtClean="0"/>
          </a:p>
          <a:p>
            <a:pPr>
              <a:buNone/>
            </a:pPr>
            <a:endParaRPr lang="en-US" dirty="0" smtClean="0"/>
          </a:p>
          <a:p>
            <a:pPr marL="514350" indent="-514350">
              <a:buNone/>
            </a:pPr>
            <a:r>
              <a:rPr lang="en-US" b="1" dirty="0" smtClean="0">
                <a:solidFill>
                  <a:srgbClr val="C00000"/>
                </a:solidFill>
              </a:rPr>
              <a:t>2.  Attention:-</a:t>
            </a:r>
            <a:endParaRPr lang="en-US" b="1" dirty="0" smtClean="0">
              <a:solidFill>
                <a:srgbClr val="C00000"/>
              </a:solidFill>
            </a:endParaRPr>
          </a:p>
          <a:p>
            <a:pPr>
              <a:buNone/>
            </a:pPr>
            <a:r>
              <a:rPr lang="en-US" dirty="0" smtClean="0"/>
              <a:t>      - It depends upon the ability of the observer to concentrate on concerned studies</a:t>
            </a:r>
            <a:endParaRPr lang="en-US" dirty="0" smtClean="0"/>
          </a:p>
          <a:p>
            <a:pPr>
              <a:buNone/>
            </a:pPr>
            <a:r>
              <a:rPr lang="en-US" dirty="0" smtClean="0"/>
              <a:t>      - Which requires adequate training, experience etc.</a:t>
            </a:r>
            <a:endParaRPr lang="en-US" dirty="0" smtClean="0"/>
          </a:p>
          <a:p>
            <a:pPr>
              <a:buNone/>
            </a:pPr>
            <a:endParaRPr lang="en-US" dirty="0" smtClean="0"/>
          </a:p>
          <a:p>
            <a:pPr>
              <a:buNone/>
            </a:pPr>
            <a:r>
              <a:rPr lang="en-US" b="1" dirty="0" smtClean="0">
                <a:solidFill>
                  <a:srgbClr val="C00000"/>
                </a:solidFill>
              </a:rPr>
              <a:t>3. Perception:-</a:t>
            </a:r>
            <a:endParaRPr lang="en-US" b="1" dirty="0" smtClean="0">
              <a:solidFill>
                <a:srgbClr val="C00000"/>
              </a:solidFill>
            </a:endParaRPr>
          </a:p>
          <a:p>
            <a:pPr>
              <a:buNone/>
            </a:pPr>
            <a:r>
              <a:rPr lang="en-US" dirty="0" smtClean="0"/>
              <a:t>     - It comprises the interpretation of sensory reports.</a:t>
            </a:r>
            <a:endParaRPr lang="en-IN"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rgbClr val="C00000"/>
                </a:solidFill>
              </a:rPr>
              <a:t>Advantages of observation</a:t>
            </a:r>
            <a:endParaRPr lang="en-IN" sz="3600" b="1" dirty="0">
              <a:solidFill>
                <a:srgbClr val="C00000"/>
              </a:solidFill>
            </a:endParaRPr>
          </a:p>
        </p:txBody>
      </p:sp>
      <p:sp>
        <p:nvSpPr>
          <p:cNvPr id="3" name="Content Placeholder 2"/>
          <p:cNvSpPr>
            <a:spLocks noGrp="1"/>
          </p:cNvSpPr>
          <p:nvPr>
            <p:ph sz="quarter" idx="1"/>
          </p:nvPr>
        </p:nvSpPr>
        <p:spPr>
          <a:xfrm>
            <a:off x="612648" y="1600200"/>
            <a:ext cx="8153400" cy="4972072"/>
          </a:xfrm>
        </p:spPr>
        <p:txBody>
          <a:bodyPr/>
          <a:lstStyle/>
          <a:p>
            <a:r>
              <a:rPr lang="en-US" dirty="0" smtClean="0"/>
              <a:t>Collect observed information.</a:t>
            </a:r>
            <a:endParaRPr lang="en-US" dirty="0" smtClean="0"/>
          </a:p>
          <a:p>
            <a:r>
              <a:rPr lang="en-US" dirty="0" smtClean="0"/>
              <a:t>Actual actions of a person are observed.</a:t>
            </a:r>
            <a:endParaRPr lang="en-US" dirty="0" smtClean="0"/>
          </a:p>
          <a:p>
            <a:r>
              <a:rPr lang="en-US" dirty="0" smtClean="0"/>
              <a:t>Reduction of recall error.</a:t>
            </a:r>
            <a:endParaRPr lang="en-US" dirty="0" smtClean="0"/>
          </a:p>
          <a:p>
            <a:r>
              <a:rPr lang="en-US" dirty="0" smtClean="0"/>
              <a:t>Can obtain information from those who are unable to communicate in written or oral form.</a:t>
            </a:r>
            <a:endParaRPr lang="en-US" dirty="0" smtClean="0"/>
          </a:p>
          <a:p>
            <a:r>
              <a:rPr lang="en-US" dirty="0" smtClean="0"/>
              <a:t>Reliable method when other methods may not be feasible.</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1" dirty="0" smtClean="0">
                <a:solidFill>
                  <a:srgbClr val="C00000"/>
                </a:solidFill>
              </a:rPr>
              <a:t>A research design primarily addresses the following issues:</a:t>
            </a:r>
            <a:endParaRPr lang="en-IN" sz="3600" b="1" dirty="0">
              <a:solidFill>
                <a:srgbClr val="C00000"/>
              </a:solidFill>
            </a:endParaRPr>
          </a:p>
        </p:txBody>
      </p:sp>
      <p:sp>
        <p:nvSpPr>
          <p:cNvPr id="3" name="Content Placeholder 2"/>
          <p:cNvSpPr>
            <a:spLocks noGrp="1"/>
          </p:cNvSpPr>
          <p:nvPr>
            <p:ph sz="quarter" idx="1"/>
          </p:nvPr>
        </p:nvSpPr>
        <p:spPr>
          <a:xfrm>
            <a:off x="612648" y="1600200"/>
            <a:ext cx="8153400" cy="5257800"/>
          </a:xfrm>
        </p:spPr>
        <p:txBody>
          <a:bodyPr>
            <a:normAutofit/>
          </a:bodyPr>
          <a:lstStyle/>
          <a:p>
            <a:r>
              <a:rPr lang="en-US" dirty="0" smtClean="0"/>
              <a:t>What is the definition and scope of the problem?</a:t>
            </a:r>
            <a:endParaRPr lang="en-US" dirty="0" smtClean="0"/>
          </a:p>
          <a:p>
            <a:r>
              <a:rPr lang="en-US" dirty="0" smtClean="0"/>
              <a:t>Why is the study all about?</a:t>
            </a:r>
            <a:endParaRPr lang="en-US" dirty="0" smtClean="0"/>
          </a:p>
          <a:p>
            <a:r>
              <a:rPr lang="en-US" dirty="0" smtClean="0"/>
              <a:t>Where is the problem?</a:t>
            </a:r>
            <a:endParaRPr lang="en-US" dirty="0" smtClean="0"/>
          </a:p>
          <a:p>
            <a:r>
              <a:rPr lang="en-US" dirty="0" smtClean="0"/>
              <a:t>How big or serious is the problem?</a:t>
            </a:r>
            <a:endParaRPr lang="en-US" dirty="0" smtClean="0"/>
          </a:p>
          <a:p>
            <a:r>
              <a:rPr lang="en-US" dirty="0" smtClean="0"/>
              <a:t>When will the study be carried out?</a:t>
            </a:r>
            <a:endParaRPr lang="en-US" dirty="0" smtClean="0"/>
          </a:p>
          <a:p>
            <a:r>
              <a:rPr lang="en-US" dirty="0" smtClean="0"/>
              <a:t>Where will the study be conducted?</a:t>
            </a:r>
            <a:endParaRPr lang="en-US" dirty="0" smtClean="0"/>
          </a:p>
          <a:p>
            <a:r>
              <a:rPr lang="en-US" dirty="0" smtClean="0"/>
              <a:t>What is the kind of data required?</a:t>
            </a:r>
            <a:endParaRPr lang="en-US" dirty="0" smtClean="0"/>
          </a:p>
          <a:p>
            <a:r>
              <a:rPr lang="en-US" dirty="0" smtClean="0"/>
              <a:t>Where is the required data available?</a:t>
            </a:r>
            <a:endParaRPr lang="en-US"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442" y="228600"/>
            <a:ext cx="8153400" cy="990600"/>
          </a:xfrm>
        </p:spPr>
        <p:txBody>
          <a:bodyPr>
            <a:normAutofit/>
          </a:bodyPr>
          <a:lstStyle/>
          <a:p>
            <a:pPr algn="ctr"/>
            <a:r>
              <a:rPr lang="en-US" sz="3600" b="1" dirty="0" smtClean="0">
                <a:solidFill>
                  <a:srgbClr val="C00000"/>
                </a:solidFill>
              </a:rPr>
              <a:t>Disadvantages of observation</a:t>
            </a:r>
            <a:endParaRPr lang="en-IN" sz="3600" b="1" dirty="0">
              <a:solidFill>
                <a:srgbClr val="C00000"/>
              </a:solidFill>
            </a:endParaRPr>
          </a:p>
        </p:txBody>
      </p:sp>
      <p:sp>
        <p:nvSpPr>
          <p:cNvPr id="3" name="Content Placeholder 2"/>
          <p:cNvSpPr>
            <a:spLocks noGrp="1"/>
          </p:cNvSpPr>
          <p:nvPr>
            <p:ph sz="quarter" idx="1"/>
          </p:nvPr>
        </p:nvSpPr>
        <p:spPr/>
        <p:txBody>
          <a:bodyPr/>
          <a:lstStyle/>
          <a:p>
            <a:r>
              <a:rPr lang="en-US" dirty="0" smtClean="0"/>
              <a:t>Results depends on the skill of the observer.</a:t>
            </a:r>
            <a:endParaRPr lang="en-US" dirty="0" smtClean="0"/>
          </a:p>
          <a:p>
            <a:r>
              <a:rPr lang="en-US" dirty="0" smtClean="0"/>
              <a:t>Opinions and attitudes cannot be obtained.</a:t>
            </a:r>
            <a:endParaRPr lang="en-US" dirty="0" smtClean="0"/>
          </a:p>
          <a:p>
            <a:r>
              <a:rPr lang="en-US" dirty="0" smtClean="0"/>
              <a:t>Expensive</a:t>
            </a:r>
            <a:endParaRPr lang="en-US" dirty="0" smtClean="0"/>
          </a:p>
          <a:p>
            <a:r>
              <a:rPr lang="en-US" dirty="0" smtClean="0"/>
              <a:t>Findings are limited.</a:t>
            </a:r>
            <a:endParaRPr lang="en-US" dirty="0" smtClean="0"/>
          </a:p>
          <a:p>
            <a:endParaRPr lang="en-US" dirty="0" smtClean="0"/>
          </a:p>
          <a:p>
            <a:endParaRPr lang="en-IN"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smtClean="0">
                <a:solidFill>
                  <a:srgbClr val="C00000"/>
                </a:solidFill>
              </a:rPr>
              <a:t>III. Experimental method</a:t>
            </a:r>
            <a:endParaRPr lang="en-IN" b="1" dirty="0">
              <a:solidFill>
                <a:srgbClr val="C00000"/>
              </a:solidFill>
            </a:endParaRPr>
          </a:p>
        </p:txBody>
      </p:sp>
      <p:sp>
        <p:nvSpPr>
          <p:cNvPr id="3" name="Content Placeholder 2"/>
          <p:cNvSpPr>
            <a:spLocks noGrp="1"/>
          </p:cNvSpPr>
          <p:nvPr>
            <p:ph sz="quarter" idx="1"/>
          </p:nvPr>
        </p:nvSpPr>
        <p:spPr>
          <a:xfrm>
            <a:off x="612648" y="1600200"/>
            <a:ext cx="8153400" cy="4972072"/>
          </a:xfrm>
        </p:spPr>
        <p:txBody>
          <a:bodyPr>
            <a:normAutofit fontScale="85000" lnSpcReduction="20000"/>
          </a:bodyPr>
          <a:lstStyle/>
          <a:p>
            <a:pPr>
              <a:buFont typeface="Wingdings" panose="05000000000000000000" pitchFamily="2" charset="2"/>
              <a:buChar char="Ø"/>
            </a:pPr>
            <a:r>
              <a:rPr lang="en-US" dirty="0" smtClean="0"/>
              <a:t>It is based on experiments.</a:t>
            </a:r>
            <a:endParaRPr lang="en-US" dirty="0" smtClean="0"/>
          </a:p>
          <a:p>
            <a:pPr>
              <a:buFont typeface="Wingdings" panose="05000000000000000000" pitchFamily="2" charset="2"/>
              <a:buChar char="Ø"/>
            </a:pPr>
            <a:r>
              <a:rPr lang="en-US" dirty="0" smtClean="0"/>
              <a:t>It is the basis of scientific research.</a:t>
            </a:r>
            <a:endParaRPr lang="en-US" dirty="0" smtClean="0"/>
          </a:p>
          <a:p>
            <a:pPr>
              <a:buFont typeface="Wingdings" panose="05000000000000000000" pitchFamily="2" charset="2"/>
              <a:buChar char="Ø"/>
            </a:pPr>
            <a:r>
              <a:rPr lang="en-US" dirty="0" smtClean="0"/>
              <a:t>Experimentation is the basic tool of the physical sciences like physics, chemistry etc. for establishing cause and effect relationship and for verifying inferences.</a:t>
            </a:r>
            <a:endParaRPr lang="en-US" dirty="0" smtClean="0"/>
          </a:p>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t>It is the process of manipulating one or independent variables and measuring their effect on one or more dependent variables, while controlling for the extraneous variables.</a:t>
            </a:r>
            <a:endParaRPr lang="en-US" dirty="0" smtClean="0"/>
          </a:p>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t>The researcher can manipulate the independent variable according to his or her wishes.</a:t>
            </a:r>
            <a:endParaRPr lang="en-IN"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pPr>
              <a:buNone/>
            </a:pPr>
            <a:r>
              <a:rPr lang="en-US" dirty="0" smtClean="0">
                <a:solidFill>
                  <a:srgbClr val="FF0000"/>
                </a:solidFill>
              </a:rPr>
              <a:t>Example:-</a:t>
            </a:r>
            <a:endParaRPr lang="en-US" dirty="0" smtClean="0">
              <a:solidFill>
                <a:srgbClr val="FF0000"/>
              </a:solidFill>
            </a:endParaRPr>
          </a:p>
          <a:p>
            <a:r>
              <a:rPr lang="en-US" dirty="0" smtClean="0"/>
              <a:t>Pricing</a:t>
            </a:r>
            <a:endParaRPr lang="en-US" dirty="0" smtClean="0"/>
          </a:p>
          <a:p>
            <a:pPr>
              <a:buNone/>
            </a:pPr>
            <a:r>
              <a:rPr lang="en-US" dirty="0" smtClean="0"/>
              <a:t>         The researcher check the effect of price of a particular product and measure the sales volume resulting out of it.</a:t>
            </a:r>
            <a:endParaRPr lang="en-IN"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rgbClr val="C00000"/>
                </a:solidFill>
              </a:rPr>
              <a:t>Variables in experiments</a:t>
            </a:r>
            <a:endParaRPr lang="en-IN" sz="3600" b="1" dirty="0">
              <a:solidFill>
                <a:srgbClr val="C00000"/>
              </a:solidFill>
            </a:endParaRPr>
          </a:p>
        </p:txBody>
      </p:sp>
      <p:sp>
        <p:nvSpPr>
          <p:cNvPr id="3" name="Content Placeholder 2"/>
          <p:cNvSpPr>
            <a:spLocks noGrp="1"/>
          </p:cNvSpPr>
          <p:nvPr>
            <p:ph sz="quarter" idx="1"/>
          </p:nvPr>
        </p:nvSpPr>
        <p:spPr>
          <a:xfrm>
            <a:off x="612648" y="1600200"/>
            <a:ext cx="8153400" cy="5257800"/>
          </a:xfrm>
        </p:spPr>
        <p:txBody>
          <a:bodyPr>
            <a:normAutofit fontScale="85000" lnSpcReduction="20000"/>
          </a:bodyPr>
          <a:lstStyle/>
          <a:p>
            <a:r>
              <a:rPr lang="en-US" b="1" dirty="0" smtClean="0">
                <a:solidFill>
                  <a:srgbClr val="C00000"/>
                </a:solidFill>
              </a:rPr>
              <a:t>Dependent variable:-</a:t>
            </a:r>
            <a:endParaRPr lang="en-US" b="1" dirty="0" smtClean="0">
              <a:solidFill>
                <a:srgbClr val="C00000"/>
              </a:solidFill>
            </a:endParaRPr>
          </a:p>
          <a:p>
            <a:pPr>
              <a:buNone/>
            </a:pPr>
            <a:r>
              <a:rPr lang="en-US" dirty="0" smtClean="0"/>
              <a:t>           If one variable depends upon another variable, it is termed as dependent variable.</a:t>
            </a:r>
            <a:endParaRPr lang="en-US" dirty="0" smtClean="0"/>
          </a:p>
          <a:p>
            <a:pPr>
              <a:buNone/>
            </a:pPr>
            <a:endParaRPr lang="en-US" dirty="0" smtClean="0"/>
          </a:p>
          <a:p>
            <a:pPr>
              <a:buFont typeface="Wingdings" panose="05000000000000000000" pitchFamily="2" charset="2"/>
              <a:buChar char="q"/>
            </a:pPr>
            <a:r>
              <a:rPr lang="en-US" b="1" dirty="0" smtClean="0">
                <a:solidFill>
                  <a:srgbClr val="C00000"/>
                </a:solidFill>
              </a:rPr>
              <a:t>Independent variable:-</a:t>
            </a:r>
            <a:endParaRPr lang="en-US" b="1" dirty="0" smtClean="0">
              <a:solidFill>
                <a:srgbClr val="C00000"/>
              </a:solidFill>
            </a:endParaRPr>
          </a:p>
          <a:p>
            <a:pPr>
              <a:buNone/>
            </a:pPr>
            <a:r>
              <a:rPr lang="en-US" dirty="0" smtClean="0"/>
              <a:t>           The variable that is manipulated by the researcher and the resulting effects are measured.</a:t>
            </a:r>
            <a:endParaRPr lang="en-US" dirty="0" smtClean="0"/>
          </a:p>
          <a:p>
            <a:pPr>
              <a:buNone/>
            </a:pPr>
            <a:endParaRPr lang="en-US" dirty="0" smtClean="0"/>
          </a:p>
          <a:p>
            <a:r>
              <a:rPr lang="en-US" b="1" dirty="0" smtClean="0">
                <a:solidFill>
                  <a:srgbClr val="C00000"/>
                </a:solidFill>
              </a:rPr>
              <a:t>Extraneous variable:-</a:t>
            </a:r>
            <a:endParaRPr lang="en-US" b="1" dirty="0" smtClean="0">
              <a:solidFill>
                <a:srgbClr val="C00000"/>
              </a:solidFill>
            </a:endParaRPr>
          </a:p>
          <a:p>
            <a:pPr>
              <a:buNone/>
            </a:pPr>
            <a:r>
              <a:rPr lang="en-US" dirty="0" smtClean="0"/>
              <a:t>           It consists of those variable other than the manipulated independent variable that could influence the observed effects.</a:t>
            </a:r>
            <a:endParaRPr lang="en-US" dirty="0" smtClean="0"/>
          </a:p>
          <a:p>
            <a:pPr>
              <a:buNone/>
            </a:pPr>
            <a:r>
              <a:rPr lang="en-US" dirty="0" smtClean="0"/>
              <a:t>                        Extraneous variables are undesirable because they add error to an experiments.</a:t>
            </a:r>
            <a:endParaRPr lang="en-US" dirty="0" smtClean="0"/>
          </a:p>
          <a:p>
            <a:endParaRPr lang="en-IN"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rgbClr val="C00000"/>
                </a:solidFill>
              </a:rPr>
              <a:t>How experiments are conducted?</a:t>
            </a:r>
            <a:endParaRPr lang="en-IN" sz="3600" b="1" dirty="0">
              <a:solidFill>
                <a:srgbClr val="C00000"/>
              </a:solidFill>
            </a:endParaRPr>
          </a:p>
        </p:txBody>
      </p:sp>
      <p:sp>
        <p:nvSpPr>
          <p:cNvPr id="3" name="Content Placeholder 2"/>
          <p:cNvSpPr>
            <a:spLocks noGrp="1"/>
          </p:cNvSpPr>
          <p:nvPr>
            <p:ph sz="quarter" idx="1"/>
          </p:nvPr>
        </p:nvSpPr>
        <p:spPr>
          <a:xfrm>
            <a:off x="612648" y="1600200"/>
            <a:ext cx="8153400" cy="4900634"/>
          </a:xfrm>
        </p:spPr>
        <p:txBody>
          <a:bodyPr>
            <a:normAutofit fontScale="92500" lnSpcReduction="20000"/>
          </a:bodyPr>
          <a:lstStyle/>
          <a:p>
            <a:pPr>
              <a:buNone/>
            </a:pPr>
            <a:r>
              <a:rPr lang="en-US" dirty="0" smtClean="0"/>
              <a:t>      The researcher creates two groups:- </a:t>
            </a:r>
            <a:endParaRPr lang="en-US" dirty="0" smtClean="0"/>
          </a:p>
          <a:p>
            <a:r>
              <a:rPr lang="en-US" b="1" dirty="0" smtClean="0">
                <a:solidFill>
                  <a:srgbClr val="C00000"/>
                </a:solidFill>
              </a:rPr>
              <a:t>Program group or treatment group:-</a:t>
            </a:r>
            <a:endParaRPr lang="en-US" b="1" dirty="0" smtClean="0">
              <a:solidFill>
                <a:srgbClr val="C00000"/>
              </a:solidFill>
            </a:endParaRPr>
          </a:p>
          <a:p>
            <a:pPr>
              <a:buNone/>
            </a:pPr>
            <a:r>
              <a:rPr lang="en-US" dirty="0" smtClean="0"/>
              <a:t>          The program group gets the program.</a:t>
            </a:r>
            <a:endParaRPr lang="en-US" dirty="0" smtClean="0"/>
          </a:p>
          <a:p>
            <a:pPr>
              <a:buNone/>
            </a:pPr>
            <a:r>
              <a:rPr lang="en-US" dirty="0" smtClean="0"/>
              <a:t>              </a:t>
            </a:r>
            <a:r>
              <a:rPr lang="en-US" dirty="0" err="1" smtClean="0"/>
              <a:t>eg</a:t>
            </a:r>
            <a:r>
              <a:rPr lang="en-US" dirty="0" smtClean="0"/>
              <a:t>:- program = Training</a:t>
            </a:r>
            <a:endParaRPr lang="en-US" dirty="0" smtClean="0"/>
          </a:p>
          <a:p>
            <a:r>
              <a:rPr lang="en-US" b="1" dirty="0" smtClean="0">
                <a:solidFill>
                  <a:srgbClr val="C00000"/>
                </a:solidFill>
              </a:rPr>
              <a:t>Control group</a:t>
            </a:r>
            <a:endParaRPr lang="en-US" b="1" dirty="0" smtClean="0">
              <a:solidFill>
                <a:srgbClr val="C00000"/>
              </a:solidFill>
            </a:endParaRPr>
          </a:p>
          <a:p>
            <a:pPr>
              <a:buNone/>
            </a:pPr>
            <a:r>
              <a:rPr lang="en-US" dirty="0" smtClean="0"/>
              <a:t>          The control group does not get the program.</a:t>
            </a:r>
            <a:endParaRPr lang="en-US" dirty="0" smtClean="0"/>
          </a:p>
          <a:p>
            <a:pPr>
              <a:buNone/>
            </a:pPr>
            <a:endParaRPr lang="en-US" dirty="0" smtClean="0"/>
          </a:p>
          <a:p>
            <a:pPr>
              <a:buFont typeface="Wingdings" panose="05000000000000000000" pitchFamily="2" charset="2"/>
              <a:buChar char="Ø"/>
            </a:pPr>
            <a:r>
              <a:rPr lang="en-US" dirty="0" smtClean="0"/>
              <a:t>These groups are same, similar people, similar backgrounds and so on.</a:t>
            </a:r>
            <a:endParaRPr lang="en-US" dirty="0" smtClean="0"/>
          </a:p>
          <a:p>
            <a:pPr>
              <a:buFont typeface="Wingdings" panose="05000000000000000000" pitchFamily="2" charset="2"/>
              <a:buChar char="Ø"/>
            </a:pPr>
            <a:r>
              <a:rPr lang="en-US" dirty="0" smtClean="0"/>
              <a:t>Here, the researcher observes differences in outcomes between these two groups- that one received the program and the other did not.</a:t>
            </a:r>
            <a:endParaRPr lang="en-IN"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rgbClr val="C00000"/>
                </a:solidFill>
              </a:rPr>
              <a:t>Criteria of good experimental research</a:t>
            </a:r>
            <a:endParaRPr lang="en-IN" sz="3600" b="1" dirty="0">
              <a:solidFill>
                <a:srgbClr val="C00000"/>
              </a:solidFill>
            </a:endParaRPr>
          </a:p>
        </p:txBody>
      </p:sp>
      <p:sp>
        <p:nvSpPr>
          <p:cNvPr id="3" name="Content Placeholder 2"/>
          <p:cNvSpPr>
            <a:spLocks noGrp="1"/>
          </p:cNvSpPr>
          <p:nvPr>
            <p:ph sz="quarter" idx="1"/>
          </p:nvPr>
        </p:nvSpPr>
        <p:spPr>
          <a:xfrm>
            <a:off x="612648" y="1600200"/>
            <a:ext cx="8153400" cy="5043510"/>
          </a:xfrm>
        </p:spPr>
        <p:txBody>
          <a:bodyPr>
            <a:normAutofit fontScale="77500" lnSpcReduction="20000"/>
          </a:bodyPr>
          <a:lstStyle/>
          <a:p>
            <a:r>
              <a:rPr lang="en-US" b="1" dirty="0" smtClean="0">
                <a:solidFill>
                  <a:srgbClr val="C00000"/>
                </a:solidFill>
              </a:rPr>
              <a:t>Reliability :-</a:t>
            </a:r>
            <a:endParaRPr lang="en-US" b="1" dirty="0" smtClean="0">
              <a:solidFill>
                <a:srgbClr val="C00000"/>
              </a:solidFill>
            </a:endParaRPr>
          </a:p>
          <a:p>
            <a:pPr>
              <a:buNone/>
            </a:pPr>
            <a:r>
              <a:rPr lang="en-US" dirty="0" smtClean="0"/>
              <a:t>          Whether the results of a study are repeatable.</a:t>
            </a:r>
            <a:endParaRPr lang="en-US" dirty="0" smtClean="0"/>
          </a:p>
          <a:p>
            <a:r>
              <a:rPr lang="en-US" b="1" dirty="0" smtClean="0">
                <a:solidFill>
                  <a:srgbClr val="C00000"/>
                </a:solidFill>
              </a:rPr>
              <a:t>Replication:-</a:t>
            </a:r>
            <a:endParaRPr lang="en-US" b="1" dirty="0" smtClean="0">
              <a:solidFill>
                <a:srgbClr val="C00000"/>
              </a:solidFill>
            </a:endParaRPr>
          </a:p>
          <a:p>
            <a:pPr>
              <a:buNone/>
            </a:pPr>
            <a:r>
              <a:rPr lang="en-US" dirty="0" smtClean="0"/>
              <a:t>          Must be capable of replication. Then only other researchers can replicate his findings.</a:t>
            </a:r>
            <a:endParaRPr lang="en-US" dirty="0" smtClean="0"/>
          </a:p>
          <a:p>
            <a:r>
              <a:rPr lang="en-US" b="1" dirty="0" smtClean="0">
                <a:solidFill>
                  <a:srgbClr val="C00000"/>
                </a:solidFill>
              </a:rPr>
              <a:t>Validity:-</a:t>
            </a:r>
            <a:endParaRPr lang="en-US" b="1" dirty="0" smtClean="0">
              <a:solidFill>
                <a:srgbClr val="C00000"/>
              </a:solidFill>
            </a:endParaRPr>
          </a:p>
          <a:p>
            <a:pPr>
              <a:buNone/>
            </a:pPr>
            <a:r>
              <a:rPr lang="en-US" dirty="0" smtClean="0"/>
              <a:t>          It is concerned with integrity of the conclusion.</a:t>
            </a:r>
            <a:endParaRPr lang="en-US" dirty="0" smtClean="0"/>
          </a:p>
          <a:p>
            <a:r>
              <a:rPr lang="en-US" b="1" dirty="0" smtClean="0">
                <a:solidFill>
                  <a:srgbClr val="C00000"/>
                </a:solidFill>
              </a:rPr>
              <a:t>Internal validity:-</a:t>
            </a:r>
            <a:endParaRPr lang="en-US" b="1" dirty="0" smtClean="0">
              <a:solidFill>
                <a:srgbClr val="C00000"/>
              </a:solidFill>
            </a:endParaRPr>
          </a:p>
          <a:p>
            <a:pPr>
              <a:buNone/>
            </a:pPr>
            <a:r>
              <a:rPr lang="en-US" dirty="0" smtClean="0"/>
              <a:t>          It refers to whether the manipulation of the independent variables actually caused the observed effects on the dependent variables.</a:t>
            </a:r>
            <a:endParaRPr lang="en-US" dirty="0" smtClean="0"/>
          </a:p>
          <a:p>
            <a:r>
              <a:rPr lang="en-US" b="1" dirty="0" smtClean="0">
                <a:solidFill>
                  <a:srgbClr val="C00000"/>
                </a:solidFill>
              </a:rPr>
              <a:t>External validity:-</a:t>
            </a:r>
            <a:endParaRPr lang="en-US" b="1" dirty="0" smtClean="0">
              <a:solidFill>
                <a:srgbClr val="C00000"/>
              </a:solidFill>
            </a:endParaRPr>
          </a:p>
          <a:p>
            <a:pPr>
              <a:buNone/>
            </a:pPr>
            <a:r>
              <a:rPr lang="en-US" dirty="0" smtClean="0"/>
              <a:t>          It refers to whether the cause and effect relationship found in the experiment can be generalized.</a:t>
            </a:r>
            <a:endParaRPr lang="en-IN"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rgbClr val="C00000"/>
                </a:solidFill>
              </a:rPr>
              <a:t>Steps or planning of experimental study</a:t>
            </a:r>
            <a:endParaRPr lang="en-IN" sz="3600" b="1" dirty="0">
              <a:solidFill>
                <a:srgbClr val="C00000"/>
              </a:solidFill>
            </a:endParaRPr>
          </a:p>
        </p:txBody>
      </p:sp>
      <p:sp>
        <p:nvSpPr>
          <p:cNvPr id="3" name="Content Placeholder 2"/>
          <p:cNvSpPr>
            <a:spLocks noGrp="1"/>
          </p:cNvSpPr>
          <p:nvPr>
            <p:ph sz="quarter" idx="1"/>
          </p:nvPr>
        </p:nvSpPr>
        <p:spPr>
          <a:xfrm>
            <a:off x="612648" y="1600200"/>
            <a:ext cx="8153400" cy="4900634"/>
          </a:xfrm>
        </p:spPr>
        <p:txBody>
          <a:bodyPr>
            <a:normAutofit fontScale="85000" lnSpcReduction="20000"/>
          </a:bodyPr>
          <a:lstStyle/>
          <a:p>
            <a:pPr>
              <a:buNone/>
            </a:pPr>
            <a:r>
              <a:rPr lang="en-US" dirty="0" smtClean="0"/>
              <a:t>1. Identification and definition of problems</a:t>
            </a:r>
            <a:endParaRPr lang="en-US" dirty="0" smtClean="0"/>
          </a:p>
          <a:p>
            <a:pPr>
              <a:buNone/>
            </a:pPr>
            <a:r>
              <a:rPr lang="en-US" dirty="0" smtClean="0"/>
              <a:t>2. Formulation of hypothesis</a:t>
            </a:r>
            <a:endParaRPr lang="en-US" dirty="0" smtClean="0"/>
          </a:p>
          <a:p>
            <a:pPr>
              <a:buNone/>
            </a:pPr>
            <a:r>
              <a:rPr lang="en-US" dirty="0" smtClean="0"/>
              <a:t>3. Developing an experimental design. The design involves the following:</a:t>
            </a:r>
            <a:endParaRPr lang="en-US" dirty="0" smtClean="0"/>
          </a:p>
          <a:p>
            <a:pPr>
              <a:buNone/>
            </a:pPr>
            <a:r>
              <a:rPr lang="en-US" dirty="0" smtClean="0"/>
              <a:t>        -select the sample subjects</a:t>
            </a:r>
            <a:endParaRPr lang="en-US" dirty="0" smtClean="0"/>
          </a:p>
          <a:p>
            <a:pPr>
              <a:buNone/>
            </a:pPr>
            <a:r>
              <a:rPr lang="en-US" dirty="0" smtClean="0"/>
              <a:t>        -group the subjects</a:t>
            </a:r>
            <a:endParaRPr lang="en-US" dirty="0" smtClean="0"/>
          </a:p>
          <a:p>
            <a:pPr>
              <a:buNone/>
            </a:pPr>
            <a:r>
              <a:rPr lang="en-US" dirty="0" smtClean="0"/>
              <a:t>        -identify and control non-experimental factors</a:t>
            </a:r>
            <a:endParaRPr lang="en-US" dirty="0" smtClean="0"/>
          </a:p>
          <a:p>
            <a:pPr>
              <a:buNone/>
            </a:pPr>
            <a:r>
              <a:rPr lang="en-US" dirty="0" smtClean="0"/>
              <a:t>        -construct and validate an instrument to measure</a:t>
            </a:r>
            <a:endParaRPr lang="en-US" dirty="0" smtClean="0"/>
          </a:p>
          <a:p>
            <a:pPr>
              <a:buNone/>
            </a:pPr>
            <a:r>
              <a:rPr lang="en-US" dirty="0" smtClean="0"/>
              <a:t>        -Determine place, time, and duration of experiment.</a:t>
            </a:r>
            <a:endParaRPr lang="en-US" dirty="0" smtClean="0"/>
          </a:p>
          <a:p>
            <a:pPr>
              <a:buNone/>
            </a:pPr>
            <a:r>
              <a:rPr lang="en-US" dirty="0" smtClean="0"/>
              <a:t>4. Conduct the experiment</a:t>
            </a:r>
            <a:endParaRPr lang="en-US" dirty="0" smtClean="0"/>
          </a:p>
          <a:p>
            <a:pPr>
              <a:buNone/>
            </a:pPr>
            <a:r>
              <a:rPr lang="en-US" dirty="0" smtClean="0"/>
              <a:t>5. </a:t>
            </a:r>
            <a:r>
              <a:rPr lang="en-US" dirty="0" err="1" smtClean="0"/>
              <a:t>Analyse</a:t>
            </a:r>
            <a:r>
              <a:rPr lang="en-US" dirty="0" smtClean="0"/>
              <a:t> the data and test the hypothesis</a:t>
            </a:r>
            <a:endParaRPr lang="en-US" dirty="0" smtClean="0"/>
          </a:p>
          <a:p>
            <a:pPr>
              <a:buNone/>
            </a:pPr>
            <a:r>
              <a:rPr lang="en-US" dirty="0" smtClean="0"/>
              <a:t>6. Report the findings.</a:t>
            </a:r>
            <a:endParaRPr lang="en-US" dirty="0" smtClean="0"/>
          </a:p>
          <a:p>
            <a:pPr>
              <a:buNone/>
            </a:pPr>
            <a:endParaRPr lang="en-US" dirty="0" smtClean="0"/>
          </a:p>
          <a:p>
            <a:pPr>
              <a:buNone/>
            </a:pPr>
            <a:endParaRPr lang="en-US" dirty="0" smtClean="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smtClean="0">
                <a:solidFill>
                  <a:srgbClr val="C00000"/>
                </a:solidFill>
              </a:rPr>
              <a:t>Merits of experimental method</a:t>
            </a:r>
            <a:endParaRPr lang="en-IN" b="1" dirty="0">
              <a:solidFill>
                <a:srgbClr val="C00000"/>
              </a:solidFill>
            </a:endParaRPr>
          </a:p>
        </p:txBody>
      </p:sp>
      <p:sp>
        <p:nvSpPr>
          <p:cNvPr id="3" name="Content Placeholder 2"/>
          <p:cNvSpPr>
            <a:spLocks noGrp="1"/>
          </p:cNvSpPr>
          <p:nvPr>
            <p:ph sz="quarter" idx="1"/>
          </p:nvPr>
        </p:nvSpPr>
        <p:spPr/>
        <p:txBody>
          <a:bodyPr/>
          <a:lstStyle/>
          <a:p>
            <a:r>
              <a:rPr lang="en-US" dirty="0" smtClean="0"/>
              <a:t>Scientific method</a:t>
            </a:r>
            <a:endParaRPr lang="en-US" dirty="0" smtClean="0"/>
          </a:p>
          <a:p>
            <a:r>
              <a:rPr lang="en-US" dirty="0" smtClean="0"/>
              <a:t>Determination of cause and effect relationship</a:t>
            </a:r>
            <a:endParaRPr lang="en-US" dirty="0" smtClean="0"/>
          </a:p>
          <a:p>
            <a:r>
              <a:rPr lang="en-US" dirty="0" smtClean="0"/>
              <a:t>Grater accuracy and precision</a:t>
            </a:r>
            <a:endParaRPr lang="en-US" dirty="0" smtClean="0"/>
          </a:p>
          <a:p>
            <a:r>
              <a:rPr lang="en-US" dirty="0" smtClean="0"/>
              <a:t>Useful in testing hypothesis</a:t>
            </a:r>
            <a:endParaRPr lang="en-IN"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C00000"/>
                </a:solidFill>
              </a:rPr>
              <a:t>Demerits of experiment method</a:t>
            </a:r>
            <a:endParaRPr lang="en-IN" sz="3600" b="1" dirty="0">
              <a:solidFill>
                <a:srgbClr val="C00000"/>
              </a:solidFill>
            </a:endParaRPr>
          </a:p>
        </p:txBody>
      </p:sp>
      <p:sp>
        <p:nvSpPr>
          <p:cNvPr id="3" name="Content Placeholder 2"/>
          <p:cNvSpPr>
            <a:spLocks noGrp="1"/>
          </p:cNvSpPr>
          <p:nvPr>
            <p:ph sz="quarter" idx="1"/>
          </p:nvPr>
        </p:nvSpPr>
        <p:spPr/>
        <p:txBody>
          <a:bodyPr/>
          <a:lstStyle/>
          <a:p>
            <a:r>
              <a:rPr lang="en-US" dirty="0" smtClean="0"/>
              <a:t>Difficulties of setting</a:t>
            </a:r>
            <a:endParaRPr lang="en-US" dirty="0" smtClean="0"/>
          </a:p>
          <a:p>
            <a:r>
              <a:rPr lang="en-US" dirty="0" smtClean="0"/>
              <a:t>Difficulties to get cooperation</a:t>
            </a:r>
            <a:endParaRPr lang="en-US" dirty="0" smtClean="0"/>
          </a:p>
          <a:p>
            <a:r>
              <a:rPr lang="en-US" dirty="0" smtClean="0"/>
              <a:t>Difficulties in controlling all the factors</a:t>
            </a:r>
            <a:endParaRPr lang="en-IN"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rgbClr val="C00000"/>
                </a:solidFill>
              </a:rPr>
              <a:t>Types of experiments</a:t>
            </a:r>
            <a:endParaRPr lang="en-IN" sz="3600" b="1" dirty="0">
              <a:solidFill>
                <a:srgbClr val="C00000"/>
              </a:solidFill>
            </a:endParaRPr>
          </a:p>
        </p:txBody>
      </p:sp>
      <p:sp>
        <p:nvSpPr>
          <p:cNvPr id="3" name="Content Placeholder 2"/>
          <p:cNvSpPr>
            <a:spLocks noGrp="1"/>
          </p:cNvSpPr>
          <p:nvPr>
            <p:ph sz="quarter" idx="1"/>
          </p:nvPr>
        </p:nvSpPr>
        <p:spPr>
          <a:xfrm>
            <a:off x="612648" y="1600200"/>
            <a:ext cx="8153400" cy="4972072"/>
          </a:xfrm>
        </p:spPr>
        <p:txBody>
          <a:bodyPr>
            <a:normAutofit fontScale="85000" lnSpcReduction="20000"/>
          </a:bodyPr>
          <a:lstStyle/>
          <a:p>
            <a:r>
              <a:rPr lang="en-US" b="1" dirty="0" smtClean="0">
                <a:solidFill>
                  <a:srgbClr val="C00000"/>
                </a:solidFill>
              </a:rPr>
              <a:t>Laboratory experiments:-</a:t>
            </a:r>
            <a:endParaRPr lang="en-US" b="1" dirty="0" smtClean="0">
              <a:solidFill>
                <a:srgbClr val="C00000"/>
              </a:solidFill>
            </a:endParaRPr>
          </a:p>
          <a:p>
            <a:pPr>
              <a:buFont typeface="Wingdings" panose="05000000000000000000" pitchFamily="2" charset="2"/>
              <a:buChar char="Ø"/>
            </a:pPr>
            <a:r>
              <a:rPr lang="en-US" dirty="0" smtClean="0"/>
              <a:t> It is an investigation conducted in situation created specifically for that purpose.</a:t>
            </a:r>
            <a:endParaRPr lang="en-US" dirty="0" smtClean="0"/>
          </a:p>
          <a:p>
            <a:pPr>
              <a:buFont typeface="Wingdings" panose="05000000000000000000" pitchFamily="2" charset="2"/>
              <a:buChar char="Ø"/>
            </a:pPr>
            <a:r>
              <a:rPr lang="en-US" dirty="0" smtClean="0"/>
              <a:t>It is mainly conducted to found out casual relations under clean conditions.</a:t>
            </a:r>
            <a:endParaRPr lang="en-US" dirty="0" smtClean="0"/>
          </a:p>
          <a:p>
            <a:pPr>
              <a:buFont typeface="Wingdings" panose="05000000000000000000" pitchFamily="2" charset="2"/>
              <a:buChar char="Ø"/>
            </a:pPr>
            <a:r>
              <a:rPr lang="en-US" dirty="0" smtClean="0"/>
              <a:t>It is used in physical as well as social science research.</a:t>
            </a:r>
            <a:endParaRPr lang="en-US" dirty="0" smtClean="0"/>
          </a:p>
          <a:p>
            <a:pPr>
              <a:buNone/>
            </a:pPr>
            <a:endParaRPr lang="en-US" dirty="0" smtClean="0"/>
          </a:p>
          <a:p>
            <a:r>
              <a:rPr lang="en-US" b="1" dirty="0" smtClean="0">
                <a:solidFill>
                  <a:srgbClr val="C00000"/>
                </a:solidFill>
              </a:rPr>
              <a:t>Field experiments:-</a:t>
            </a:r>
            <a:endParaRPr lang="en-US" b="1" dirty="0" smtClean="0">
              <a:solidFill>
                <a:srgbClr val="C00000"/>
              </a:solidFill>
            </a:endParaRPr>
          </a:p>
          <a:p>
            <a:pPr>
              <a:buFont typeface="Wingdings" panose="05000000000000000000" pitchFamily="2" charset="2"/>
              <a:buChar char="Ø"/>
            </a:pPr>
            <a:r>
              <a:rPr lang="en-US" dirty="0" smtClean="0"/>
              <a:t>It is conducted in real life situation in which the experiments manipulate an independent variable in order to test a hypothesis.</a:t>
            </a:r>
            <a:endParaRPr lang="en-US" dirty="0" smtClean="0"/>
          </a:p>
          <a:p>
            <a:pPr>
              <a:buFont typeface="Wingdings" panose="05000000000000000000" pitchFamily="2" charset="2"/>
              <a:buChar char="Ø"/>
            </a:pPr>
            <a:r>
              <a:rPr lang="en-US" dirty="0" smtClean="0"/>
              <a:t>It is suitable for studying methods of social influence, social process and social changes in real life situation.</a:t>
            </a:r>
            <a:endParaRPr lang="en-US" dirty="0" smtClean="0"/>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Continue…</a:t>
            </a:r>
            <a:endParaRPr lang="en-IN" dirty="0">
              <a:solidFill>
                <a:srgbClr val="FF0000"/>
              </a:solidFill>
            </a:endParaRPr>
          </a:p>
        </p:txBody>
      </p:sp>
      <p:sp>
        <p:nvSpPr>
          <p:cNvPr id="3" name="Content Placeholder 2"/>
          <p:cNvSpPr>
            <a:spLocks noGrp="1"/>
          </p:cNvSpPr>
          <p:nvPr>
            <p:ph sz="quarter" idx="1"/>
          </p:nvPr>
        </p:nvSpPr>
        <p:spPr/>
        <p:txBody>
          <a:bodyPr>
            <a:normAutofit fontScale="92500"/>
          </a:bodyPr>
          <a:lstStyle/>
          <a:p>
            <a:r>
              <a:rPr lang="en-US" dirty="0" smtClean="0"/>
              <a:t>What is the method of data collection?</a:t>
            </a:r>
            <a:endParaRPr lang="en-US" dirty="0" smtClean="0"/>
          </a:p>
          <a:p>
            <a:r>
              <a:rPr lang="en-US" dirty="0" smtClean="0"/>
              <a:t>What will be the method of sampling used?</a:t>
            </a:r>
            <a:endParaRPr lang="en-US" dirty="0" smtClean="0"/>
          </a:p>
          <a:p>
            <a:r>
              <a:rPr lang="en-US" dirty="0" smtClean="0"/>
              <a:t>How are the data going to be processed?</a:t>
            </a:r>
            <a:endParaRPr lang="en-US" dirty="0" smtClean="0"/>
          </a:p>
          <a:p>
            <a:r>
              <a:rPr lang="en-US" dirty="0" smtClean="0"/>
              <a:t>What are the techniques going to be used for data analysis?</a:t>
            </a:r>
            <a:endParaRPr lang="en-US" dirty="0" smtClean="0"/>
          </a:p>
          <a:p>
            <a:r>
              <a:rPr lang="en-US" dirty="0" smtClean="0"/>
              <a:t>How are the results of the study going to be presented?</a:t>
            </a:r>
            <a:endParaRPr lang="en-US" dirty="0" smtClean="0"/>
          </a:p>
          <a:p>
            <a:r>
              <a:rPr lang="en-US" dirty="0" smtClean="0"/>
              <a:t>What is the time available for the study?</a:t>
            </a:r>
            <a:endParaRPr lang="en-US" dirty="0" smtClean="0"/>
          </a:p>
          <a:p>
            <a:r>
              <a:rPr lang="en-US" dirty="0" smtClean="0"/>
              <a:t>How much resources (human and non human) are available for conducting the study?  </a:t>
            </a:r>
            <a:endParaRPr lang="en-IN"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smtClean="0">
                <a:solidFill>
                  <a:srgbClr val="C00000"/>
                </a:solidFill>
              </a:rPr>
              <a:t>Simulation</a:t>
            </a:r>
            <a:r>
              <a:rPr lang="en-US" dirty="0" smtClean="0"/>
              <a:t> </a:t>
            </a:r>
            <a:endParaRPr lang="en-IN" dirty="0"/>
          </a:p>
        </p:txBody>
      </p:sp>
      <p:sp>
        <p:nvSpPr>
          <p:cNvPr id="3" name="Content Placeholder 2"/>
          <p:cNvSpPr>
            <a:spLocks noGrp="1"/>
          </p:cNvSpPr>
          <p:nvPr>
            <p:ph sz="quarter" idx="1"/>
          </p:nvPr>
        </p:nvSpPr>
        <p:spPr/>
        <p:txBody>
          <a:bodyPr/>
          <a:lstStyle/>
          <a:p>
            <a:pPr>
              <a:buFont typeface="Wingdings" panose="05000000000000000000" pitchFamily="2" charset="2"/>
              <a:buChar char="§"/>
            </a:pPr>
            <a:r>
              <a:rPr lang="en-US" dirty="0" smtClean="0"/>
              <a:t>It is another way of establishing causality between variables is  the use of simulation.</a:t>
            </a:r>
            <a:endParaRPr lang="en-US" dirty="0" smtClean="0"/>
          </a:p>
          <a:p>
            <a:pPr>
              <a:buFont typeface="Wingdings" panose="05000000000000000000" pitchFamily="2" charset="2"/>
              <a:buChar char="§"/>
            </a:pPr>
            <a:endParaRPr lang="en-US" dirty="0" smtClean="0"/>
          </a:p>
          <a:p>
            <a:pPr>
              <a:buFont typeface="Wingdings" panose="05000000000000000000" pitchFamily="2" charset="2"/>
              <a:buChar char="§"/>
            </a:pPr>
            <a:r>
              <a:rPr lang="en-US" dirty="0" smtClean="0"/>
              <a:t>A simulation involves representing a situation by creating an artificial setting in which individual or group </a:t>
            </a:r>
            <a:r>
              <a:rPr lang="en-US" dirty="0" err="1" smtClean="0"/>
              <a:t>behaviour</a:t>
            </a:r>
            <a:r>
              <a:rPr lang="en-US" dirty="0" smtClean="0"/>
              <a:t> can be observed.</a:t>
            </a:r>
            <a:endParaRPr lang="en-US" dirty="0" smtClean="0"/>
          </a:p>
          <a:p>
            <a:pPr>
              <a:buFont typeface="Wingdings" panose="05000000000000000000" pitchFamily="2" charset="2"/>
              <a:buChar char="§"/>
            </a:pPr>
            <a:endParaRPr lang="en-US" dirty="0" smtClean="0"/>
          </a:p>
          <a:p>
            <a:pPr>
              <a:buFont typeface="Wingdings" panose="05000000000000000000" pitchFamily="2" charset="2"/>
              <a:buChar char="§"/>
            </a:pPr>
            <a:r>
              <a:rPr lang="en-US" dirty="0" smtClean="0"/>
              <a:t>It can be conducted in a university laboratory or college class room.</a:t>
            </a:r>
            <a:endParaRPr lang="en-IN"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smtClean="0">
                <a:solidFill>
                  <a:srgbClr val="C00000"/>
                </a:solidFill>
              </a:rPr>
              <a:t>Uses of simulation</a:t>
            </a:r>
            <a:endParaRPr lang="en-IN" b="1" dirty="0">
              <a:solidFill>
                <a:srgbClr val="C00000"/>
              </a:solidFill>
            </a:endParaRPr>
          </a:p>
        </p:txBody>
      </p:sp>
      <p:sp>
        <p:nvSpPr>
          <p:cNvPr id="3" name="Content Placeholder 2"/>
          <p:cNvSpPr>
            <a:spLocks noGrp="1"/>
          </p:cNvSpPr>
          <p:nvPr>
            <p:ph sz="quarter" idx="1"/>
          </p:nvPr>
        </p:nvSpPr>
        <p:spPr/>
        <p:txBody>
          <a:bodyPr/>
          <a:lstStyle/>
          <a:p>
            <a:r>
              <a:rPr lang="en-US" dirty="0" smtClean="0"/>
              <a:t>Assessment of a situation</a:t>
            </a:r>
            <a:endParaRPr lang="en-US" dirty="0" smtClean="0"/>
          </a:p>
          <a:p>
            <a:r>
              <a:rPr lang="en-US" dirty="0" smtClean="0"/>
              <a:t>Understanding a situation</a:t>
            </a:r>
            <a:endParaRPr lang="en-US" dirty="0" smtClean="0"/>
          </a:p>
          <a:p>
            <a:r>
              <a:rPr lang="en-US" dirty="0" smtClean="0"/>
              <a:t>Decision making in a situation</a:t>
            </a:r>
            <a:endParaRPr lang="en-IN"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C00000"/>
                </a:solidFill>
              </a:rPr>
              <a:t>Steps of simulation</a:t>
            </a:r>
            <a:endParaRPr lang="en-IN" b="1" dirty="0">
              <a:solidFill>
                <a:srgbClr val="C00000"/>
              </a:solidFill>
            </a:endParaRPr>
          </a:p>
        </p:txBody>
      </p:sp>
      <p:sp>
        <p:nvSpPr>
          <p:cNvPr id="3" name="Content Placeholder 2"/>
          <p:cNvSpPr>
            <a:spLocks noGrp="1"/>
          </p:cNvSpPr>
          <p:nvPr>
            <p:ph sz="quarter" idx="1"/>
          </p:nvPr>
        </p:nvSpPr>
        <p:spPr/>
        <p:txBody>
          <a:bodyPr/>
          <a:lstStyle/>
          <a:p>
            <a:r>
              <a:rPr lang="en-US" dirty="0" smtClean="0"/>
              <a:t>Identify the process to be simulated</a:t>
            </a:r>
            <a:endParaRPr lang="en-US" dirty="0" smtClean="0"/>
          </a:p>
          <a:p>
            <a:r>
              <a:rPr lang="en-US" dirty="0" smtClean="0"/>
              <a:t>Decide the purpose of simulation</a:t>
            </a:r>
            <a:endParaRPr lang="en-US" dirty="0" smtClean="0"/>
          </a:p>
          <a:p>
            <a:r>
              <a:rPr lang="en-US" dirty="0" smtClean="0"/>
              <a:t>Develop a mathematical model on the basis of available information</a:t>
            </a:r>
            <a:endParaRPr lang="en-US" dirty="0" smtClean="0"/>
          </a:p>
          <a:p>
            <a:r>
              <a:rPr lang="en-US" dirty="0" smtClean="0"/>
              <a:t>Collect several sets of input data for use.</a:t>
            </a:r>
            <a:endParaRPr lang="en-US" dirty="0" smtClean="0"/>
          </a:p>
          <a:p>
            <a:r>
              <a:rPr lang="en-US" dirty="0" smtClean="0"/>
              <a:t>Determine the type of simulation required</a:t>
            </a:r>
            <a:endParaRPr lang="en-US" dirty="0" smtClean="0"/>
          </a:p>
          <a:p>
            <a:r>
              <a:rPr lang="en-US" dirty="0" smtClean="0"/>
              <a:t>Operate the simulation with the various sets of input data.</a:t>
            </a:r>
            <a:endParaRPr lang="en-US" dirty="0" smtClean="0"/>
          </a:p>
          <a:p>
            <a:endParaRPr lang="en-IN"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smtClean="0">
                <a:solidFill>
                  <a:srgbClr val="C00000"/>
                </a:solidFill>
              </a:rPr>
              <a:t>Types of simulation</a:t>
            </a:r>
            <a:endParaRPr lang="en-IN" b="1" dirty="0">
              <a:solidFill>
                <a:srgbClr val="C00000"/>
              </a:solidFill>
            </a:endParaRPr>
          </a:p>
        </p:txBody>
      </p:sp>
      <p:sp>
        <p:nvSpPr>
          <p:cNvPr id="3" name="Content Placeholder 2"/>
          <p:cNvSpPr>
            <a:spLocks noGrp="1"/>
          </p:cNvSpPr>
          <p:nvPr>
            <p:ph sz="quarter" idx="1"/>
          </p:nvPr>
        </p:nvSpPr>
        <p:spPr>
          <a:xfrm>
            <a:off x="612648" y="1600200"/>
            <a:ext cx="8153400" cy="5257800"/>
          </a:xfrm>
        </p:spPr>
        <p:txBody>
          <a:bodyPr>
            <a:normAutofit fontScale="77500" lnSpcReduction="20000"/>
          </a:bodyPr>
          <a:lstStyle/>
          <a:p>
            <a:r>
              <a:rPr lang="en-US" b="1" dirty="0" smtClean="0">
                <a:solidFill>
                  <a:srgbClr val="C00000"/>
                </a:solidFill>
              </a:rPr>
              <a:t>Computer simulation:-</a:t>
            </a:r>
            <a:endParaRPr lang="en-US" b="1" dirty="0" smtClean="0">
              <a:solidFill>
                <a:srgbClr val="C00000"/>
              </a:solidFill>
            </a:endParaRPr>
          </a:p>
          <a:p>
            <a:pPr>
              <a:buNone/>
            </a:pPr>
            <a:r>
              <a:rPr lang="en-US" dirty="0" smtClean="0"/>
              <a:t>            Here, a simulation may be a Computer model that mimics the operation of a real system</a:t>
            </a:r>
            <a:endParaRPr lang="en-US" dirty="0" smtClean="0"/>
          </a:p>
          <a:p>
            <a:pPr>
              <a:buNone/>
            </a:pPr>
            <a:r>
              <a:rPr lang="en-US" dirty="0" smtClean="0"/>
              <a:t>     </a:t>
            </a:r>
            <a:r>
              <a:rPr lang="en-US" dirty="0" err="1" smtClean="0"/>
              <a:t>Eg</a:t>
            </a:r>
            <a:r>
              <a:rPr lang="en-US" dirty="0" smtClean="0"/>
              <a:t>:- Day to day operation of a bank, staff assignment of a hospital etc.</a:t>
            </a:r>
            <a:endParaRPr lang="en-US" dirty="0" smtClean="0"/>
          </a:p>
          <a:p>
            <a:pPr>
              <a:buNone/>
            </a:pPr>
            <a:endParaRPr lang="en-US" dirty="0" smtClean="0"/>
          </a:p>
          <a:p>
            <a:r>
              <a:rPr lang="en-US" b="1" dirty="0" smtClean="0">
                <a:solidFill>
                  <a:srgbClr val="C00000"/>
                </a:solidFill>
              </a:rPr>
              <a:t>Man simulation:-</a:t>
            </a:r>
            <a:endParaRPr lang="en-US" b="1" dirty="0" smtClean="0">
              <a:solidFill>
                <a:srgbClr val="C00000"/>
              </a:solidFill>
            </a:endParaRPr>
          </a:p>
          <a:p>
            <a:pPr>
              <a:buNone/>
            </a:pPr>
            <a:r>
              <a:rPr lang="en-US" dirty="0" smtClean="0"/>
              <a:t>        It is game played in a laboratory setting to stimulate people in real world.</a:t>
            </a:r>
            <a:endParaRPr lang="en-US" dirty="0" smtClean="0"/>
          </a:p>
          <a:p>
            <a:pPr>
              <a:buNone/>
            </a:pPr>
            <a:r>
              <a:rPr lang="en-US" dirty="0" smtClean="0"/>
              <a:t>        </a:t>
            </a:r>
            <a:r>
              <a:rPr lang="en-US" dirty="0" err="1" smtClean="0"/>
              <a:t>Eg</a:t>
            </a:r>
            <a:r>
              <a:rPr lang="en-US" dirty="0" smtClean="0"/>
              <a:t>:- a number of persons are divided into certain groups and asked to imagine that they are represented each country. Simulated international situations involving treaties, war etc. are then played by the group.</a:t>
            </a:r>
            <a:endParaRPr lang="en-US" dirty="0" smtClean="0"/>
          </a:p>
          <a:p>
            <a:pPr>
              <a:buNone/>
            </a:pPr>
            <a:endParaRPr lang="en-US" dirty="0" smtClean="0"/>
          </a:p>
          <a:p>
            <a:r>
              <a:rPr lang="en-US" b="1" dirty="0" smtClean="0">
                <a:solidFill>
                  <a:srgbClr val="C00000"/>
                </a:solidFill>
              </a:rPr>
              <a:t>Man computer simulation:-</a:t>
            </a:r>
            <a:endParaRPr lang="en-US" b="1" dirty="0" smtClean="0">
              <a:solidFill>
                <a:srgbClr val="C00000"/>
              </a:solidFill>
            </a:endParaRPr>
          </a:p>
          <a:p>
            <a:pPr>
              <a:buNone/>
            </a:pPr>
            <a:r>
              <a:rPr lang="en-US" dirty="0" smtClean="0"/>
              <a:t>         Here, both are used to imitate a situation </a:t>
            </a:r>
            <a:endParaRPr lang="en-US" dirty="0" smtClean="0"/>
          </a:p>
          <a:p>
            <a:endParaRPr lang="en-US" dirty="0" smtClean="0"/>
          </a:p>
          <a:p>
            <a:endParaRPr lang="en-US" dirty="0" smtClean="0"/>
          </a:p>
          <a:p>
            <a:endParaRPr lang="en-IN"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rgbClr val="C00000"/>
                </a:solidFill>
              </a:rPr>
              <a:t>Symbols used in experiments</a:t>
            </a:r>
            <a:endParaRPr lang="en-IN" sz="3600" b="1" dirty="0">
              <a:solidFill>
                <a:srgbClr val="C00000"/>
              </a:solidFill>
            </a:endParaRPr>
          </a:p>
        </p:txBody>
      </p:sp>
      <p:sp>
        <p:nvSpPr>
          <p:cNvPr id="3" name="Content Placeholder 2"/>
          <p:cNvSpPr>
            <a:spLocks noGrp="1"/>
          </p:cNvSpPr>
          <p:nvPr>
            <p:ph sz="quarter" idx="1"/>
          </p:nvPr>
        </p:nvSpPr>
        <p:spPr>
          <a:xfrm>
            <a:off x="612648" y="1600200"/>
            <a:ext cx="8153400" cy="4972072"/>
          </a:xfrm>
        </p:spPr>
        <p:txBody>
          <a:bodyPr>
            <a:normAutofit/>
          </a:bodyPr>
          <a:lstStyle/>
          <a:p>
            <a:pPr>
              <a:buNone/>
            </a:pPr>
            <a:r>
              <a:rPr lang="en-US" dirty="0" smtClean="0"/>
              <a:t>    X =  Experimental treatment</a:t>
            </a:r>
            <a:endParaRPr lang="en-US" dirty="0" smtClean="0"/>
          </a:p>
          <a:p>
            <a:pPr>
              <a:buNone/>
            </a:pPr>
            <a:r>
              <a:rPr lang="en-US" dirty="0" smtClean="0"/>
              <a:t>   O =  </a:t>
            </a:r>
            <a:r>
              <a:rPr lang="en-US" dirty="0" err="1" smtClean="0"/>
              <a:t>Observaion</a:t>
            </a:r>
            <a:r>
              <a:rPr lang="en-US" dirty="0" smtClean="0"/>
              <a:t> /measurement of the dependent   	  variable</a:t>
            </a:r>
            <a:endParaRPr lang="en-US" dirty="0" smtClean="0"/>
          </a:p>
          <a:p>
            <a:pPr>
              <a:buNone/>
            </a:pPr>
            <a:r>
              <a:rPr lang="en-US" dirty="0" smtClean="0"/>
              <a:t>    R =  Random assignment of test units</a:t>
            </a:r>
            <a:endParaRPr lang="en-US" dirty="0" smtClean="0"/>
          </a:p>
          <a:p>
            <a:pPr>
              <a:buNone/>
            </a:pPr>
            <a:r>
              <a:rPr lang="en-US" dirty="0" smtClean="0"/>
              <a:t> EG =   Experimental Group</a:t>
            </a:r>
            <a:endParaRPr lang="en-US" dirty="0" smtClean="0"/>
          </a:p>
          <a:p>
            <a:pPr>
              <a:buNone/>
            </a:pPr>
            <a:r>
              <a:rPr lang="en-US" dirty="0" smtClean="0"/>
              <a:t> CG =  Control Group</a:t>
            </a:r>
            <a:endParaRPr lang="en-US" dirty="0" smtClean="0"/>
          </a:p>
          <a:p>
            <a:pPr>
              <a:buNone/>
            </a:pPr>
            <a:r>
              <a:rPr lang="en-US" dirty="0" smtClean="0"/>
              <a:t>  TE =   Treatment Effect</a:t>
            </a: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solidFill>
                  <a:srgbClr val="FF0000"/>
                </a:solidFill>
              </a:rPr>
              <a:t>Examples:-</a:t>
            </a:r>
            <a:endParaRPr lang="en-IN" sz="4000" b="1" dirty="0">
              <a:solidFill>
                <a:srgbClr val="FF0000"/>
              </a:solidFill>
            </a:endParaRPr>
          </a:p>
        </p:txBody>
      </p:sp>
      <p:sp>
        <p:nvSpPr>
          <p:cNvPr id="3" name="Content Placeholder 2"/>
          <p:cNvSpPr>
            <a:spLocks noGrp="1"/>
          </p:cNvSpPr>
          <p:nvPr>
            <p:ph sz="quarter" idx="1"/>
          </p:nvPr>
        </p:nvSpPr>
        <p:spPr>
          <a:xfrm>
            <a:off x="612648" y="1600200"/>
            <a:ext cx="8153400" cy="4972072"/>
          </a:xfrm>
        </p:spPr>
        <p:txBody>
          <a:bodyPr>
            <a:normAutofit fontScale="70000" lnSpcReduction="20000"/>
          </a:bodyPr>
          <a:lstStyle/>
          <a:p>
            <a:pPr>
              <a:buNone/>
            </a:pPr>
            <a:r>
              <a:rPr lang="en-US" dirty="0" err="1" smtClean="0"/>
              <a:t>Eg</a:t>
            </a:r>
            <a:r>
              <a:rPr lang="en-US" dirty="0" smtClean="0"/>
              <a:t>:- To study the effectiveness of training </a:t>
            </a:r>
            <a:r>
              <a:rPr lang="en-US" dirty="0" err="1" smtClean="0"/>
              <a:t>programme</a:t>
            </a:r>
            <a:r>
              <a:rPr lang="en-US" dirty="0" smtClean="0"/>
              <a:t> on the students performance level.</a:t>
            </a:r>
            <a:endParaRPr lang="en-US" dirty="0" smtClean="0"/>
          </a:p>
          <a:p>
            <a:pPr>
              <a:buNone/>
            </a:pPr>
            <a:endParaRPr lang="en-US" dirty="0" smtClean="0"/>
          </a:p>
          <a:p>
            <a:pPr>
              <a:buNone/>
            </a:pPr>
            <a:r>
              <a:rPr lang="en-US" dirty="0" smtClean="0"/>
              <a:t>   Here, training </a:t>
            </a:r>
            <a:r>
              <a:rPr lang="en-US" dirty="0" err="1" smtClean="0"/>
              <a:t>programme</a:t>
            </a:r>
            <a:r>
              <a:rPr lang="en-US" dirty="0" smtClean="0"/>
              <a:t> =IDV,      </a:t>
            </a:r>
            <a:r>
              <a:rPr lang="en-IN" dirty="0" smtClean="0"/>
              <a:t>Performance level  = DV</a:t>
            </a:r>
            <a:endParaRPr lang="en-IN" dirty="0" smtClean="0"/>
          </a:p>
          <a:p>
            <a:pPr>
              <a:buNone/>
            </a:pPr>
            <a:r>
              <a:rPr lang="en-US" dirty="0" smtClean="0"/>
              <a:t>Here the researcher divides the 60 students into two groups such as 30 in X group and 30 in Y group.</a:t>
            </a:r>
            <a:endParaRPr lang="en-US" dirty="0" smtClean="0"/>
          </a:p>
          <a:p>
            <a:pPr>
              <a:buNone/>
            </a:pPr>
            <a:endParaRPr lang="en-US" dirty="0" smtClean="0"/>
          </a:p>
          <a:p>
            <a:pPr>
              <a:buNone/>
            </a:pPr>
            <a:r>
              <a:rPr lang="en-US" dirty="0" smtClean="0"/>
              <a:t>Provide usual training </a:t>
            </a:r>
            <a:r>
              <a:rPr lang="en-US" dirty="0" err="1" smtClean="0"/>
              <a:t>programme</a:t>
            </a:r>
            <a:r>
              <a:rPr lang="en-US" dirty="0" smtClean="0"/>
              <a:t> to X group </a:t>
            </a:r>
            <a:endParaRPr lang="en-US" dirty="0" smtClean="0"/>
          </a:p>
          <a:p>
            <a:pPr>
              <a:buNone/>
            </a:pPr>
            <a:r>
              <a:rPr lang="en-US" dirty="0" smtClean="0"/>
              <a:t>Provide special training </a:t>
            </a:r>
            <a:r>
              <a:rPr lang="en-US" dirty="0" err="1" smtClean="0"/>
              <a:t>programme</a:t>
            </a:r>
            <a:r>
              <a:rPr lang="en-US" dirty="0" smtClean="0"/>
              <a:t> to Y group</a:t>
            </a:r>
            <a:endParaRPr lang="en-US" dirty="0" smtClean="0"/>
          </a:p>
          <a:p>
            <a:pPr>
              <a:buNone/>
            </a:pPr>
            <a:r>
              <a:rPr lang="en-US" dirty="0" err="1" smtClean="0">
                <a:solidFill>
                  <a:srgbClr val="FF0000"/>
                </a:solidFill>
              </a:rPr>
              <a:t>Eg</a:t>
            </a:r>
            <a:r>
              <a:rPr lang="en-US" dirty="0" smtClean="0">
                <a:solidFill>
                  <a:srgbClr val="FF0000"/>
                </a:solidFill>
              </a:rPr>
              <a:t>:- X  = Training </a:t>
            </a:r>
            <a:r>
              <a:rPr lang="en-US" dirty="0" err="1" smtClean="0">
                <a:solidFill>
                  <a:srgbClr val="FF0000"/>
                </a:solidFill>
              </a:rPr>
              <a:t>programme</a:t>
            </a:r>
            <a:endParaRPr lang="en-US" dirty="0" smtClean="0">
              <a:solidFill>
                <a:srgbClr val="FF0000"/>
              </a:solidFill>
            </a:endParaRPr>
          </a:p>
          <a:p>
            <a:pPr>
              <a:buNone/>
            </a:pPr>
            <a:r>
              <a:rPr lang="en-US" dirty="0" smtClean="0">
                <a:solidFill>
                  <a:srgbClr val="FF0000"/>
                </a:solidFill>
              </a:rPr>
              <a:t>       O = Students Performance </a:t>
            </a:r>
            <a:endParaRPr lang="en-US" dirty="0" smtClean="0">
              <a:solidFill>
                <a:srgbClr val="FF0000"/>
              </a:solidFill>
            </a:endParaRPr>
          </a:p>
          <a:p>
            <a:pPr>
              <a:buNone/>
            </a:pPr>
            <a:r>
              <a:rPr lang="en-US" dirty="0" smtClean="0">
                <a:solidFill>
                  <a:srgbClr val="FF0000"/>
                </a:solidFill>
              </a:rPr>
              <a:t>       R  = Selected students for training program on the basis of random</a:t>
            </a:r>
            <a:endParaRPr lang="en-US" dirty="0" smtClean="0">
              <a:solidFill>
                <a:srgbClr val="FF0000"/>
              </a:solidFill>
            </a:endParaRPr>
          </a:p>
          <a:p>
            <a:pPr>
              <a:buNone/>
            </a:pPr>
            <a:r>
              <a:rPr lang="en-US" dirty="0" smtClean="0">
                <a:solidFill>
                  <a:srgbClr val="FF0000"/>
                </a:solidFill>
              </a:rPr>
              <a:t>     EG = Y Group</a:t>
            </a:r>
            <a:endParaRPr lang="en-US" dirty="0" smtClean="0">
              <a:solidFill>
                <a:srgbClr val="FF0000"/>
              </a:solidFill>
            </a:endParaRPr>
          </a:p>
          <a:p>
            <a:pPr>
              <a:buNone/>
            </a:pPr>
            <a:r>
              <a:rPr lang="en-US" dirty="0" smtClean="0">
                <a:solidFill>
                  <a:srgbClr val="FF0000"/>
                </a:solidFill>
              </a:rPr>
              <a:t>     CG = </a:t>
            </a:r>
            <a:r>
              <a:rPr lang="en-US" dirty="0">
                <a:solidFill>
                  <a:srgbClr val="FF0000"/>
                </a:solidFill>
              </a:rPr>
              <a:t>X</a:t>
            </a:r>
            <a:r>
              <a:rPr lang="en-US" dirty="0" smtClean="0">
                <a:solidFill>
                  <a:srgbClr val="FF0000"/>
                </a:solidFill>
              </a:rPr>
              <a:t> Group</a:t>
            </a:r>
            <a:endParaRPr lang="en-US" dirty="0" smtClean="0">
              <a:solidFill>
                <a:srgbClr val="FF0000"/>
              </a:solidFill>
            </a:endParaRPr>
          </a:p>
          <a:p>
            <a:pPr>
              <a:buNone/>
            </a:pPr>
            <a:r>
              <a:rPr lang="en-US" dirty="0" smtClean="0">
                <a:solidFill>
                  <a:srgbClr val="FF0000"/>
                </a:solidFill>
              </a:rPr>
              <a:t>      TE  = Level of performance </a:t>
            </a:r>
            <a:endParaRPr lang="en-IN" dirty="0" smtClean="0">
              <a:solidFill>
                <a:srgbClr val="FF0000"/>
              </a:solidFill>
            </a:endParaRPr>
          </a:p>
          <a:p>
            <a:pPr>
              <a:buNone/>
            </a:pPr>
            <a:endParaRPr lang="en-US" dirty="0" smtClean="0"/>
          </a:p>
          <a:p>
            <a:pPr>
              <a:buNone/>
            </a:pPr>
            <a:endParaRPr lang="en-US" dirty="0" smtClean="0"/>
          </a:p>
          <a:p>
            <a:endParaRPr lang="en-IN"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smtClean="0">
                <a:solidFill>
                  <a:srgbClr val="C00000"/>
                </a:solidFill>
              </a:rPr>
              <a:t>Types of experimental design</a:t>
            </a:r>
            <a:endParaRPr lang="en-IN" b="1" dirty="0">
              <a:solidFill>
                <a:srgbClr val="C00000"/>
              </a:solidFill>
            </a:endParaRPr>
          </a:p>
        </p:txBody>
      </p:sp>
      <p:sp>
        <p:nvSpPr>
          <p:cNvPr id="3" name="Content Placeholder 2"/>
          <p:cNvSpPr>
            <a:spLocks noGrp="1"/>
          </p:cNvSpPr>
          <p:nvPr>
            <p:ph sz="quarter" idx="1"/>
          </p:nvPr>
        </p:nvSpPr>
        <p:spPr/>
        <p:txBody>
          <a:bodyPr/>
          <a:lstStyle/>
          <a:p>
            <a:pPr>
              <a:buFont typeface="Wingdings" panose="05000000000000000000" pitchFamily="2" charset="2"/>
              <a:buChar char="Ø"/>
            </a:pPr>
            <a:r>
              <a:rPr lang="en-US" dirty="0" smtClean="0"/>
              <a:t>Experimental investigations can be conducted on groups or individuals.</a:t>
            </a:r>
            <a:endParaRPr lang="en-US" dirty="0" smtClean="0"/>
          </a:p>
          <a:p>
            <a:pPr>
              <a:buNone/>
            </a:pPr>
            <a:r>
              <a:rPr lang="en-US" dirty="0" smtClean="0"/>
              <a:t>         Group experimental design:- it cab be of different forms:-</a:t>
            </a:r>
            <a:endParaRPr lang="en-US" dirty="0" smtClean="0"/>
          </a:p>
          <a:p>
            <a:pPr>
              <a:buNone/>
            </a:pPr>
            <a:r>
              <a:rPr lang="en-US" dirty="0" smtClean="0"/>
              <a:t>    </a:t>
            </a:r>
            <a:r>
              <a:rPr lang="en-US" dirty="0" smtClean="0">
                <a:solidFill>
                  <a:srgbClr val="C00000"/>
                </a:solidFill>
              </a:rPr>
              <a:t> 1. Single variable design</a:t>
            </a:r>
            <a:endParaRPr lang="en-US" dirty="0" smtClean="0">
              <a:solidFill>
                <a:srgbClr val="C00000"/>
              </a:solidFill>
            </a:endParaRPr>
          </a:p>
          <a:p>
            <a:pPr>
              <a:buNone/>
            </a:pPr>
            <a:r>
              <a:rPr lang="en-US" dirty="0" smtClean="0">
                <a:solidFill>
                  <a:srgbClr val="C00000"/>
                </a:solidFill>
              </a:rPr>
              <a:t>     2. Factorial design.</a:t>
            </a:r>
            <a:endParaRPr lang="en-US" dirty="0" smtClean="0">
              <a:solidFill>
                <a:srgbClr val="C00000"/>
              </a:solidFill>
            </a:endParaRPr>
          </a:p>
          <a:p>
            <a:endParaRPr lang="en-IN"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a:xfrm>
            <a:off x="612648" y="1600200"/>
            <a:ext cx="8153400" cy="4972072"/>
          </a:xfrm>
        </p:spPr>
        <p:txBody>
          <a:bodyPr>
            <a:normAutofit/>
          </a:bodyPr>
          <a:lstStyle/>
          <a:p>
            <a:pPr>
              <a:buNone/>
            </a:pPr>
            <a:r>
              <a:rPr lang="en-US" b="1" dirty="0" smtClean="0">
                <a:solidFill>
                  <a:srgbClr val="C00000"/>
                </a:solidFill>
              </a:rPr>
              <a:t>1. Single variable design</a:t>
            </a:r>
            <a:endParaRPr lang="en-US" b="1" dirty="0" smtClean="0">
              <a:solidFill>
                <a:srgbClr val="C00000"/>
              </a:solidFill>
            </a:endParaRPr>
          </a:p>
          <a:p>
            <a:pPr>
              <a:buNone/>
            </a:pPr>
            <a:r>
              <a:rPr lang="en-US" b="1" dirty="0" smtClean="0">
                <a:solidFill>
                  <a:srgbClr val="C00000"/>
                </a:solidFill>
              </a:rPr>
              <a:t>   </a:t>
            </a:r>
            <a:r>
              <a:rPr lang="en-US" dirty="0" smtClean="0"/>
              <a:t>    Here, there is only one independent variable that can be manipulated. It is  classified under three main headings depending on the degree of control maintained on other variables:-</a:t>
            </a:r>
            <a:endParaRPr lang="en-US" dirty="0" smtClean="0"/>
          </a:p>
          <a:p>
            <a:pPr>
              <a:buNone/>
            </a:pPr>
            <a:endParaRPr lang="en-US" dirty="0" smtClean="0"/>
          </a:p>
          <a:p>
            <a:pPr>
              <a:buNone/>
            </a:pPr>
            <a:r>
              <a:rPr lang="en-US" dirty="0" smtClean="0"/>
              <a:t>1. </a:t>
            </a:r>
            <a:r>
              <a:rPr lang="en-US" dirty="0" smtClean="0">
                <a:solidFill>
                  <a:srgbClr val="C00000"/>
                </a:solidFill>
              </a:rPr>
              <a:t>Pre –experimental design (low degree of control)</a:t>
            </a:r>
            <a:endParaRPr lang="en-US" dirty="0" smtClean="0">
              <a:solidFill>
                <a:srgbClr val="C00000"/>
              </a:solidFill>
            </a:endParaRPr>
          </a:p>
          <a:p>
            <a:pPr>
              <a:buNone/>
            </a:pPr>
            <a:r>
              <a:rPr lang="en-US" dirty="0" smtClean="0">
                <a:solidFill>
                  <a:srgbClr val="C00000"/>
                </a:solidFill>
              </a:rPr>
              <a:t>2. True experimental design (high degree of control)</a:t>
            </a:r>
            <a:endParaRPr lang="en-US" dirty="0" smtClean="0">
              <a:solidFill>
                <a:srgbClr val="C00000"/>
              </a:solidFill>
            </a:endParaRPr>
          </a:p>
          <a:p>
            <a:pPr>
              <a:buNone/>
            </a:pPr>
            <a:r>
              <a:rPr lang="en-US" dirty="0" smtClean="0">
                <a:solidFill>
                  <a:srgbClr val="C00000"/>
                </a:solidFill>
              </a:rPr>
              <a:t>3 Quasi-experimental control (medium degree of control)</a:t>
            </a:r>
            <a:endParaRPr lang="en-US" dirty="0" smtClean="0">
              <a:solidFill>
                <a:srgbClr val="C00000"/>
              </a:solidFill>
            </a:endParaRPr>
          </a:p>
          <a:p>
            <a:endParaRPr lang="en-IN"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smtClean="0">
                <a:solidFill>
                  <a:srgbClr val="C00000"/>
                </a:solidFill>
              </a:rPr>
              <a:t>1. Pre-experimental design</a:t>
            </a:r>
            <a:endParaRPr lang="en-IN" b="1" dirty="0">
              <a:solidFill>
                <a:srgbClr val="C00000"/>
              </a:solidFill>
            </a:endParaRPr>
          </a:p>
        </p:txBody>
      </p:sp>
      <p:sp>
        <p:nvSpPr>
          <p:cNvPr id="3" name="Content Placeholder 2"/>
          <p:cNvSpPr>
            <a:spLocks noGrp="1"/>
          </p:cNvSpPr>
          <p:nvPr>
            <p:ph sz="quarter" idx="1"/>
          </p:nvPr>
        </p:nvSpPr>
        <p:spPr/>
        <p:txBody>
          <a:bodyPr>
            <a:normAutofit fontScale="85000" lnSpcReduction="10000"/>
          </a:bodyPr>
          <a:lstStyle/>
          <a:p>
            <a:pPr>
              <a:buFont typeface="Wingdings" panose="05000000000000000000" pitchFamily="2" charset="2"/>
              <a:buChar char="Ø"/>
            </a:pPr>
            <a:r>
              <a:rPr lang="en-US" dirty="0" smtClean="0"/>
              <a:t>These are characterized by an absence of randomization. It is again classified  in to three:-</a:t>
            </a:r>
            <a:endParaRPr lang="en-US" dirty="0" smtClean="0"/>
          </a:p>
          <a:p>
            <a:pPr>
              <a:buNone/>
            </a:pPr>
            <a:r>
              <a:rPr lang="en-US" b="1" dirty="0" smtClean="0">
                <a:solidFill>
                  <a:srgbClr val="C00000"/>
                </a:solidFill>
              </a:rPr>
              <a:t>A)One-shot case study:- </a:t>
            </a:r>
            <a:endParaRPr lang="en-US" b="1" dirty="0" smtClean="0">
              <a:solidFill>
                <a:srgbClr val="C00000"/>
              </a:solidFill>
            </a:endParaRPr>
          </a:p>
          <a:p>
            <a:pPr>
              <a:buNone/>
            </a:pPr>
            <a:r>
              <a:rPr lang="en-US" dirty="0" smtClean="0"/>
              <a:t>         Here, one group is exposed to the treatment, and only a post test is given to measure the effect of the treatment on the dependent variable within the experimental group. There is no control group involved in this group.</a:t>
            </a:r>
            <a:endParaRPr lang="en-US" dirty="0" smtClean="0"/>
          </a:p>
          <a:p>
            <a:pPr>
              <a:buNone/>
            </a:pPr>
            <a:r>
              <a:rPr lang="en-US" dirty="0" smtClean="0"/>
              <a:t>           </a:t>
            </a:r>
            <a:r>
              <a:rPr lang="en-US" dirty="0" smtClean="0">
                <a:solidFill>
                  <a:srgbClr val="FF0000"/>
                </a:solidFill>
              </a:rPr>
              <a:t>Symbolically:     </a:t>
            </a:r>
            <a:endParaRPr lang="en-US" dirty="0" smtClean="0">
              <a:solidFill>
                <a:srgbClr val="FF0000"/>
              </a:solidFill>
            </a:endParaRPr>
          </a:p>
          <a:p>
            <a:pPr>
              <a:buNone/>
            </a:pPr>
            <a:r>
              <a:rPr lang="en-US" dirty="0" smtClean="0">
                <a:solidFill>
                  <a:srgbClr val="FF0000"/>
                </a:solidFill>
              </a:rPr>
              <a:t>                              X  O</a:t>
            </a:r>
            <a:endParaRPr lang="en-US" dirty="0" smtClean="0">
              <a:solidFill>
                <a:srgbClr val="FF0000"/>
              </a:solidFill>
            </a:endParaRPr>
          </a:p>
          <a:p>
            <a:pPr>
              <a:buNone/>
            </a:pPr>
            <a:r>
              <a:rPr lang="en-US" dirty="0" err="1" smtClean="0">
                <a:solidFill>
                  <a:srgbClr val="FF0000"/>
                </a:solidFill>
              </a:rPr>
              <a:t>Eg</a:t>
            </a:r>
            <a:r>
              <a:rPr lang="en-US" dirty="0" smtClean="0">
                <a:solidFill>
                  <a:srgbClr val="FF0000"/>
                </a:solidFill>
              </a:rPr>
              <a:t>:-   Where,   X  = Training </a:t>
            </a:r>
            <a:r>
              <a:rPr lang="en-US" dirty="0" err="1" smtClean="0">
                <a:solidFill>
                  <a:srgbClr val="FF0000"/>
                </a:solidFill>
              </a:rPr>
              <a:t>programme</a:t>
            </a:r>
            <a:r>
              <a:rPr lang="en-US" dirty="0" smtClean="0">
                <a:solidFill>
                  <a:srgbClr val="FF0000"/>
                </a:solidFill>
              </a:rPr>
              <a:t> </a:t>
            </a:r>
            <a:endParaRPr lang="en-US" dirty="0" smtClean="0">
              <a:solidFill>
                <a:srgbClr val="FF0000"/>
              </a:solidFill>
            </a:endParaRPr>
          </a:p>
          <a:p>
            <a:pPr>
              <a:buNone/>
            </a:pPr>
            <a:r>
              <a:rPr lang="en-US" dirty="0" smtClean="0">
                <a:solidFill>
                  <a:srgbClr val="FF0000"/>
                </a:solidFill>
              </a:rPr>
              <a:t>                      O = After sales</a:t>
            </a:r>
            <a:endParaRPr lang="en-IN" dirty="0">
              <a:solidFill>
                <a:srgbClr val="FF0000"/>
              </a:solidFill>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a:xfrm>
            <a:off x="612648" y="1600200"/>
            <a:ext cx="8153400" cy="5043510"/>
          </a:xfrm>
        </p:spPr>
        <p:txBody>
          <a:bodyPr>
            <a:normAutofit fontScale="92500" lnSpcReduction="10000"/>
          </a:bodyPr>
          <a:lstStyle/>
          <a:p>
            <a:pPr>
              <a:buNone/>
            </a:pPr>
            <a:r>
              <a:rPr lang="en-US" b="1" dirty="0" smtClean="0">
                <a:solidFill>
                  <a:srgbClr val="C00000"/>
                </a:solidFill>
              </a:rPr>
              <a:t>B) One-group pre test- post test design:-</a:t>
            </a:r>
            <a:endParaRPr lang="en-US" b="1" dirty="0" smtClean="0">
              <a:solidFill>
                <a:srgbClr val="C00000"/>
              </a:solidFill>
            </a:endParaRPr>
          </a:p>
          <a:p>
            <a:pPr>
              <a:buFont typeface="Wingdings" panose="05000000000000000000" pitchFamily="2" charset="2"/>
              <a:buChar char="Ø"/>
            </a:pPr>
            <a:r>
              <a:rPr lang="en-US" dirty="0" smtClean="0"/>
              <a:t> One group is pretested and exposed to the treatment, and then post tested.</a:t>
            </a:r>
            <a:endParaRPr lang="en-US" dirty="0" smtClean="0"/>
          </a:p>
          <a:p>
            <a:pPr>
              <a:buFont typeface="Wingdings" panose="05000000000000000000" pitchFamily="2" charset="2"/>
              <a:buChar char="Ø"/>
            </a:pPr>
            <a:r>
              <a:rPr lang="en-US" dirty="0" smtClean="0"/>
              <a:t> Here, two tests are administered to the same group</a:t>
            </a:r>
            <a:endParaRPr lang="en-US" dirty="0" smtClean="0"/>
          </a:p>
          <a:p>
            <a:pPr>
              <a:buNone/>
            </a:pPr>
            <a:r>
              <a:rPr lang="en-US" dirty="0" smtClean="0"/>
              <a:t>              </a:t>
            </a:r>
            <a:r>
              <a:rPr lang="en-US" dirty="0" smtClean="0">
                <a:solidFill>
                  <a:srgbClr val="FF0000"/>
                </a:solidFill>
              </a:rPr>
              <a:t>Symbolically</a:t>
            </a:r>
            <a:r>
              <a:rPr lang="en-US" dirty="0" smtClean="0"/>
              <a:t>:   </a:t>
            </a:r>
            <a:endParaRPr lang="en-US" dirty="0" smtClean="0"/>
          </a:p>
          <a:p>
            <a:pPr>
              <a:buNone/>
            </a:pPr>
            <a:r>
              <a:rPr lang="en-US" dirty="0" smtClean="0"/>
              <a:t>                          </a:t>
            </a:r>
            <a:r>
              <a:rPr lang="en-US" dirty="0" smtClean="0">
                <a:solidFill>
                  <a:srgbClr val="FF0000"/>
                </a:solidFill>
              </a:rPr>
              <a:t>O1  X  O2</a:t>
            </a:r>
            <a:endParaRPr lang="en-US" dirty="0" smtClean="0">
              <a:solidFill>
                <a:srgbClr val="FF0000"/>
              </a:solidFill>
            </a:endParaRPr>
          </a:p>
          <a:p>
            <a:pPr>
              <a:buNone/>
            </a:pPr>
            <a:r>
              <a:rPr lang="en-US" dirty="0" smtClean="0">
                <a:solidFill>
                  <a:srgbClr val="FF0000"/>
                </a:solidFill>
              </a:rPr>
              <a:t>Example</a:t>
            </a:r>
            <a:r>
              <a:rPr lang="en-US" dirty="0" smtClean="0"/>
              <a:t>:- a marketing manager wishes to provide training to sales personnel. He measures sales knowledge before they are exposed to the experimental treatment and then measures their sales knowledge after the exposure to the treatment(after training).</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95260"/>
            <a:ext cx="8153400" cy="990600"/>
          </a:xfrm>
        </p:spPr>
        <p:txBody>
          <a:bodyPr>
            <a:normAutofit/>
          </a:bodyPr>
          <a:lstStyle/>
          <a:p>
            <a:r>
              <a:rPr lang="en-US" sz="3600" b="1" dirty="0" smtClean="0">
                <a:solidFill>
                  <a:srgbClr val="00B050"/>
                </a:solidFill>
              </a:rPr>
              <a:t>Components of a research design</a:t>
            </a:r>
            <a:endParaRPr lang="en-IN" sz="3600" b="1" dirty="0">
              <a:solidFill>
                <a:srgbClr val="00B050"/>
              </a:solidFill>
            </a:endParaRPr>
          </a:p>
        </p:txBody>
      </p:sp>
      <p:sp>
        <p:nvSpPr>
          <p:cNvPr id="3" name="Content Placeholder 2"/>
          <p:cNvSpPr>
            <a:spLocks noGrp="1"/>
          </p:cNvSpPr>
          <p:nvPr>
            <p:ph sz="quarter" idx="1"/>
          </p:nvPr>
        </p:nvSpPr>
        <p:spPr>
          <a:xfrm>
            <a:off x="285720" y="1743076"/>
            <a:ext cx="8643998" cy="5043510"/>
          </a:xfrm>
        </p:spPr>
        <p:txBody>
          <a:bodyPr numCol="2">
            <a:normAutofit lnSpcReduction="10000"/>
          </a:bodyPr>
          <a:lstStyle/>
          <a:p>
            <a:pPr>
              <a:buFont typeface="Wingdings" panose="05000000000000000000" pitchFamily="2" charset="2"/>
              <a:buChar char=""/>
            </a:pPr>
            <a:r>
              <a:rPr lang="en-US" dirty="0" smtClean="0"/>
              <a:t>Need for the study</a:t>
            </a:r>
            <a:endParaRPr lang="en-US" dirty="0" smtClean="0"/>
          </a:p>
          <a:p>
            <a:pPr>
              <a:buFont typeface="Wingdings" panose="05000000000000000000" pitchFamily="2" charset="2"/>
              <a:buChar char=""/>
            </a:pPr>
            <a:r>
              <a:rPr lang="en-US" dirty="0" smtClean="0"/>
              <a:t>Literature review</a:t>
            </a:r>
            <a:endParaRPr lang="en-US" dirty="0" smtClean="0"/>
          </a:p>
          <a:p>
            <a:pPr>
              <a:buFont typeface="Wingdings" panose="05000000000000000000" pitchFamily="2" charset="2"/>
              <a:buChar char=""/>
            </a:pPr>
            <a:r>
              <a:rPr lang="en-US" dirty="0" smtClean="0"/>
              <a:t>Statement of the problem</a:t>
            </a:r>
            <a:endParaRPr lang="en-US" dirty="0" smtClean="0"/>
          </a:p>
          <a:p>
            <a:pPr>
              <a:buFont typeface="Wingdings" panose="05000000000000000000" pitchFamily="2" charset="2"/>
              <a:buChar char=""/>
            </a:pPr>
            <a:r>
              <a:rPr lang="en-US" dirty="0" smtClean="0"/>
              <a:t>Research objectives</a:t>
            </a:r>
            <a:endParaRPr lang="en-US" dirty="0" smtClean="0"/>
          </a:p>
          <a:p>
            <a:pPr>
              <a:buFont typeface="Wingdings" panose="05000000000000000000" pitchFamily="2" charset="2"/>
              <a:buChar char=""/>
            </a:pPr>
            <a:r>
              <a:rPr lang="en-US" dirty="0" smtClean="0"/>
              <a:t>Formulation of hypothesis</a:t>
            </a:r>
            <a:endParaRPr lang="en-US" dirty="0" smtClean="0"/>
          </a:p>
          <a:p>
            <a:pPr>
              <a:buFont typeface="Wingdings" panose="05000000000000000000" pitchFamily="2" charset="2"/>
              <a:buChar char=""/>
            </a:pPr>
            <a:r>
              <a:rPr lang="en-US" dirty="0" smtClean="0"/>
              <a:t>Operational definitions</a:t>
            </a:r>
            <a:endParaRPr lang="en-US" dirty="0" smtClean="0"/>
          </a:p>
          <a:p>
            <a:pPr>
              <a:buFont typeface="Wingdings" panose="05000000000000000000" pitchFamily="2" charset="2"/>
              <a:buChar char=""/>
            </a:pPr>
            <a:r>
              <a:rPr lang="en-US" dirty="0" smtClean="0"/>
              <a:t>Scope of the study</a:t>
            </a:r>
            <a:endParaRPr lang="en-US" dirty="0" smtClean="0"/>
          </a:p>
          <a:p>
            <a:pPr>
              <a:buFont typeface="Wingdings" panose="05000000000000000000" pitchFamily="2" charset="2"/>
              <a:buChar char=""/>
            </a:pPr>
            <a:r>
              <a:rPr lang="en-US" dirty="0" smtClean="0"/>
              <a:t>Sources of data</a:t>
            </a:r>
            <a:endParaRPr lang="en-US" dirty="0" smtClean="0"/>
          </a:p>
          <a:p>
            <a:pPr>
              <a:buFont typeface="Wingdings" panose="05000000000000000000" pitchFamily="2" charset="2"/>
              <a:buChar char=""/>
            </a:pPr>
            <a:r>
              <a:rPr lang="en-US" dirty="0" smtClean="0"/>
              <a:t>Method of collection</a:t>
            </a:r>
            <a:endParaRPr lang="en-US" dirty="0" smtClean="0"/>
          </a:p>
          <a:p>
            <a:pPr>
              <a:buFont typeface="Wingdings" panose="05000000000000000000" pitchFamily="2" charset="2"/>
              <a:buChar char=""/>
            </a:pPr>
            <a:r>
              <a:rPr lang="en-US" dirty="0" smtClean="0"/>
              <a:t>Tools and techniques</a:t>
            </a:r>
            <a:endParaRPr lang="en-US" dirty="0" smtClean="0"/>
          </a:p>
          <a:p>
            <a:pPr>
              <a:buFont typeface="Wingdings" panose="05000000000000000000" pitchFamily="2" charset="2"/>
              <a:buChar char=""/>
            </a:pPr>
            <a:r>
              <a:rPr lang="en-US" dirty="0" smtClean="0"/>
              <a:t>Sampling design</a:t>
            </a:r>
            <a:endParaRPr lang="en-US" dirty="0" smtClean="0"/>
          </a:p>
          <a:p>
            <a:pPr>
              <a:buFont typeface="Wingdings" panose="05000000000000000000" pitchFamily="2" charset="2"/>
              <a:buChar char=""/>
            </a:pPr>
            <a:r>
              <a:rPr lang="en-US" dirty="0" smtClean="0"/>
              <a:t>Data analysis</a:t>
            </a:r>
            <a:endParaRPr lang="en-US" dirty="0" smtClean="0"/>
          </a:p>
          <a:p>
            <a:pPr>
              <a:buFont typeface="Wingdings" panose="05000000000000000000" pitchFamily="2" charset="2"/>
              <a:buChar char=""/>
            </a:pPr>
            <a:r>
              <a:rPr lang="en-US" dirty="0" smtClean="0"/>
              <a:t>Presentation of the results of the study</a:t>
            </a:r>
            <a:endParaRPr lang="en-US" dirty="0" smtClean="0"/>
          </a:p>
          <a:p>
            <a:pPr>
              <a:buFont typeface="Wingdings" panose="05000000000000000000" pitchFamily="2" charset="2"/>
              <a:buChar char=""/>
            </a:pPr>
            <a:r>
              <a:rPr lang="en-US" dirty="0" smtClean="0"/>
              <a:t>Time estimates</a:t>
            </a:r>
            <a:endParaRPr lang="en-US" dirty="0" smtClean="0"/>
          </a:p>
          <a:p>
            <a:pPr>
              <a:buFont typeface="Wingdings" panose="05000000000000000000" pitchFamily="2" charset="2"/>
              <a:buChar char=""/>
            </a:pPr>
            <a:r>
              <a:rPr lang="en-US" dirty="0" smtClean="0"/>
              <a:t>Financial budget</a:t>
            </a:r>
            <a:endParaRPr lang="en-US" dirty="0" smtClean="0"/>
          </a:p>
          <a:p>
            <a:pPr>
              <a:buFont typeface="Wingdings" panose="05000000000000000000" pitchFamily="2" charset="2"/>
              <a:buChar char=""/>
            </a:pPr>
            <a:r>
              <a:rPr lang="en-US" dirty="0" smtClean="0"/>
              <a:t>Administration of the enquiry</a:t>
            </a:r>
            <a:endParaRPr lang="en-US" dirty="0" smtClean="0"/>
          </a:p>
          <a:p>
            <a:endParaRPr lang="en-US" dirty="0" smtClean="0"/>
          </a:p>
          <a:p>
            <a:endParaRPr lang="en-US" dirty="0" smtClean="0"/>
          </a:p>
          <a:p>
            <a:endParaRPr lang="en-IN"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a:xfrm>
            <a:off x="571472" y="1600200"/>
            <a:ext cx="8194576" cy="4495800"/>
          </a:xfrm>
        </p:spPr>
        <p:txBody>
          <a:bodyPr/>
          <a:lstStyle/>
          <a:p>
            <a:pPr>
              <a:buNone/>
            </a:pPr>
            <a:r>
              <a:rPr lang="en-US" b="1" dirty="0" smtClean="0">
                <a:solidFill>
                  <a:srgbClr val="C00000"/>
                </a:solidFill>
              </a:rPr>
              <a:t>C) Static- group comparison design:-</a:t>
            </a:r>
            <a:endParaRPr lang="en-US" b="1" dirty="0" smtClean="0">
              <a:solidFill>
                <a:srgbClr val="C00000"/>
              </a:solidFill>
            </a:endParaRPr>
          </a:p>
          <a:p>
            <a:pPr>
              <a:buNone/>
            </a:pPr>
            <a:endParaRPr lang="en-US" b="1" dirty="0" smtClean="0">
              <a:solidFill>
                <a:srgbClr val="C00000"/>
              </a:solidFill>
            </a:endParaRPr>
          </a:p>
          <a:p>
            <a:pPr>
              <a:buFont typeface="Wingdings" panose="05000000000000000000" pitchFamily="2" charset="2"/>
              <a:buChar char="Ø"/>
            </a:pPr>
            <a:r>
              <a:rPr lang="en-US" b="1" dirty="0" smtClean="0">
                <a:solidFill>
                  <a:srgbClr val="C00000"/>
                </a:solidFill>
              </a:rPr>
              <a:t> </a:t>
            </a:r>
            <a:r>
              <a:rPr lang="en-US" dirty="0" smtClean="0"/>
              <a:t>Here, at least two groups are involved.</a:t>
            </a:r>
            <a:endParaRPr lang="en-US" dirty="0" smtClean="0"/>
          </a:p>
          <a:p>
            <a:pPr>
              <a:buFont typeface="Wingdings" panose="05000000000000000000" pitchFamily="2" charset="2"/>
              <a:buChar char="Ø"/>
            </a:pPr>
            <a:r>
              <a:rPr lang="en-US" dirty="0" smtClean="0"/>
              <a:t>After one group receives the treatment, all groups are post tested.</a:t>
            </a:r>
            <a:endParaRPr lang="en-US" dirty="0" smtClean="0"/>
          </a:p>
          <a:p>
            <a:pPr>
              <a:buNone/>
            </a:pPr>
            <a:r>
              <a:rPr lang="en-US" dirty="0" smtClean="0">
                <a:solidFill>
                  <a:srgbClr val="FF0000"/>
                </a:solidFill>
              </a:rPr>
              <a:t>     Symbolically</a:t>
            </a:r>
            <a:r>
              <a:rPr lang="en-US" dirty="0" smtClean="0"/>
              <a:t>:   </a:t>
            </a:r>
            <a:endParaRPr lang="en-US" dirty="0" smtClean="0"/>
          </a:p>
          <a:p>
            <a:pPr>
              <a:buNone/>
            </a:pPr>
            <a:r>
              <a:rPr lang="en-US" dirty="0" smtClean="0"/>
              <a:t>         </a:t>
            </a:r>
            <a:r>
              <a:rPr lang="en-US" dirty="0" smtClean="0">
                <a:solidFill>
                  <a:srgbClr val="FF0000"/>
                </a:solidFill>
              </a:rPr>
              <a:t>Group 1   -    X      O1</a:t>
            </a:r>
            <a:endParaRPr lang="en-US" dirty="0" smtClean="0">
              <a:solidFill>
                <a:srgbClr val="FF0000"/>
              </a:solidFill>
            </a:endParaRPr>
          </a:p>
          <a:p>
            <a:pPr>
              <a:buNone/>
            </a:pPr>
            <a:r>
              <a:rPr lang="en-US" dirty="0" smtClean="0">
                <a:solidFill>
                  <a:srgbClr val="FF0000"/>
                </a:solidFill>
              </a:rPr>
              <a:t>         Group 2   -            O2</a:t>
            </a:r>
            <a:endParaRPr lang="en-US" dirty="0" smtClean="0">
              <a:solidFill>
                <a:srgbClr val="FF0000"/>
              </a:solidFill>
            </a:endParaRPr>
          </a:p>
          <a:p>
            <a:pPr>
              <a:buFont typeface="Wingdings" panose="05000000000000000000" pitchFamily="2" charset="2"/>
              <a:buChar char="Ø"/>
            </a:pPr>
            <a:endParaRPr lang="en-IN"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rgbClr val="C00000"/>
                </a:solidFill>
              </a:rPr>
              <a:t>2.True-experimental design</a:t>
            </a:r>
            <a:endParaRPr lang="en-IN" sz="3600" b="1" dirty="0">
              <a:solidFill>
                <a:srgbClr val="C00000"/>
              </a:solidFill>
            </a:endParaRPr>
          </a:p>
        </p:txBody>
      </p:sp>
      <p:sp>
        <p:nvSpPr>
          <p:cNvPr id="3" name="Content Placeholder 2"/>
          <p:cNvSpPr>
            <a:spLocks noGrp="1"/>
          </p:cNvSpPr>
          <p:nvPr>
            <p:ph sz="quarter" idx="1"/>
          </p:nvPr>
        </p:nvSpPr>
        <p:spPr>
          <a:xfrm>
            <a:off x="612648" y="1600200"/>
            <a:ext cx="8153400" cy="5043510"/>
          </a:xfrm>
        </p:spPr>
        <p:txBody>
          <a:bodyPr>
            <a:normAutofit fontScale="85000" lnSpcReduction="20000"/>
          </a:bodyPr>
          <a:lstStyle/>
          <a:p>
            <a:pPr>
              <a:buFont typeface="Wingdings" panose="05000000000000000000" pitchFamily="2" charset="2"/>
              <a:buChar char="Ø"/>
            </a:pPr>
            <a:r>
              <a:rPr lang="en-US" dirty="0" smtClean="0"/>
              <a:t>Here the researcher randomly assigns test units to experimental groups.</a:t>
            </a:r>
            <a:endParaRPr lang="en-US" dirty="0" smtClean="0"/>
          </a:p>
          <a:p>
            <a:pPr>
              <a:buFont typeface="Wingdings" panose="05000000000000000000" pitchFamily="2" charset="2"/>
              <a:buChar char="Ø"/>
            </a:pPr>
            <a:r>
              <a:rPr lang="en-US" dirty="0" smtClean="0"/>
              <a:t>These designs have the highest level of control among the three single-variable experimental design because the subjects within the groups are randomly assigned for each group.</a:t>
            </a:r>
            <a:endParaRPr lang="en-US" dirty="0" smtClean="0"/>
          </a:p>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solidFill>
                  <a:srgbClr val="00B050"/>
                </a:solidFill>
              </a:rPr>
              <a:t>This must employ the following:-</a:t>
            </a:r>
            <a:endParaRPr lang="en-US" dirty="0" smtClean="0">
              <a:solidFill>
                <a:srgbClr val="00B050"/>
              </a:solidFill>
            </a:endParaRPr>
          </a:p>
          <a:p>
            <a:r>
              <a:rPr lang="en-US" dirty="0" smtClean="0"/>
              <a:t>  Random selection of subjects</a:t>
            </a:r>
            <a:endParaRPr lang="en-US" dirty="0" smtClean="0"/>
          </a:p>
          <a:p>
            <a:r>
              <a:rPr lang="en-US" dirty="0" smtClean="0"/>
              <a:t>  Use of control groups</a:t>
            </a:r>
            <a:endParaRPr lang="en-US" dirty="0" smtClean="0"/>
          </a:p>
          <a:p>
            <a:r>
              <a:rPr lang="en-US" dirty="0" smtClean="0"/>
              <a:t>  Random assignment s to control and experimental groups</a:t>
            </a:r>
            <a:endParaRPr lang="en-US" dirty="0" smtClean="0"/>
          </a:p>
          <a:p>
            <a:r>
              <a:rPr lang="en-US" dirty="0" smtClean="0"/>
              <a:t>  Random assignment of groups to control and experimental conditions.</a:t>
            </a:r>
            <a:endParaRPr lang="en-IN"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pPr>
              <a:buNone/>
            </a:pPr>
            <a:r>
              <a:rPr lang="en-US" b="1">
                <a:solidFill>
                  <a:srgbClr val="C00000"/>
                </a:solidFill>
              </a:rPr>
              <a:t>C</a:t>
            </a:r>
            <a:r>
              <a:rPr lang="en-US" b="1" smtClean="0">
                <a:solidFill>
                  <a:srgbClr val="C00000"/>
                </a:solidFill>
              </a:rPr>
              <a:t>lassifications</a:t>
            </a:r>
            <a:r>
              <a:rPr lang="en-US" b="1" dirty="0" smtClean="0">
                <a:solidFill>
                  <a:srgbClr val="C00000"/>
                </a:solidFill>
              </a:rPr>
              <a:t>:-</a:t>
            </a:r>
            <a:endParaRPr lang="en-US" b="1" dirty="0" smtClean="0">
              <a:solidFill>
                <a:srgbClr val="C00000"/>
              </a:solidFill>
            </a:endParaRPr>
          </a:p>
          <a:p>
            <a:pPr>
              <a:buNone/>
            </a:pPr>
            <a:r>
              <a:rPr lang="en-US" dirty="0" smtClean="0"/>
              <a:t>A) The post test only control group design</a:t>
            </a:r>
            <a:endParaRPr lang="en-US" dirty="0" smtClean="0"/>
          </a:p>
          <a:p>
            <a:pPr>
              <a:buNone/>
            </a:pPr>
            <a:r>
              <a:rPr lang="en-US" dirty="0" smtClean="0"/>
              <a:t>B) The pre test post test control group design</a:t>
            </a:r>
            <a:endParaRPr lang="en-US" dirty="0" smtClean="0"/>
          </a:p>
          <a:p>
            <a:pPr>
              <a:buNone/>
            </a:pPr>
            <a:r>
              <a:rPr lang="en-US" dirty="0" smtClean="0"/>
              <a:t>C) Quasi experimental design</a:t>
            </a:r>
            <a:endParaRPr lang="en-IN"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sz="quarter" idx="1"/>
          </p:nvPr>
        </p:nvSpPr>
        <p:spPr/>
        <p:txBody>
          <a:bodyPr>
            <a:normAutofit fontScale="92500" lnSpcReduction="10000"/>
          </a:bodyPr>
          <a:lstStyle/>
          <a:p>
            <a:pPr marL="514350" indent="-514350">
              <a:buAutoNum type="alphaUcParenR"/>
            </a:pPr>
            <a:r>
              <a:rPr lang="en-US" b="1" dirty="0" smtClean="0">
                <a:solidFill>
                  <a:srgbClr val="C00000"/>
                </a:solidFill>
              </a:rPr>
              <a:t>The post test only control group design:-</a:t>
            </a:r>
            <a:endParaRPr lang="en-US" b="1" dirty="0" smtClean="0">
              <a:solidFill>
                <a:srgbClr val="C00000"/>
              </a:solidFill>
            </a:endParaRPr>
          </a:p>
          <a:p>
            <a:pPr marL="514350" indent="-514350">
              <a:buAutoNum type="alphaUcParenR"/>
            </a:pPr>
            <a:endParaRPr lang="en-US" b="1" dirty="0" smtClean="0">
              <a:solidFill>
                <a:srgbClr val="C00000"/>
              </a:solidFill>
            </a:endParaRPr>
          </a:p>
          <a:p>
            <a:pPr>
              <a:buFont typeface="Wingdings" panose="05000000000000000000" pitchFamily="2" charset="2"/>
              <a:buChar char="Ø"/>
            </a:pPr>
            <a:r>
              <a:rPr lang="en-US" dirty="0" smtClean="0"/>
              <a:t>Which uses two groups, one group is given the treatment and the results are gathered at the end.</a:t>
            </a:r>
            <a:endParaRPr lang="en-US" dirty="0" smtClean="0"/>
          </a:p>
          <a:p>
            <a:pPr>
              <a:buFont typeface="Wingdings" panose="05000000000000000000" pitchFamily="2" charset="2"/>
              <a:buChar char="Ø"/>
            </a:pPr>
            <a:r>
              <a:rPr lang="en-US" dirty="0" smtClean="0"/>
              <a:t>The control group receives no treatment, over the same period time, but undergo exactly the same tests.</a:t>
            </a:r>
            <a:endParaRPr lang="en-US" dirty="0" smtClean="0"/>
          </a:p>
          <a:p>
            <a:pPr>
              <a:buFont typeface="Wingdings" panose="05000000000000000000" pitchFamily="2" charset="2"/>
              <a:buChar char="Ø"/>
            </a:pPr>
            <a:r>
              <a:rPr lang="en-US" dirty="0" smtClean="0"/>
              <a:t>There is no assignment bias.</a:t>
            </a:r>
            <a:endParaRPr lang="en-US" dirty="0" smtClean="0"/>
          </a:p>
          <a:p>
            <a:pPr>
              <a:buNone/>
            </a:pPr>
            <a:r>
              <a:rPr lang="en-US" dirty="0" smtClean="0">
                <a:solidFill>
                  <a:srgbClr val="FF0000"/>
                </a:solidFill>
              </a:rPr>
              <a:t>Symbolically</a:t>
            </a:r>
            <a:r>
              <a:rPr lang="en-US" dirty="0" smtClean="0"/>
              <a:t>:   </a:t>
            </a:r>
            <a:endParaRPr lang="en-US" dirty="0" smtClean="0"/>
          </a:p>
          <a:p>
            <a:pPr>
              <a:buNone/>
            </a:pPr>
            <a:r>
              <a:rPr lang="en-US" dirty="0" smtClean="0"/>
              <a:t>        </a:t>
            </a:r>
            <a:r>
              <a:rPr lang="en-US" dirty="0" smtClean="0">
                <a:solidFill>
                  <a:srgbClr val="FF0000"/>
                </a:solidFill>
              </a:rPr>
              <a:t>Experimental Group:   R     X      O1</a:t>
            </a:r>
            <a:endParaRPr lang="en-US" dirty="0" smtClean="0">
              <a:solidFill>
                <a:srgbClr val="FF0000"/>
              </a:solidFill>
            </a:endParaRPr>
          </a:p>
          <a:p>
            <a:pPr>
              <a:buNone/>
            </a:pPr>
            <a:r>
              <a:rPr lang="en-US" dirty="0" smtClean="0">
                <a:solidFill>
                  <a:srgbClr val="FF0000"/>
                </a:solidFill>
              </a:rPr>
              <a:t>         Control Group       :    R            O2</a:t>
            </a:r>
            <a:endParaRPr lang="en-US" dirty="0" smtClean="0">
              <a:solidFill>
                <a:srgbClr val="FF0000"/>
              </a:solidFill>
            </a:endParaRPr>
          </a:p>
          <a:p>
            <a:pPr>
              <a:buFont typeface="Wingdings" panose="05000000000000000000" pitchFamily="2" charset="2"/>
              <a:buChar char="Ø"/>
            </a:pPr>
            <a:endParaRPr lang="en-US" dirty="0" smtClean="0"/>
          </a:p>
          <a:p>
            <a:endParaRPr lang="en-IN"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sz="quarter" idx="1"/>
          </p:nvPr>
        </p:nvSpPr>
        <p:spPr>
          <a:xfrm>
            <a:off x="612648" y="1600200"/>
            <a:ext cx="8153400" cy="4757758"/>
          </a:xfrm>
        </p:spPr>
        <p:txBody>
          <a:bodyPr>
            <a:normAutofit lnSpcReduction="10000"/>
          </a:bodyPr>
          <a:lstStyle/>
          <a:p>
            <a:pPr>
              <a:buNone/>
            </a:pPr>
            <a:r>
              <a:rPr lang="en-US" b="1" dirty="0" smtClean="0">
                <a:solidFill>
                  <a:srgbClr val="C00000"/>
                </a:solidFill>
              </a:rPr>
              <a:t>B) Pre test-post test control group design:-</a:t>
            </a:r>
            <a:endParaRPr lang="en-US" b="1" dirty="0" smtClean="0">
              <a:solidFill>
                <a:srgbClr val="C00000"/>
              </a:solidFill>
            </a:endParaRPr>
          </a:p>
          <a:p>
            <a:pPr>
              <a:buNone/>
            </a:pPr>
            <a:endParaRPr lang="en-US" b="1" dirty="0" smtClean="0">
              <a:solidFill>
                <a:srgbClr val="C00000"/>
              </a:solidFill>
            </a:endParaRPr>
          </a:p>
          <a:p>
            <a:pPr>
              <a:buFont typeface="Wingdings" panose="05000000000000000000" pitchFamily="2" charset="2"/>
              <a:buChar char="Ø"/>
            </a:pPr>
            <a:r>
              <a:rPr lang="en-US" dirty="0" smtClean="0"/>
              <a:t>It involves randomly assigning subjects between two groups, a test group and control group.</a:t>
            </a:r>
            <a:endParaRPr lang="en-US" dirty="0" smtClean="0"/>
          </a:p>
          <a:p>
            <a:pPr>
              <a:buFont typeface="Wingdings" panose="05000000000000000000" pitchFamily="2" charset="2"/>
              <a:buChar char="Ø"/>
            </a:pPr>
            <a:r>
              <a:rPr lang="en-US" dirty="0" smtClean="0"/>
              <a:t>Here, both groups are pretested and post tested, the ultimate difference being that one group was administered the treatment.</a:t>
            </a:r>
            <a:endParaRPr lang="en-US" dirty="0" smtClean="0"/>
          </a:p>
          <a:p>
            <a:pPr>
              <a:buNone/>
            </a:pPr>
            <a:r>
              <a:rPr lang="en-US" dirty="0" smtClean="0">
                <a:solidFill>
                  <a:srgbClr val="FF0000"/>
                </a:solidFill>
              </a:rPr>
              <a:t>Symbolically</a:t>
            </a:r>
            <a:r>
              <a:rPr lang="en-US" dirty="0" smtClean="0"/>
              <a:t>:   </a:t>
            </a:r>
            <a:endParaRPr lang="en-US" dirty="0" smtClean="0"/>
          </a:p>
          <a:p>
            <a:pPr>
              <a:buNone/>
            </a:pPr>
            <a:r>
              <a:rPr lang="en-US" dirty="0" smtClean="0"/>
              <a:t>        </a:t>
            </a:r>
            <a:r>
              <a:rPr lang="en-US" dirty="0" smtClean="0">
                <a:solidFill>
                  <a:srgbClr val="FF0000"/>
                </a:solidFill>
              </a:rPr>
              <a:t>Experimental Group:   R    O1    X      O2</a:t>
            </a:r>
            <a:endParaRPr lang="en-US" dirty="0" smtClean="0">
              <a:solidFill>
                <a:srgbClr val="FF0000"/>
              </a:solidFill>
            </a:endParaRPr>
          </a:p>
          <a:p>
            <a:pPr>
              <a:buNone/>
            </a:pPr>
            <a:r>
              <a:rPr lang="en-US" dirty="0" smtClean="0">
                <a:solidFill>
                  <a:srgbClr val="FF0000"/>
                </a:solidFill>
              </a:rPr>
              <a:t>         Control Group       :    R    O3            O4    </a:t>
            </a:r>
            <a:endParaRPr lang="en-US" dirty="0" smtClean="0">
              <a:solidFill>
                <a:srgbClr val="FF0000"/>
              </a:solidFill>
            </a:endParaRPr>
          </a:p>
          <a:p>
            <a:pPr>
              <a:buFont typeface="Wingdings" panose="05000000000000000000" pitchFamily="2" charset="2"/>
              <a:buChar char="Ø"/>
            </a:pPr>
            <a:endParaRPr lang="en-IN"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a:xfrm>
            <a:off x="612648" y="1600200"/>
            <a:ext cx="8153400" cy="4972072"/>
          </a:xfrm>
        </p:spPr>
        <p:txBody>
          <a:bodyPr>
            <a:normAutofit fontScale="92500" lnSpcReduction="20000"/>
          </a:bodyPr>
          <a:lstStyle/>
          <a:p>
            <a:r>
              <a:rPr lang="en-US" b="1" dirty="0" smtClean="0">
                <a:solidFill>
                  <a:srgbClr val="C00000"/>
                </a:solidFill>
              </a:rPr>
              <a:t>Solomon four group design:-</a:t>
            </a:r>
            <a:endParaRPr lang="en-US" b="1" dirty="0" smtClean="0">
              <a:solidFill>
                <a:srgbClr val="C00000"/>
              </a:solidFill>
            </a:endParaRPr>
          </a:p>
          <a:p>
            <a:endParaRPr lang="en-US" dirty="0" smtClean="0"/>
          </a:p>
          <a:p>
            <a:pPr>
              <a:buNone/>
            </a:pPr>
            <a:r>
              <a:rPr lang="en-US" dirty="0" smtClean="0"/>
              <a:t>     It contains two extra control groups, which  serve to reduce the influence of confounding or extraneous variables and allow the researcher to test whether the pre test itself has an effect on the subjects.</a:t>
            </a:r>
            <a:endParaRPr lang="en-US" dirty="0" smtClean="0"/>
          </a:p>
          <a:p>
            <a:pPr>
              <a:buNone/>
            </a:pPr>
            <a:endParaRPr lang="en-US" dirty="0" smtClean="0"/>
          </a:p>
          <a:p>
            <a:pPr>
              <a:buNone/>
            </a:pPr>
            <a:r>
              <a:rPr lang="en-US" dirty="0" smtClean="0">
                <a:solidFill>
                  <a:srgbClr val="FF0000"/>
                </a:solidFill>
              </a:rPr>
              <a:t>Symbolically</a:t>
            </a:r>
            <a:r>
              <a:rPr lang="en-US" dirty="0" smtClean="0"/>
              <a:t>:   </a:t>
            </a:r>
            <a:endParaRPr lang="en-US" dirty="0" smtClean="0"/>
          </a:p>
          <a:p>
            <a:pPr>
              <a:buNone/>
            </a:pPr>
            <a:r>
              <a:rPr lang="en-US" dirty="0" smtClean="0"/>
              <a:t>      </a:t>
            </a:r>
            <a:r>
              <a:rPr lang="en-US" dirty="0" smtClean="0">
                <a:solidFill>
                  <a:srgbClr val="FF0000"/>
                </a:solidFill>
              </a:rPr>
              <a:t>Experimental Group1  :    R     O1     X       O2</a:t>
            </a:r>
            <a:endParaRPr lang="en-US" dirty="0" smtClean="0">
              <a:solidFill>
                <a:srgbClr val="FF0000"/>
              </a:solidFill>
            </a:endParaRPr>
          </a:p>
          <a:p>
            <a:pPr>
              <a:buNone/>
            </a:pPr>
            <a:r>
              <a:rPr lang="en-US" dirty="0" smtClean="0">
                <a:solidFill>
                  <a:srgbClr val="FF0000"/>
                </a:solidFill>
              </a:rPr>
              <a:t>              Control Group1   :    R     O3             O4 </a:t>
            </a:r>
            <a:endParaRPr lang="en-US" dirty="0" smtClean="0">
              <a:solidFill>
                <a:srgbClr val="FF0000"/>
              </a:solidFill>
            </a:endParaRPr>
          </a:p>
          <a:p>
            <a:pPr>
              <a:buNone/>
            </a:pPr>
            <a:r>
              <a:rPr lang="en-US" dirty="0" smtClean="0">
                <a:solidFill>
                  <a:srgbClr val="FF0000"/>
                </a:solidFill>
              </a:rPr>
              <a:t>    </a:t>
            </a:r>
            <a:r>
              <a:rPr lang="en-US" dirty="0" smtClean="0"/>
              <a:t> </a:t>
            </a:r>
            <a:r>
              <a:rPr lang="en-US" dirty="0" smtClean="0">
                <a:solidFill>
                  <a:srgbClr val="FF0000"/>
                </a:solidFill>
              </a:rPr>
              <a:t>Experimental Group2    :    R              X       O5</a:t>
            </a:r>
            <a:endParaRPr lang="en-US" dirty="0" smtClean="0">
              <a:solidFill>
                <a:srgbClr val="FF0000"/>
              </a:solidFill>
            </a:endParaRPr>
          </a:p>
          <a:p>
            <a:pPr>
              <a:buNone/>
            </a:pPr>
            <a:r>
              <a:rPr lang="en-US" dirty="0" smtClean="0">
                <a:solidFill>
                  <a:srgbClr val="FF0000"/>
                </a:solidFill>
              </a:rPr>
              <a:t>             Control Group2    :     R                       O6   </a:t>
            </a:r>
            <a:endParaRPr lang="en-US" dirty="0" smtClean="0">
              <a:solidFill>
                <a:srgbClr val="FF0000"/>
              </a:solidFill>
            </a:endParaRPr>
          </a:p>
          <a:p>
            <a:pPr>
              <a:buNone/>
            </a:pPr>
            <a:endParaRPr lang="en-US" dirty="0" smtClean="0">
              <a:solidFill>
                <a:srgbClr val="FF0000"/>
              </a:solidFill>
            </a:endParaRPr>
          </a:p>
          <a:p>
            <a:pPr>
              <a:buNone/>
            </a:pPr>
            <a:endParaRPr lang="en-IN"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92500" lnSpcReduction="10000"/>
          </a:bodyPr>
          <a:lstStyle/>
          <a:p>
            <a:pPr>
              <a:buNone/>
            </a:pPr>
            <a:r>
              <a:rPr lang="en-US" b="1" dirty="0" smtClean="0">
                <a:solidFill>
                  <a:srgbClr val="C00000"/>
                </a:solidFill>
              </a:rPr>
              <a:t>C) Quasi experimental design:-</a:t>
            </a:r>
            <a:endParaRPr lang="en-US" b="1" dirty="0" smtClean="0">
              <a:solidFill>
                <a:srgbClr val="C00000"/>
              </a:solidFill>
            </a:endParaRPr>
          </a:p>
          <a:p>
            <a:pPr>
              <a:buFont typeface="Wingdings" panose="05000000000000000000" pitchFamily="2" charset="2"/>
              <a:buChar char="Ø"/>
            </a:pPr>
            <a:r>
              <a:rPr lang="en-US" dirty="0" smtClean="0"/>
              <a:t>These are using constructions that already exist in the real world.</a:t>
            </a:r>
            <a:endParaRPr lang="en-US" dirty="0" smtClean="0"/>
          </a:p>
          <a:p>
            <a:pPr>
              <a:buFont typeface="Wingdings" panose="05000000000000000000" pitchFamily="2" charset="2"/>
              <a:buChar char="Ø"/>
            </a:pPr>
            <a:r>
              <a:rPr lang="en-US" dirty="0" smtClean="0"/>
              <a:t>It will have some sort of control and experimental group, but these groups probably were not randomly selected.</a:t>
            </a:r>
            <a:endParaRPr lang="en-US" dirty="0" smtClean="0"/>
          </a:p>
          <a:p>
            <a:pPr>
              <a:buFont typeface="Wingdings" panose="05000000000000000000" pitchFamily="2" charset="2"/>
              <a:buChar char="Ø"/>
            </a:pPr>
            <a:r>
              <a:rPr lang="en-US" dirty="0" smtClean="0"/>
              <a:t>It is classified into three:-</a:t>
            </a:r>
            <a:endParaRPr lang="en-US" dirty="0" smtClean="0"/>
          </a:p>
          <a:p>
            <a:pPr>
              <a:buNone/>
            </a:pPr>
            <a:r>
              <a:rPr lang="en-US" dirty="0" smtClean="0"/>
              <a:t>    </a:t>
            </a:r>
            <a:r>
              <a:rPr lang="en-US" dirty="0" smtClean="0">
                <a:solidFill>
                  <a:srgbClr val="C00000"/>
                </a:solidFill>
              </a:rPr>
              <a:t>a)</a:t>
            </a:r>
            <a:r>
              <a:rPr lang="en-US" dirty="0" smtClean="0"/>
              <a:t> </a:t>
            </a:r>
            <a:r>
              <a:rPr lang="en-US" dirty="0" smtClean="0">
                <a:solidFill>
                  <a:srgbClr val="C00000"/>
                </a:solidFill>
              </a:rPr>
              <a:t>Non equivalent control group design:-</a:t>
            </a:r>
            <a:endParaRPr lang="en-US" dirty="0" smtClean="0">
              <a:solidFill>
                <a:srgbClr val="C00000"/>
              </a:solidFill>
            </a:endParaRPr>
          </a:p>
          <a:p>
            <a:pPr>
              <a:buNone/>
            </a:pPr>
            <a:r>
              <a:rPr lang="en-US" dirty="0" smtClean="0">
                <a:solidFill>
                  <a:srgbClr val="C00000"/>
                </a:solidFill>
              </a:rPr>
              <a:t>    b) Time series design</a:t>
            </a:r>
            <a:endParaRPr lang="en-US" dirty="0" smtClean="0">
              <a:solidFill>
                <a:srgbClr val="C00000"/>
              </a:solidFill>
            </a:endParaRPr>
          </a:p>
          <a:p>
            <a:pPr>
              <a:buNone/>
            </a:pPr>
            <a:r>
              <a:rPr lang="en-US" dirty="0" smtClean="0">
                <a:solidFill>
                  <a:srgbClr val="C00000"/>
                </a:solidFill>
              </a:rPr>
              <a:t>    c) Counter balanced design</a:t>
            </a:r>
            <a:endParaRPr lang="en-IN" dirty="0">
              <a:solidFill>
                <a:srgbClr val="C00000"/>
              </a:solidFill>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92500" lnSpcReduction="20000"/>
          </a:bodyPr>
          <a:lstStyle/>
          <a:p>
            <a:pPr>
              <a:buNone/>
            </a:pPr>
            <a:r>
              <a:rPr lang="en-US" b="1" dirty="0" smtClean="0">
                <a:solidFill>
                  <a:srgbClr val="C00000"/>
                </a:solidFill>
              </a:rPr>
              <a:t>a) Non equivalent control group design:- </a:t>
            </a:r>
            <a:endParaRPr lang="en-US" b="1" dirty="0" smtClean="0">
              <a:solidFill>
                <a:srgbClr val="C00000"/>
              </a:solidFill>
            </a:endParaRPr>
          </a:p>
          <a:p>
            <a:pPr>
              <a:buFontTx/>
              <a:buChar char="-"/>
            </a:pPr>
            <a:r>
              <a:rPr lang="en-US" dirty="0" smtClean="0"/>
              <a:t>It is the most frequently used design in social  research.</a:t>
            </a:r>
            <a:endParaRPr lang="en-US" dirty="0" smtClean="0"/>
          </a:p>
          <a:p>
            <a:pPr>
              <a:buFontTx/>
              <a:buChar char="-"/>
            </a:pPr>
            <a:r>
              <a:rPr lang="en-US" dirty="0" smtClean="0"/>
              <a:t>It includes at least an experimental group(treatment)group and a control group.</a:t>
            </a:r>
            <a:endParaRPr lang="en-US" dirty="0" smtClean="0"/>
          </a:p>
          <a:p>
            <a:pPr>
              <a:buFontTx/>
              <a:buChar char="-"/>
            </a:pPr>
            <a:r>
              <a:rPr lang="en-US" dirty="0" smtClean="0"/>
              <a:t>It is similar to pretest – post test control group design except that no randomization is required.</a:t>
            </a:r>
            <a:endParaRPr lang="en-US" dirty="0" smtClean="0"/>
          </a:p>
          <a:p>
            <a:pPr>
              <a:buFontTx/>
              <a:buChar char="-"/>
            </a:pPr>
            <a:r>
              <a:rPr lang="en-US" dirty="0" smtClean="0"/>
              <a:t>It is often chosen from clustered units such as classrooms or counseling groups.</a:t>
            </a:r>
            <a:endParaRPr lang="en-US" dirty="0" smtClean="0"/>
          </a:p>
          <a:p>
            <a:pPr>
              <a:buNone/>
            </a:pPr>
            <a:r>
              <a:rPr lang="en-US" dirty="0" smtClean="0">
                <a:solidFill>
                  <a:srgbClr val="FF0000"/>
                </a:solidFill>
              </a:rPr>
              <a:t>Symbolically</a:t>
            </a:r>
            <a:r>
              <a:rPr lang="en-US" dirty="0" smtClean="0"/>
              <a:t>:   </a:t>
            </a:r>
            <a:endParaRPr lang="en-US" dirty="0" smtClean="0"/>
          </a:p>
          <a:p>
            <a:pPr>
              <a:buNone/>
            </a:pPr>
            <a:r>
              <a:rPr lang="en-US" dirty="0" smtClean="0"/>
              <a:t>        </a:t>
            </a:r>
            <a:r>
              <a:rPr lang="en-US" dirty="0" smtClean="0">
                <a:solidFill>
                  <a:srgbClr val="FF0000"/>
                </a:solidFill>
              </a:rPr>
              <a:t>Experimental Group:       O1    X      O2</a:t>
            </a:r>
            <a:endParaRPr lang="en-US" dirty="0" smtClean="0">
              <a:solidFill>
                <a:srgbClr val="FF0000"/>
              </a:solidFill>
            </a:endParaRPr>
          </a:p>
          <a:p>
            <a:pPr>
              <a:buNone/>
            </a:pPr>
            <a:r>
              <a:rPr lang="en-US" dirty="0" smtClean="0">
                <a:solidFill>
                  <a:srgbClr val="FF0000"/>
                </a:solidFill>
              </a:rPr>
              <a:t>         Control Group       :        O3            O4    </a:t>
            </a:r>
            <a:endParaRPr lang="en-US" dirty="0" smtClean="0">
              <a:solidFill>
                <a:srgbClr val="FF0000"/>
              </a:solidFill>
            </a:endParaRPr>
          </a:p>
          <a:p>
            <a:pPr>
              <a:buFontTx/>
              <a:buChar char="-"/>
            </a:pPr>
            <a:endParaRPr lang="en-US" dirty="0" smtClean="0"/>
          </a:p>
          <a:p>
            <a:pPr>
              <a:buFontTx/>
              <a:buChar char="-"/>
            </a:pPr>
            <a:endParaRPr lang="en-US" dirty="0" smtClean="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92500" lnSpcReduction="10000"/>
          </a:bodyPr>
          <a:lstStyle/>
          <a:p>
            <a:pPr>
              <a:buNone/>
            </a:pPr>
            <a:r>
              <a:rPr lang="en-US" b="1" dirty="0" smtClean="0">
                <a:solidFill>
                  <a:srgbClr val="C00000"/>
                </a:solidFill>
              </a:rPr>
              <a:t>b) Time-series design:-</a:t>
            </a:r>
            <a:endParaRPr lang="en-US" b="1" dirty="0" smtClean="0">
              <a:solidFill>
                <a:srgbClr val="C00000"/>
              </a:solidFill>
            </a:endParaRPr>
          </a:p>
          <a:p>
            <a:pPr>
              <a:buNone/>
            </a:pPr>
            <a:r>
              <a:rPr lang="en-US" dirty="0" smtClean="0"/>
              <a:t> - It is an elaborated version of the one group pretest-post test pre experimental design.</a:t>
            </a:r>
            <a:endParaRPr lang="en-US" dirty="0" smtClean="0"/>
          </a:p>
          <a:p>
            <a:pPr>
              <a:buNone/>
            </a:pPr>
            <a:r>
              <a:rPr lang="en-US" dirty="0" smtClean="0"/>
              <a:t> - Here, the subjects are repeatedly pretested and post tested before and after the treatment rather than being tested once at the beginning and a second time at the end of the treatment.</a:t>
            </a:r>
            <a:endParaRPr lang="en-US" dirty="0" smtClean="0"/>
          </a:p>
          <a:p>
            <a:pPr>
              <a:buNone/>
            </a:pPr>
            <a:r>
              <a:rPr lang="en-US" dirty="0" smtClean="0"/>
              <a:t> - There is no randomization of test units.</a:t>
            </a:r>
            <a:endParaRPr lang="en-US" dirty="0" smtClean="0"/>
          </a:p>
          <a:p>
            <a:pPr>
              <a:buNone/>
            </a:pPr>
            <a:r>
              <a:rPr lang="en-US" dirty="0" smtClean="0">
                <a:solidFill>
                  <a:srgbClr val="FF0000"/>
                </a:solidFill>
              </a:rPr>
              <a:t>      Symbolically</a:t>
            </a:r>
            <a:r>
              <a:rPr lang="en-US" dirty="0" smtClean="0"/>
              <a:t>: </a:t>
            </a:r>
            <a:endParaRPr lang="en-US" dirty="0" smtClean="0"/>
          </a:p>
          <a:p>
            <a:pPr>
              <a:buNone/>
            </a:pPr>
            <a:r>
              <a:rPr lang="en-US" dirty="0" smtClean="0"/>
              <a:t>                </a:t>
            </a:r>
            <a:r>
              <a:rPr lang="en-US" dirty="0" smtClean="0">
                <a:solidFill>
                  <a:srgbClr val="FF0000"/>
                </a:solidFill>
              </a:rPr>
              <a:t>O1  O2  O3  O4   X   O5  O6  O7  O8  </a:t>
            </a:r>
            <a:endParaRPr lang="en-US" dirty="0" smtClean="0">
              <a:solidFill>
                <a:srgbClr val="FF0000"/>
              </a:solidFill>
            </a:endParaRPr>
          </a:p>
          <a:p>
            <a:pPr>
              <a:buNone/>
            </a:pPr>
            <a:endParaRPr lang="en-IN"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pPr>
              <a:buNone/>
            </a:pPr>
            <a:r>
              <a:rPr lang="en-US" b="1" dirty="0" smtClean="0">
                <a:solidFill>
                  <a:srgbClr val="C00000"/>
                </a:solidFill>
              </a:rPr>
              <a:t>c) Counter balanced design:-</a:t>
            </a:r>
            <a:endParaRPr lang="en-US" b="1" dirty="0" smtClean="0">
              <a:solidFill>
                <a:srgbClr val="C00000"/>
              </a:solidFill>
            </a:endParaRPr>
          </a:p>
          <a:p>
            <a:pPr>
              <a:buNone/>
            </a:pPr>
            <a:r>
              <a:rPr lang="en-US" dirty="0" smtClean="0"/>
              <a:t> - These are used to equate the experimental and control groups.</a:t>
            </a:r>
            <a:endParaRPr lang="en-US" dirty="0" smtClean="0"/>
          </a:p>
          <a:p>
            <a:pPr>
              <a:buNone/>
            </a:pPr>
            <a:r>
              <a:rPr lang="en-US" dirty="0" smtClean="0"/>
              <a:t> - Here, the treatments are given to all the groups in a different order, and the number of groups should be equal to the number of treatments.</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rgbClr val="00B050"/>
                </a:solidFill>
              </a:rPr>
              <a:t>Stages of research design</a:t>
            </a:r>
            <a:endParaRPr lang="en-IN" sz="3600" b="1" dirty="0">
              <a:solidFill>
                <a:srgbClr val="00B050"/>
              </a:solidFill>
            </a:endParaRPr>
          </a:p>
        </p:txBody>
      </p:sp>
      <p:sp>
        <p:nvSpPr>
          <p:cNvPr id="3" name="Content Placeholder 2"/>
          <p:cNvSpPr>
            <a:spLocks noGrp="1"/>
          </p:cNvSpPr>
          <p:nvPr>
            <p:ph sz="quarter" idx="1"/>
          </p:nvPr>
        </p:nvSpPr>
        <p:spPr>
          <a:xfrm>
            <a:off x="612648" y="1600200"/>
            <a:ext cx="8153400" cy="5257800"/>
          </a:xfrm>
        </p:spPr>
        <p:txBody>
          <a:bodyPr>
            <a:normAutofit fontScale="92500" lnSpcReduction="20000"/>
          </a:bodyPr>
          <a:lstStyle/>
          <a:p>
            <a:pPr marL="514350" indent="-514350">
              <a:buFont typeface="+mj-lt"/>
              <a:buAutoNum type="arabicPeriod"/>
            </a:pPr>
            <a:r>
              <a:rPr lang="en-US" dirty="0" smtClean="0"/>
              <a:t>Selection of a problem</a:t>
            </a:r>
            <a:endParaRPr lang="en-US" dirty="0" smtClean="0"/>
          </a:p>
          <a:p>
            <a:pPr marL="514350" indent="-514350">
              <a:buFont typeface="+mj-lt"/>
              <a:buAutoNum type="arabicPeriod"/>
            </a:pPr>
            <a:r>
              <a:rPr lang="en-US" dirty="0" smtClean="0"/>
              <a:t>Review of the existing literature</a:t>
            </a:r>
            <a:endParaRPr lang="en-US" dirty="0" smtClean="0"/>
          </a:p>
          <a:p>
            <a:pPr marL="514350" indent="-514350">
              <a:buFont typeface="+mj-lt"/>
              <a:buAutoNum type="arabicPeriod"/>
            </a:pPr>
            <a:r>
              <a:rPr lang="en-US" dirty="0" smtClean="0"/>
              <a:t>Sources of information to be </a:t>
            </a:r>
            <a:r>
              <a:rPr lang="en-US" dirty="0" err="1" smtClean="0"/>
              <a:t>utilised</a:t>
            </a:r>
            <a:endParaRPr lang="en-US" dirty="0" smtClean="0"/>
          </a:p>
          <a:p>
            <a:pPr marL="514350" indent="-514350">
              <a:buFont typeface="+mj-lt"/>
              <a:buAutoNum type="arabicPeriod"/>
            </a:pPr>
            <a:r>
              <a:rPr lang="en-US" dirty="0" smtClean="0"/>
              <a:t>Nature of study</a:t>
            </a:r>
            <a:endParaRPr lang="en-US" dirty="0" smtClean="0"/>
          </a:p>
          <a:p>
            <a:pPr marL="514350" indent="-514350">
              <a:buFont typeface="+mj-lt"/>
              <a:buAutoNum type="arabicPeriod"/>
            </a:pPr>
            <a:r>
              <a:rPr lang="en-US" dirty="0" smtClean="0"/>
              <a:t>Objectives of study</a:t>
            </a:r>
            <a:endParaRPr lang="en-US" dirty="0" smtClean="0"/>
          </a:p>
          <a:p>
            <a:pPr marL="514350" indent="-514350">
              <a:buFont typeface="+mj-lt"/>
              <a:buAutoNum type="arabicPeriod"/>
            </a:pPr>
            <a:r>
              <a:rPr lang="en-US" dirty="0" smtClean="0"/>
              <a:t>Geographical area to be covered</a:t>
            </a:r>
            <a:endParaRPr lang="en-US" dirty="0" smtClean="0"/>
          </a:p>
          <a:p>
            <a:pPr marL="514350" indent="-514350">
              <a:buFont typeface="+mj-lt"/>
              <a:buAutoNum type="arabicPeriod"/>
            </a:pPr>
            <a:r>
              <a:rPr lang="en-US" dirty="0" smtClean="0"/>
              <a:t>Socio cultural context of study</a:t>
            </a:r>
            <a:endParaRPr lang="en-US" dirty="0" smtClean="0"/>
          </a:p>
          <a:p>
            <a:pPr marL="514350" indent="-514350">
              <a:buFont typeface="+mj-lt"/>
              <a:buAutoNum type="arabicPeriod"/>
            </a:pPr>
            <a:r>
              <a:rPr lang="en-US" dirty="0" smtClean="0"/>
              <a:t>Period of study</a:t>
            </a:r>
            <a:endParaRPr lang="en-US" dirty="0" smtClean="0"/>
          </a:p>
          <a:p>
            <a:pPr marL="514350" indent="-514350">
              <a:buFont typeface="+mj-lt"/>
              <a:buAutoNum type="arabicPeriod"/>
            </a:pPr>
            <a:r>
              <a:rPr lang="en-US" dirty="0" smtClean="0"/>
              <a:t>Dimension of the study</a:t>
            </a:r>
            <a:endParaRPr lang="en-US" dirty="0" smtClean="0"/>
          </a:p>
          <a:p>
            <a:pPr marL="514350" indent="-514350">
              <a:buFont typeface="+mj-lt"/>
              <a:buAutoNum type="arabicPeriod"/>
            </a:pPr>
            <a:r>
              <a:rPr lang="en-US" dirty="0" smtClean="0"/>
              <a:t>Basis for selecting the data</a:t>
            </a:r>
            <a:endParaRPr lang="en-US" dirty="0" smtClean="0"/>
          </a:p>
          <a:p>
            <a:pPr marL="514350" indent="-514350">
              <a:buFont typeface="+mj-lt"/>
              <a:buAutoNum type="arabicPeriod"/>
            </a:pPr>
            <a:r>
              <a:rPr lang="en-US" dirty="0" smtClean="0"/>
              <a:t>Technique of study</a:t>
            </a:r>
            <a:endParaRPr lang="en-US" dirty="0" smtClean="0"/>
          </a:p>
          <a:p>
            <a:pPr marL="514350" indent="-514350">
              <a:buFont typeface="+mj-lt"/>
              <a:buAutoNum type="arabicPeriod"/>
            </a:pPr>
            <a:r>
              <a:rPr lang="en-US" dirty="0" smtClean="0"/>
              <a:t>The control of error</a:t>
            </a:r>
            <a:endParaRPr lang="en-US" dirty="0" smtClean="0"/>
          </a:p>
          <a:p>
            <a:endParaRPr lang="en-US" dirty="0" smtClean="0"/>
          </a:p>
          <a:p>
            <a:endParaRPr lang="en-US" dirty="0" smtClean="0"/>
          </a:p>
          <a:p>
            <a:endParaRPr lang="en-IN"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smtClean="0">
                <a:solidFill>
                  <a:srgbClr val="C00000"/>
                </a:solidFill>
              </a:rPr>
              <a:t>Statistical design</a:t>
            </a:r>
            <a:endParaRPr lang="en-IN" b="1" dirty="0">
              <a:solidFill>
                <a:srgbClr val="C00000"/>
              </a:solidFill>
            </a:endParaRPr>
          </a:p>
        </p:txBody>
      </p:sp>
      <p:sp>
        <p:nvSpPr>
          <p:cNvPr id="3" name="Content Placeholder 2"/>
          <p:cNvSpPr>
            <a:spLocks noGrp="1"/>
          </p:cNvSpPr>
          <p:nvPr>
            <p:ph sz="quarter" idx="1"/>
          </p:nvPr>
        </p:nvSpPr>
        <p:spPr>
          <a:xfrm>
            <a:off x="612648" y="1600200"/>
            <a:ext cx="8153400" cy="5257800"/>
          </a:xfrm>
        </p:spPr>
        <p:txBody>
          <a:bodyPr>
            <a:normAutofit fontScale="92500" lnSpcReduction="20000"/>
          </a:bodyPr>
          <a:lstStyle/>
          <a:p>
            <a:pPr>
              <a:buNone/>
            </a:pPr>
            <a:r>
              <a:rPr lang="en-US" dirty="0" smtClean="0"/>
              <a:t>  </a:t>
            </a:r>
            <a:r>
              <a:rPr lang="en-US" b="1" dirty="0" smtClean="0">
                <a:solidFill>
                  <a:srgbClr val="C00000"/>
                </a:solidFill>
              </a:rPr>
              <a:t>  Factorial design:</a:t>
            </a:r>
            <a:r>
              <a:rPr lang="en-US" dirty="0" smtClean="0"/>
              <a:t>-</a:t>
            </a:r>
            <a:endParaRPr lang="en-US" dirty="0" smtClean="0"/>
          </a:p>
          <a:p>
            <a:r>
              <a:rPr lang="en-US" dirty="0" smtClean="0"/>
              <a:t>It is a form of statistical design.</a:t>
            </a:r>
            <a:endParaRPr lang="en-US" dirty="0" smtClean="0"/>
          </a:p>
          <a:p>
            <a:r>
              <a:rPr lang="en-US" dirty="0" smtClean="0"/>
              <a:t>here, the researcher can either directly manipulate this program or the features of his program.</a:t>
            </a:r>
            <a:endParaRPr lang="en-US" dirty="0" smtClean="0"/>
          </a:p>
          <a:p>
            <a:r>
              <a:rPr lang="en-US" dirty="0" smtClean="0"/>
              <a:t>It is used to measure the effects of two or more independent variables at various levels.</a:t>
            </a:r>
            <a:endParaRPr lang="en-US" dirty="0" smtClean="0"/>
          </a:p>
          <a:p>
            <a:r>
              <a:rPr lang="en-US" dirty="0" smtClean="0"/>
              <a:t>Here, a factor is a major independent variable.</a:t>
            </a:r>
            <a:endParaRPr lang="en-US" dirty="0" smtClean="0"/>
          </a:p>
          <a:p>
            <a:endParaRPr lang="en-US" dirty="0" smtClean="0"/>
          </a:p>
          <a:p>
            <a:r>
              <a:rPr lang="en-US" dirty="0" err="1" smtClean="0"/>
              <a:t>Eg</a:t>
            </a:r>
            <a:r>
              <a:rPr lang="en-US" dirty="0" smtClean="0"/>
              <a:t>:- in order to study the effectiveness of an educational program, the researcher consider two factors, namely, time in instruction and the setting(in class room or in open air).</a:t>
            </a:r>
            <a:endParaRPr lang="en-US" dirty="0" smtClean="0"/>
          </a:p>
          <a:p>
            <a:r>
              <a:rPr lang="en-US" dirty="0" smtClean="0"/>
              <a:t>It is used to examine the interaction effects effectively.</a:t>
            </a:r>
            <a:endParaRPr lang="en-US" dirty="0" smtClean="0"/>
          </a:p>
          <a:p>
            <a:endParaRPr lang="en-IN"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 of factorial design:-</a:t>
            </a:r>
            <a:endParaRPr lang="en-IN" dirty="0">
              <a:solidFill>
                <a:srgbClr val="FF0000"/>
              </a:solidFill>
            </a:endParaRPr>
          </a:p>
        </p:txBody>
      </p:sp>
      <p:graphicFrame>
        <p:nvGraphicFramePr>
          <p:cNvPr id="4" name="Content Placeholder 3"/>
          <p:cNvGraphicFramePr>
            <a:graphicFrameLocks noGrp="1"/>
          </p:cNvGraphicFramePr>
          <p:nvPr>
            <p:ph sz="quarter" idx="1"/>
          </p:nvPr>
        </p:nvGraphicFramePr>
        <p:xfrm>
          <a:off x="612775" y="2000241"/>
          <a:ext cx="8153400" cy="4342835"/>
        </p:xfrm>
        <a:graphic>
          <a:graphicData uri="http://schemas.openxmlformats.org/drawingml/2006/table">
            <a:tbl>
              <a:tblPr firstRow="1" bandRow="1">
                <a:tableStyleId>{5C22544A-7EE6-4342-B048-85BDC9FD1C3A}</a:tableStyleId>
              </a:tblPr>
              <a:tblGrid>
                <a:gridCol w="3387721"/>
                <a:gridCol w="2357454"/>
                <a:gridCol w="2408225"/>
              </a:tblGrid>
              <a:tr h="759657">
                <a:tc rowSpan="2">
                  <a:txBody>
                    <a:bodyPr/>
                    <a:lstStyle/>
                    <a:p>
                      <a:pPr algn="ctr"/>
                      <a:r>
                        <a:rPr lang="en-US" sz="2400" dirty="0" smtClean="0"/>
                        <a:t>Educational</a:t>
                      </a:r>
                      <a:endParaRPr lang="en-US" sz="2400" dirty="0" smtClean="0"/>
                    </a:p>
                    <a:p>
                      <a:pPr algn="ctr"/>
                      <a:r>
                        <a:rPr lang="en-US" sz="2400" baseline="0" dirty="0" smtClean="0"/>
                        <a:t> </a:t>
                      </a:r>
                      <a:r>
                        <a:rPr lang="en-US" sz="2400" baseline="0" dirty="0" err="1" smtClean="0"/>
                        <a:t>programme</a:t>
                      </a:r>
                      <a:endParaRPr lang="en-IN" sz="2400" dirty="0"/>
                    </a:p>
                  </a:txBody>
                  <a:tcPr/>
                </a:tc>
                <a:tc gridSpan="2">
                  <a:txBody>
                    <a:bodyPr/>
                    <a:lstStyle/>
                    <a:p>
                      <a:pPr lvl="1" algn="ctr"/>
                      <a:r>
                        <a:rPr lang="en-US" sz="2400" dirty="0" smtClean="0"/>
                        <a:t>Factors</a:t>
                      </a:r>
                      <a:endParaRPr lang="en-IN" sz="2400" dirty="0"/>
                    </a:p>
                  </a:txBody>
                  <a:tcPr/>
                </a:tc>
                <a:tc hMerge="1">
                  <a:tcPr/>
                </a:tc>
              </a:tr>
              <a:tr h="759657">
                <a:tc vMerge="1">
                  <a:tcPr/>
                </a:tc>
                <a:tc>
                  <a:txBody>
                    <a:bodyPr/>
                    <a:lstStyle/>
                    <a:p>
                      <a:pPr algn="ctr"/>
                      <a:r>
                        <a:rPr lang="en-US" sz="2200" dirty="0" smtClean="0"/>
                        <a:t>Time in instruction</a:t>
                      </a:r>
                      <a:endParaRPr lang="en-US" sz="2200" dirty="0" smtClean="0"/>
                    </a:p>
                    <a:p>
                      <a:pPr algn="ctr"/>
                      <a:r>
                        <a:rPr lang="en-US" sz="2200" dirty="0" smtClean="0"/>
                        <a:t>(B1)</a:t>
                      </a:r>
                      <a:endParaRPr lang="en-IN" sz="2200" dirty="0"/>
                    </a:p>
                  </a:txBody>
                  <a:tcPr/>
                </a:tc>
                <a:tc>
                  <a:txBody>
                    <a:bodyPr/>
                    <a:lstStyle/>
                    <a:p>
                      <a:pPr algn="ctr"/>
                      <a:r>
                        <a:rPr lang="en-US" sz="2200" dirty="0" smtClean="0"/>
                        <a:t>Class room setting</a:t>
                      </a:r>
                      <a:endParaRPr lang="en-US" sz="2200" dirty="0" smtClean="0"/>
                    </a:p>
                    <a:p>
                      <a:pPr algn="ctr"/>
                      <a:r>
                        <a:rPr lang="en-US" sz="2200" dirty="0" smtClean="0"/>
                        <a:t>(B2)</a:t>
                      </a:r>
                      <a:endParaRPr lang="en-IN" sz="2200" dirty="0"/>
                    </a:p>
                  </a:txBody>
                  <a:tcPr/>
                </a:tc>
              </a:tr>
              <a:tr h="759657">
                <a:tc>
                  <a:txBody>
                    <a:bodyPr/>
                    <a:lstStyle/>
                    <a:p>
                      <a:pPr algn="ctr"/>
                      <a:r>
                        <a:rPr lang="en-US" sz="2200" dirty="0" smtClean="0"/>
                        <a:t> High level Special </a:t>
                      </a:r>
                      <a:r>
                        <a:rPr lang="en-US" sz="2200" dirty="0" err="1" smtClean="0"/>
                        <a:t>programme</a:t>
                      </a:r>
                      <a:r>
                        <a:rPr lang="en-US" sz="2200" dirty="0" smtClean="0"/>
                        <a:t> (A1)</a:t>
                      </a:r>
                      <a:endParaRPr lang="en-IN" sz="2200" dirty="0"/>
                    </a:p>
                  </a:txBody>
                  <a:tcPr/>
                </a:tc>
                <a:tc>
                  <a:txBody>
                    <a:bodyPr/>
                    <a:lstStyle/>
                    <a:p>
                      <a:pPr algn="ctr"/>
                      <a:r>
                        <a:rPr lang="en-US" sz="2200" dirty="0" smtClean="0"/>
                        <a:t>A1B1</a:t>
                      </a:r>
                      <a:endParaRPr lang="en-IN" sz="2200" dirty="0"/>
                    </a:p>
                  </a:txBody>
                  <a:tcPr/>
                </a:tc>
                <a:tc>
                  <a:txBody>
                    <a:bodyPr/>
                    <a:lstStyle/>
                    <a:p>
                      <a:pPr algn="ctr"/>
                      <a:r>
                        <a:rPr lang="en-US" sz="2200" dirty="0" smtClean="0"/>
                        <a:t>A1B2</a:t>
                      </a:r>
                      <a:endParaRPr lang="en-IN" sz="2200" dirty="0"/>
                    </a:p>
                  </a:txBody>
                  <a:tcPr/>
                </a:tc>
              </a:tr>
              <a:tr h="961898">
                <a:tc>
                  <a:txBody>
                    <a:bodyPr/>
                    <a:lstStyle/>
                    <a:p>
                      <a:pPr algn="ctr"/>
                      <a:r>
                        <a:rPr lang="en-US" sz="2200" dirty="0" smtClean="0"/>
                        <a:t>Medium level special </a:t>
                      </a:r>
                      <a:r>
                        <a:rPr lang="en-US" sz="2200" dirty="0" err="1" smtClean="0"/>
                        <a:t>programme</a:t>
                      </a:r>
                      <a:r>
                        <a:rPr lang="en-US" sz="2200" dirty="0" smtClean="0"/>
                        <a:t> (A2)</a:t>
                      </a:r>
                      <a:endParaRPr lang="en-IN" sz="2200" dirty="0"/>
                    </a:p>
                  </a:txBody>
                  <a:tcPr/>
                </a:tc>
                <a:tc>
                  <a:txBody>
                    <a:bodyPr/>
                    <a:lstStyle/>
                    <a:p>
                      <a:pPr algn="ctr"/>
                      <a:r>
                        <a:rPr lang="en-US" sz="2200" dirty="0" smtClean="0"/>
                        <a:t>A2B1</a:t>
                      </a:r>
                      <a:endParaRPr lang="en-IN" sz="2200" dirty="0"/>
                    </a:p>
                  </a:txBody>
                  <a:tcPr/>
                </a:tc>
                <a:tc>
                  <a:txBody>
                    <a:bodyPr/>
                    <a:lstStyle/>
                    <a:p>
                      <a:pPr algn="ctr"/>
                      <a:r>
                        <a:rPr lang="en-US" sz="2200" dirty="0" smtClean="0"/>
                        <a:t>A2B2</a:t>
                      </a:r>
                      <a:endParaRPr lang="en-IN" sz="2200" dirty="0"/>
                    </a:p>
                  </a:txBody>
                  <a:tcPr/>
                </a:tc>
              </a:tr>
              <a:tr h="759657">
                <a:tc>
                  <a:txBody>
                    <a:bodyPr/>
                    <a:lstStyle/>
                    <a:p>
                      <a:pPr algn="ctr"/>
                      <a:r>
                        <a:rPr lang="en-US" sz="2200" dirty="0" smtClean="0"/>
                        <a:t>Low level special </a:t>
                      </a:r>
                      <a:r>
                        <a:rPr lang="en-US" sz="2200" dirty="0" err="1" smtClean="0"/>
                        <a:t>programme</a:t>
                      </a:r>
                      <a:r>
                        <a:rPr lang="en-US" sz="2200" dirty="0" smtClean="0"/>
                        <a:t> (A3)</a:t>
                      </a:r>
                      <a:endParaRPr lang="en-US" sz="2200" dirty="0" smtClean="0"/>
                    </a:p>
                    <a:p>
                      <a:pPr algn="ctr"/>
                      <a:endParaRPr lang="en-IN" sz="2200" dirty="0"/>
                    </a:p>
                  </a:txBody>
                  <a:tcPr/>
                </a:tc>
                <a:tc>
                  <a:txBody>
                    <a:bodyPr/>
                    <a:lstStyle/>
                    <a:p>
                      <a:pPr algn="ctr"/>
                      <a:r>
                        <a:rPr lang="en-US" sz="2200" dirty="0" smtClean="0"/>
                        <a:t>A3B1</a:t>
                      </a:r>
                      <a:endParaRPr lang="en-IN" sz="2200" dirty="0"/>
                    </a:p>
                  </a:txBody>
                  <a:tcPr/>
                </a:tc>
                <a:tc>
                  <a:txBody>
                    <a:bodyPr/>
                    <a:lstStyle/>
                    <a:p>
                      <a:pPr algn="ctr"/>
                      <a:r>
                        <a:rPr lang="en-US" sz="2200" dirty="0" smtClean="0"/>
                        <a:t>A3B3</a:t>
                      </a:r>
                      <a:endParaRPr lang="en-IN" sz="2200" dirty="0"/>
                    </a:p>
                  </a:txBody>
                  <a:tcPr/>
                </a:tc>
              </a:tr>
            </a:tbl>
          </a:graphicData>
        </a:graphic>
      </p:graphicFrame>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sz="quarter" idx="1"/>
          </p:nvPr>
        </p:nvSpPr>
        <p:spPr>
          <a:effectLst>
            <a:reflection blurRad="6350" stA="52000" endA="300" endPos="35000" dir="5400000" sy="-100000" algn="bl" rotWithShape="0"/>
          </a:effectLst>
        </p:spPr>
        <p:txBody>
          <a:bodyPr>
            <a:scene3d>
              <a:camera prst="isometricOffAxis1Right"/>
              <a:lightRig rig="threePt" dir="t"/>
            </a:scene3d>
          </a:bodyPr>
          <a:lstStyle/>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                                </a:t>
            </a:r>
            <a:r>
              <a:rPr lang="en-US" sz="6000" b="1" dirty="0" smtClean="0">
                <a:solidFill>
                  <a:srgbClr val="00B050"/>
                </a:solidFill>
              </a:rPr>
              <a:t>END</a:t>
            </a:r>
            <a:endParaRPr lang="en-IN" b="1" dirty="0">
              <a:solidFill>
                <a:srgbClr val="00B05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0070C0"/>
                </a:solidFill>
              </a:rPr>
              <a:t>Essential concepts to a research design</a:t>
            </a:r>
            <a:endParaRPr lang="en-IN" sz="3600" b="1" dirty="0">
              <a:solidFill>
                <a:srgbClr val="0070C0"/>
              </a:solidFill>
            </a:endParaRPr>
          </a:p>
        </p:txBody>
      </p:sp>
      <p:sp>
        <p:nvSpPr>
          <p:cNvPr id="3" name="Content Placeholder 2"/>
          <p:cNvSpPr>
            <a:spLocks noGrp="1"/>
          </p:cNvSpPr>
          <p:nvPr>
            <p:ph sz="quarter" idx="1"/>
          </p:nvPr>
        </p:nvSpPr>
        <p:spPr>
          <a:xfrm>
            <a:off x="285720" y="1600200"/>
            <a:ext cx="8858280" cy="5257800"/>
          </a:xfrm>
        </p:spPr>
        <p:txBody>
          <a:bodyPr>
            <a:normAutofit fontScale="85000" lnSpcReduction="20000"/>
          </a:bodyPr>
          <a:lstStyle/>
          <a:p>
            <a:r>
              <a:rPr lang="en-US" b="1" dirty="0" smtClean="0">
                <a:solidFill>
                  <a:srgbClr val="C00000"/>
                </a:solidFill>
              </a:rPr>
              <a:t>Dependent and independent variable:</a:t>
            </a:r>
            <a:endParaRPr lang="en-US" b="1" dirty="0" smtClean="0">
              <a:solidFill>
                <a:srgbClr val="C00000"/>
              </a:solidFill>
            </a:endParaRPr>
          </a:p>
          <a:p>
            <a:pPr>
              <a:buNone/>
            </a:pPr>
            <a:r>
              <a:rPr lang="en-US" b="1" dirty="0" smtClean="0"/>
              <a:t>    </a:t>
            </a:r>
            <a:r>
              <a:rPr lang="en-US" dirty="0" smtClean="0"/>
              <a:t>       If one variable depends upon another variable, it is termed as dependent variable.</a:t>
            </a:r>
            <a:endParaRPr lang="en-US" dirty="0" smtClean="0"/>
          </a:p>
          <a:p>
            <a:pPr>
              <a:buNone/>
            </a:pPr>
            <a:r>
              <a:rPr lang="en-US" dirty="0" smtClean="0"/>
              <a:t>           The variable that is manipulated by the researcher and the resulting effects are measured. It is called independent variable.</a:t>
            </a:r>
            <a:endParaRPr lang="en-US" dirty="0" smtClean="0"/>
          </a:p>
          <a:p>
            <a:pPr>
              <a:buNone/>
            </a:pPr>
            <a:r>
              <a:rPr lang="en-US" dirty="0" smtClean="0"/>
              <a:t>        </a:t>
            </a:r>
            <a:r>
              <a:rPr lang="en-US" dirty="0" err="1" smtClean="0"/>
              <a:t>Eg</a:t>
            </a:r>
            <a:r>
              <a:rPr lang="en-US" dirty="0" smtClean="0"/>
              <a:t>:- Sales and demand</a:t>
            </a:r>
            <a:endParaRPr lang="en-US" dirty="0" smtClean="0"/>
          </a:p>
          <a:p>
            <a:pPr>
              <a:buNone/>
            </a:pPr>
            <a:r>
              <a:rPr lang="en-US" dirty="0" smtClean="0"/>
              <a:t>               Sales    :  Independent variable</a:t>
            </a:r>
            <a:endParaRPr lang="en-US" dirty="0" smtClean="0"/>
          </a:p>
          <a:p>
            <a:pPr>
              <a:buNone/>
            </a:pPr>
            <a:r>
              <a:rPr lang="en-US" dirty="0" smtClean="0"/>
              <a:t>              Demand : Dependent variable</a:t>
            </a:r>
            <a:endParaRPr lang="en-US" dirty="0" smtClean="0"/>
          </a:p>
          <a:p>
            <a:r>
              <a:rPr lang="en-US" b="1" dirty="0" smtClean="0">
                <a:solidFill>
                  <a:srgbClr val="C00000"/>
                </a:solidFill>
              </a:rPr>
              <a:t>Extraneous variable:-</a:t>
            </a:r>
            <a:endParaRPr lang="en-US" b="1" dirty="0" smtClean="0">
              <a:solidFill>
                <a:srgbClr val="C00000"/>
              </a:solidFill>
            </a:endParaRPr>
          </a:p>
          <a:p>
            <a:pPr>
              <a:buNone/>
            </a:pPr>
            <a:r>
              <a:rPr lang="en-US" b="1" dirty="0" smtClean="0">
                <a:solidFill>
                  <a:srgbClr val="C00000"/>
                </a:solidFill>
              </a:rPr>
              <a:t>    </a:t>
            </a:r>
            <a:r>
              <a:rPr lang="en-US" dirty="0" smtClean="0"/>
              <a:t>       These are the independent variable, which are not related for the study, but at the same time it affects the dependent variable.</a:t>
            </a:r>
            <a:endParaRPr lang="en-US" dirty="0" smtClean="0"/>
          </a:p>
          <a:p>
            <a:pPr>
              <a:buNone/>
            </a:pPr>
            <a:r>
              <a:rPr lang="en-US" dirty="0" smtClean="0"/>
              <a:t>     </a:t>
            </a:r>
            <a:r>
              <a:rPr lang="en-US" dirty="0" err="1" smtClean="0"/>
              <a:t>Eg</a:t>
            </a:r>
            <a:r>
              <a:rPr lang="en-US" dirty="0" smtClean="0"/>
              <a:t>:- In the above example, time of purchase(festive seasons) affects demand.</a:t>
            </a:r>
            <a:endParaRPr lang="en-IN"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Median</Template>
  <TotalTime>0</TotalTime>
  <Words>26931</Words>
  <Application>WPS Presentation</Application>
  <PresentationFormat>On-screen Show (4:3)</PresentationFormat>
  <Paragraphs>784</Paragraphs>
  <Slides>82</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82</vt:i4>
      </vt:variant>
    </vt:vector>
  </HeadingPairs>
  <TitlesOfParts>
    <vt:vector size="92" baseType="lpstr">
      <vt:lpstr>Arial</vt:lpstr>
      <vt:lpstr>SimSun</vt:lpstr>
      <vt:lpstr>Wingdings</vt:lpstr>
      <vt:lpstr>Wingdings</vt:lpstr>
      <vt:lpstr>Wingdings 2</vt:lpstr>
      <vt:lpstr>Tw Cen MT</vt:lpstr>
      <vt:lpstr>Microsoft YaHei</vt:lpstr>
      <vt:lpstr>Arial Unicode MS</vt:lpstr>
      <vt:lpstr>Calibri</vt:lpstr>
      <vt:lpstr>Median</vt:lpstr>
      <vt:lpstr>PowerPoint 演示文稿</vt:lpstr>
      <vt:lpstr>PowerPoint 演示文稿</vt:lpstr>
      <vt:lpstr>Meaning of research design</vt:lpstr>
      <vt:lpstr>Definition </vt:lpstr>
      <vt:lpstr>A research design primarily addresses the following issues:</vt:lpstr>
      <vt:lpstr>Continue…</vt:lpstr>
      <vt:lpstr>Components of a research design</vt:lpstr>
      <vt:lpstr>Stages of research design</vt:lpstr>
      <vt:lpstr>Essential concepts to a research design</vt:lpstr>
      <vt:lpstr>PowerPoint 演示文稿</vt:lpstr>
      <vt:lpstr>PowerPoint 演示文稿</vt:lpstr>
      <vt:lpstr>PowerPoint 演示文稿</vt:lpstr>
      <vt:lpstr>PowerPoint 演示文稿</vt:lpstr>
      <vt:lpstr>PowerPoint 演示文稿</vt:lpstr>
      <vt:lpstr>PowerPoint 演示文稿</vt:lpstr>
      <vt:lpstr>Requirements or characteristics of a good research design</vt:lpstr>
      <vt:lpstr>Descriptive research design</vt:lpstr>
      <vt:lpstr>PowerPoint 演示文稿</vt:lpstr>
      <vt:lpstr>Steps involved in descriptive studies</vt:lpstr>
      <vt:lpstr>PowerPoint 演示文稿</vt:lpstr>
      <vt:lpstr>Causal research</vt:lpstr>
      <vt:lpstr>PowerPoint 演示文稿</vt:lpstr>
      <vt:lpstr>Major components of causal research</vt:lpstr>
      <vt:lpstr>Methods of research</vt:lpstr>
      <vt:lpstr>I. Survey method</vt:lpstr>
      <vt:lpstr>Features of survey method</vt:lpstr>
      <vt:lpstr>Objectives of survey method</vt:lpstr>
      <vt:lpstr>Types of survey </vt:lpstr>
      <vt:lpstr>Cross sectional survey</vt:lpstr>
      <vt:lpstr>Longitudinal survey</vt:lpstr>
      <vt:lpstr>PowerPoint 演示文稿</vt:lpstr>
      <vt:lpstr>PowerPoint 演示文稿</vt:lpstr>
      <vt:lpstr>PowerPoint 演示文稿</vt:lpstr>
      <vt:lpstr>Methods of survey</vt:lpstr>
      <vt:lpstr>Census method</vt:lpstr>
      <vt:lpstr>Sampling method</vt:lpstr>
      <vt:lpstr>Other types of survey</vt:lpstr>
      <vt:lpstr>Merits of survey</vt:lpstr>
      <vt:lpstr>Demerits of survey</vt:lpstr>
      <vt:lpstr>II. Observation method</vt:lpstr>
      <vt:lpstr>Types of observations</vt:lpstr>
      <vt:lpstr>PowerPoint 演示文稿</vt:lpstr>
      <vt:lpstr>PowerPoint 演示文稿</vt:lpstr>
      <vt:lpstr>PowerPoint 演示文稿</vt:lpstr>
      <vt:lpstr>PowerPoint 演示文稿</vt:lpstr>
      <vt:lpstr>PowerPoint 演示文稿</vt:lpstr>
      <vt:lpstr>PowerPoint 演示文稿</vt:lpstr>
      <vt:lpstr>Components or process of observation</vt:lpstr>
      <vt:lpstr>Advantages of observation</vt:lpstr>
      <vt:lpstr>Disadvantages of observation</vt:lpstr>
      <vt:lpstr>III. Experimental method</vt:lpstr>
      <vt:lpstr>PowerPoint 演示文稿</vt:lpstr>
      <vt:lpstr>Variables in experiments</vt:lpstr>
      <vt:lpstr>How experiments are conducted?</vt:lpstr>
      <vt:lpstr>Criteria of good experimental research</vt:lpstr>
      <vt:lpstr>Steps or planning of experimental study</vt:lpstr>
      <vt:lpstr>Merits of experimental method</vt:lpstr>
      <vt:lpstr>Demerits of experiment method</vt:lpstr>
      <vt:lpstr>Types of experiments</vt:lpstr>
      <vt:lpstr>Simulation </vt:lpstr>
      <vt:lpstr>Uses of simulation</vt:lpstr>
      <vt:lpstr>Steps of simulation</vt:lpstr>
      <vt:lpstr>Types of simulation</vt:lpstr>
      <vt:lpstr>Symbols used in experiments</vt:lpstr>
      <vt:lpstr>Examples:-</vt:lpstr>
      <vt:lpstr>Types of experimental design</vt:lpstr>
      <vt:lpstr>PowerPoint 演示文稿</vt:lpstr>
      <vt:lpstr>1. Pre-experimental design</vt:lpstr>
      <vt:lpstr>PowerPoint 演示文稿</vt:lpstr>
      <vt:lpstr>PowerPoint 演示文稿</vt:lpstr>
      <vt:lpstr>2.True-experimental design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Statistical design</vt:lpstr>
      <vt:lpstr>Example of factorial design:-</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DESIGN</dc:title>
  <dc:creator>asus</dc:creator>
  <cp:lastModifiedBy>user</cp:lastModifiedBy>
  <cp:revision>107</cp:revision>
  <dcterms:created xsi:type="dcterms:W3CDTF">2018-07-08T03:12:00Z</dcterms:created>
  <dcterms:modified xsi:type="dcterms:W3CDTF">2024-08-31T07:36:52Z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FD3A046E477748EABBA52FF01AACA4DE_12</vt:lpwstr>
  </property>
  <property fmtid="{D5CDD505-2E9C-101B-9397-08002B2CF9AE}" pid="3" name="KSOProductBuildVer">
    <vt:lpwstr>1033-12.2.0.17562</vt:lpwstr>
  </property>
</Properties>
</file>