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7" autoAdjust="0"/>
    <p:restoredTop sz="94624" autoAdjust="0"/>
  </p:normalViewPr>
  <p:slideViewPr>
    <p:cSldViewPr>
      <p:cViewPr varScale="1">
        <p:scale>
          <a:sx n="70" d="100"/>
          <a:sy n="70" d="100"/>
        </p:scale>
        <p:origin x="-138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032E6B8D-E486-4A27-B7DA-1994167AEFAA}"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32E6B8D-E486-4A27-B7DA-1994167AEFAA}"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32E6B8D-E486-4A27-B7DA-1994167AEFAA}"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10"/>
          </p:nvPr>
        </p:nvSpPr>
        <p:spPr/>
        <p:txBody>
          <a:bodyPr/>
          <a:lstStyle/>
          <a:p>
            <a:fld id="{032E6B8D-E486-4A27-B7DA-1994167AEFAA}"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032E6B8D-E486-4A27-B7DA-1994167AEFAA}" type="datetimeFigureOut">
              <a:rPr lang="en-US" smtClean="0"/>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Date Placeholder 4"/>
          <p:cNvSpPr>
            <a:spLocks noGrp="1"/>
          </p:cNvSpPr>
          <p:nvPr>
            <p:ph type="dt" sz="half" idx="10"/>
          </p:nvPr>
        </p:nvSpPr>
        <p:spPr/>
        <p:txBody>
          <a:bodyPr/>
          <a:lstStyle/>
          <a:p>
            <a:fld id="{032E6B8D-E486-4A27-B7DA-1994167AEFAA}" type="datetimeFigureOut">
              <a:rPr lang="en-US"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7" name="Date Placeholder 6"/>
          <p:cNvSpPr>
            <a:spLocks noGrp="1"/>
          </p:cNvSpPr>
          <p:nvPr>
            <p:ph type="dt" sz="half" idx="10"/>
          </p:nvPr>
        </p:nvSpPr>
        <p:spPr/>
        <p:txBody>
          <a:bodyPr/>
          <a:lstStyle/>
          <a:p>
            <a:fld id="{032E6B8D-E486-4A27-B7DA-1994167AEFAA}" type="datetimeFigureOut">
              <a:rPr lang="en-US" smtClean="0"/>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032E6B8D-E486-4A27-B7DA-1994167AEFAA}" type="datetimeFigureOut">
              <a:rPr lang="en-US" smtClean="0"/>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2E6B8D-E486-4A27-B7DA-1994167AEFAA}" type="datetimeFigureOut">
              <a:rPr lang="en-US" smtClean="0"/>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032E6B8D-E486-4A27-B7DA-1994167AEFAA}" type="datetimeFigureOut">
              <a:rPr lang="en-US"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032E6B8D-E486-4A27-B7DA-1994167AEFAA}" type="datetimeFigureOut">
              <a:rPr lang="en-US" smtClean="0"/>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58AFB9-45C5-4A95-AC44-9B426E70B5FD}" type="slidenum">
              <a:rPr lang="en-IN" smtClean="0"/>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32E6B8D-E486-4A27-B7DA-1994167AEFAA}" type="datetimeFigureOut">
              <a:rPr lang="en-US" smtClean="0"/>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58AFB9-45C5-4A95-AC44-9B426E70B5FD}"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ln>
            <a:solidFill>
              <a:srgbClr val="7030A0"/>
            </a:solidFill>
          </a:ln>
          <a:effectLst>
            <a:glow rad="101600">
              <a:schemeClr val="accent2">
                <a:satMod val="175000"/>
                <a:alpha val="40000"/>
              </a:schemeClr>
            </a:glow>
          </a:effectLst>
        </p:spPr>
        <p:txBody>
          <a:bodyPr>
            <a:normAutofit/>
          </a:bodyPr>
          <a:lstStyle/>
          <a:p>
            <a:r>
              <a:rPr lang="en-US" sz="4800" b="1" dirty="0" smtClean="0">
                <a:solidFill>
                  <a:srgbClr val="FF0000"/>
                </a:solidFill>
              </a:rPr>
              <a:t>Measurement and scaling</a:t>
            </a:r>
            <a:endParaRPr lang="en-IN" sz="4800" b="1" dirty="0">
              <a:solidFill>
                <a:srgbClr val="FF0000"/>
              </a:solidFill>
            </a:endParaRPr>
          </a:p>
        </p:txBody>
      </p:sp>
      <p:sp>
        <p:nvSpPr>
          <p:cNvPr id="3" name="Subtitle 2"/>
          <p:cNvSpPr>
            <a:spLocks noGrp="1"/>
          </p:cNvSpPr>
          <p:nvPr>
            <p:ph type="subTitle" idx="1"/>
          </p:nvPr>
        </p:nvSpPr>
        <p:spPr/>
        <p:txBody>
          <a:bodyPr>
            <a:normAutofit fontScale="60000"/>
          </a:bodyPr>
          <a:lstStyle/>
          <a:p>
            <a:pPr algn="ctr"/>
            <a:r>
              <a:rPr lang="en-US" altLang="en-IN" b="1" dirty="0">
                <a:solidFill>
                  <a:srgbClr val="002060"/>
                </a:solidFill>
                <a:sym typeface="+mn-ea"/>
              </a:rPr>
              <a:t>Prepared by </a:t>
            </a:r>
            <a:endParaRPr lang="en-US" altLang="en-IN" b="1" dirty="0">
              <a:solidFill>
                <a:srgbClr val="002060"/>
              </a:solidFill>
              <a:sym typeface="+mn-ea"/>
            </a:endParaRPr>
          </a:p>
          <a:p>
            <a:pPr algn="ctr"/>
            <a:br>
              <a:rPr lang="en-US" altLang="en-IN" b="1" dirty="0">
                <a:solidFill>
                  <a:srgbClr val="002060"/>
                </a:solidFill>
                <a:sym typeface="+mn-ea"/>
              </a:rPr>
            </a:br>
            <a:r>
              <a:rPr lang="en-US" altLang="en-IN" b="1" dirty="0">
                <a:solidFill>
                  <a:srgbClr val="002060"/>
                </a:solidFill>
                <a:sym typeface="+mn-ea"/>
              </a:rPr>
              <a:t>Dr. Muhammed Rafi.P</a:t>
            </a:r>
            <a:br>
              <a:rPr lang="en-US" altLang="en-IN" b="1" dirty="0">
                <a:solidFill>
                  <a:srgbClr val="002060"/>
                </a:solidFill>
                <a:sym typeface="+mn-ea"/>
              </a:rPr>
            </a:br>
            <a:r>
              <a:rPr lang="en-US" altLang="en-IN" b="1" dirty="0">
                <a:solidFill>
                  <a:srgbClr val="002060"/>
                </a:solidFill>
                <a:sym typeface="+mn-ea"/>
              </a:rPr>
              <a:t>Assistant Professor</a:t>
            </a:r>
            <a:br>
              <a:rPr lang="en-US" altLang="en-IN" b="1" dirty="0">
                <a:solidFill>
                  <a:srgbClr val="002060"/>
                </a:solidFill>
                <a:sym typeface="+mn-ea"/>
              </a:rPr>
            </a:br>
            <a:r>
              <a:rPr lang="en-US" altLang="en-IN" b="1" dirty="0">
                <a:solidFill>
                  <a:srgbClr val="002060"/>
                </a:solidFill>
                <a:sym typeface="+mn-ea"/>
              </a:rPr>
              <a:t>PG Department of Commerce &amp; Management studies</a:t>
            </a:r>
            <a:endParaRPr lang="en-IN"/>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buNone/>
            </a:pPr>
            <a:r>
              <a:rPr lang="en-US" sz="2400" dirty="0" smtClean="0"/>
              <a:t>2. Certain types of variables cannot be measured with the scale variables. For these, we have to design new scales.</a:t>
            </a:r>
            <a:endParaRPr lang="en-US" sz="2400" dirty="0" smtClean="0"/>
          </a:p>
          <a:p>
            <a:pPr>
              <a:buNone/>
            </a:pPr>
            <a:endParaRPr lang="en-US" sz="2400" dirty="0" smtClean="0"/>
          </a:p>
          <a:p>
            <a:pPr>
              <a:buNone/>
            </a:pPr>
            <a:r>
              <a:rPr lang="en-US" sz="2400" dirty="0" err="1" smtClean="0">
                <a:solidFill>
                  <a:srgbClr val="FF0000"/>
                </a:solidFill>
              </a:rPr>
              <a:t>Eg</a:t>
            </a:r>
            <a:r>
              <a:rPr lang="en-US" sz="2400" dirty="0" smtClean="0">
                <a:solidFill>
                  <a:srgbClr val="FF0000"/>
                </a:solidFill>
              </a:rPr>
              <a:t>:- </a:t>
            </a:r>
            <a:endParaRPr lang="en-US" sz="2400" dirty="0" smtClean="0">
              <a:solidFill>
                <a:srgbClr val="FF0000"/>
              </a:solidFill>
            </a:endParaRPr>
          </a:p>
          <a:p>
            <a:pPr>
              <a:buNone/>
            </a:pPr>
            <a:r>
              <a:rPr lang="en-US" sz="2400" dirty="0" smtClean="0"/>
              <a:t>	It is not possible to measure social status, social attitudes standard living etc.</a:t>
            </a:r>
            <a:endParaRPr lang="en-US"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2400" dirty="0" smtClean="0"/>
              <a:t>So , “</a:t>
            </a:r>
            <a:r>
              <a:rPr lang="en-US" sz="2400" i="1" dirty="0" smtClean="0">
                <a:solidFill>
                  <a:srgbClr val="0070C0"/>
                </a:solidFill>
              </a:rPr>
              <a:t>Scaling is the procedure for determining the quantitative measure of abstract concepts like leadership style, brand image of the products etc. It explains the procedure of assigning numbers to various degrees of opinion, attitudes and other concepts”. </a:t>
            </a:r>
            <a:endParaRPr lang="en-US" sz="2400" i="1" dirty="0" smtClean="0">
              <a:solidFill>
                <a:srgbClr val="0070C0"/>
              </a:solidFill>
            </a:endParaRPr>
          </a:p>
          <a:p>
            <a:pPr>
              <a:buNone/>
            </a:pPr>
            <a:endParaRPr lang="en-US" sz="2400" i="1" dirty="0" smtClean="0">
              <a:solidFill>
                <a:srgbClr val="0070C0"/>
              </a:solidFill>
            </a:endParaRPr>
          </a:p>
          <a:p>
            <a:r>
              <a:rPr lang="en-US" sz="2400" dirty="0" smtClean="0"/>
              <a:t>So in social research, scaling implies conversion of qualitative data into quantitative data.</a:t>
            </a:r>
            <a:endParaRPr lang="en-IN" sz="2400" dirty="0" smtClean="0"/>
          </a:p>
          <a:p>
            <a:endParaRPr lang="en-I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Measurement scale</a:t>
            </a:r>
            <a:endParaRPr lang="en-IN" sz="3600" b="1" dirty="0">
              <a:solidFill>
                <a:srgbClr val="C00000"/>
              </a:solidFill>
            </a:endParaRPr>
          </a:p>
        </p:txBody>
      </p:sp>
      <p:sp>
        <p:nvSpPr>
          <p:cNvPr id="3" name="Content Placeholder 2"/>
          <p:cNvSpPr>
            <a:spLocks noGrp="1"/>
          </p:cNvSpPr>
          <p:nvPr>
            <p:ph idx="1"/>
          </p:nvPr>
        </p:nvSpPr>
        <p:spPr/>
        <p:txBody>
          <a:bodyPr>
            <a:normAutofit/>
          </a:bodyPr>
          <a:lstStyle/>
          <a:p>
            <a:pPr>
              <a:lnSpc>
                <a:spcPct val="150000"/>
              </a:lnSpc>
            </a:pPr>
            <a:r>
              <a:rPr lang="en-US" sz="2400" dirty="0" smtClean="0"/>
              <a:t>A scale consists of a set of statement logically related referring to the same attitude that is being studied and is used to study simultaneously a number of observations which are dependent.</a:t>
            </a:r>
            <a:endParaRPr lang="en-US" sz="2400" dirty="0" smtClean="0"/>
          </a:p>
          <a:p>
            <a:pPr>
              <a:lnSpc>
                <a:spcPct val="150000"/>
              </a:lnSpc>
              <a:buNone/>
            </a:pPr>
            <a:endParaRPr lang="en-US" sz="2400" dirty="0" smtClean="0"/>
          </a:p>
          <a:p>
            <a:pPr>
              <a:lnSpc>
                <a:spcPct val="150000"/>
              </a:lnSpc>
            </a:pPr>
            <a:r>
              <a:rPr lang="en-US" sz="2400" dirty="0" smtClean="0"/>
              <a:t>There are different types of scales which can be applied to measure different variables.</a:t>
            </a:r>
            <a:endParaRPr lang="en-IN" sz="24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r>
              <a:rPr lang="en-US" sz="2800" dirty="0" smtClean="0"/>
              <a:t>After defining the problem and types of research design, the researcher wants to specify what information is to be collected.</a:t>
            </a:r>
            <a:endParaRPr lang="en-US" sz="2800" dirty="0" smtClean="0"/>
          </a:p>
          <a:p>
            <a:pPr algn="just">
              <a:buNone/>
            </a:pPr>
            <a:endParaRPr lang="en-US" sz="2800" dirty="0" smtClean="0"/>
          </a:p>
          <a:p>
            <a:pPr algn="just"/>
            <a:r>
              <a:rPr lang="en-US" sz="2800" dirty="0" smtClean="0"/>
              <a:t>So the researcher moves to the next phase of research..decide the measurement and scaling procedures.</a:t>
            </a:r>
            <a:endParaRPr lang="en-IN"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Measurement </a:t>
            </a:r>
            <a:endParaRPr lang="en-IN" b="1" dirty="0">
              <a:solidFill>
                <a:srgbClr val="C00000"/>
              </a:solidFill>
            </a:endParaRPr>
          </a:p>
        </p:txBody>
      </p:sp>
      <p:sp>
        <p:nvSpPr>
          <p:cNvPr id="3" name="Content Placeholder 2"/>
          <p:cNvSpPr>
            <a:spLocks noGrp="1"/>
          </p:cNvSpPr>
          <p:nvPr>
            <p:ph idx="1"/>
          </p:nvPr>
        </p:nvSpPr>
        <p:spPr/>
        <p:txBody>
          <a:bodyPr>
            <a:noAutofit/>
          </a:bodyPr>
          <a:lstStyle/>
          <a:p>
            <a:pPr algn="just"/>
            <a:r>
              <a:rPr lang="en-US" sz="2400" dirty="0" smtClean="0"/>
              <a:t>It is the process of observing and recording the observations that are collected  as a part of research.</a:t>
            </a:r>
            <a:endParaRPr lang="en-US" sz="2400" dirty="0" smtClean="0"/>
          </a:p>
          <a:p>
            <a:pPr algn="just">
              <a:buNone/>
            </a:pPr>
            <a:endParaRPr lang="en-US" sz="2400" dirty="0" smtClean="0"/>
          </a:p>
          <a:p>
            <a:pPr algn="just"/>
            <a:r>
              <a:rPr lang="en-US" sz="2400" dirty="0" smtClean="0"/>
              <a:t>The recording of the observations maybe in terms of number or symbols.</a:t>
            </a:r>
            <a:endParaRPr lang="en-US" sz="2400" dirty="0" smtClean="0"/>
          </a:p>
          <a:p>
            <a:pPr algn="just"/>
            <a:endParaRPr lang="en-US" sz="2400" dirty="0" smtClean="0"/>
          </a:p>
          <a:p>
            <a:pPr algn="just"/>
            <a:r>
              <a:rPr lang="en-US" sz="2400" dirty="0" smtClean="0"/>
              <a:t>Thus, we assign numbers to the characteristics of the objects being observed.</a:t>
            </a:r>
            <a:endParaRPr lang="en-US" sz="2400" dirty="0" smtClean="0"/>
          </a:p>
          <a:p>
            <a:pPr algn="just"/>
            <a:endParaRPr lang="en-US" sz="2400" dirty="0" smtClean="0"/>
          </a:p>
          <a:p>
            <a:pPr algn="just">
              <a:buNone/>
            </a:pPr>
            <a:r>
              <a:rPr lang="en-US" sz="2400" dirty="0" smtClean="0">
                <a:solidFill>
                  <a:srgbClr val="FF0000"/>
                </a:solidFill>
              </a:rPr>
              <a:t>	</a:t>
            </a:r>
            <a:r>
              <a:rPr lang="en-US" sz="2400" dirty="0" err="1" smtClean="0">
                <a:solidFill>
                  <a:srgbClr val="FF0000"/>
                </a:solidFill>
              </a:rPr>
              <a:t>Eg</a:t>
            </a:r>
            <a:r>
              <a:rPr lang="en-US" sz="2400" dirty="0" smtClean="0">
                <a:solidFill>
                  <a:srgbClr val="FF0000"/>
                </a:solidFill>
              </a:rPr>
              <a:t>:- </a:t>
            </a:r>
            <a:endParaRPr lang="en-US" sz="2400" dirty="0" smtClean="0">
              <a:solidFill>
                <a:srgbClr val="FF0000"/>
              </a:solidFill>
            </a:endParaRPr>
          </a:p>
          <a:p>
            <a:pPr algn="just">
              <a:buNone/>
            </a:pPr>
            <a:r>
              <a:rPr lang="en-US" sz="2400" dirty="0" smtClean="0">
                <a:solidFill>
                  <a:srgbClr val="FF0000"/>
                </a:solidFill>
              </a:rPr>
              <a:t>	The researcher may wish to assign the number ‘1’ for the response Yes and ‘2’ for the response No.</a:t>
            </a:r>
            <a:endParaRPr lang="en-IN" sz="2400" dirty="0">
              <a:solidFill>
                <a:srgbClr val="FF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85000" lnSpcReduction="10000"/>
          </a:bodyPr>
          <a:lstStyle/>
          <a:p>
            <a:pPr algn="just"/>
            <a:r>
              <a:rPr lang="en-US" dirty="0" smtClean="0"/>
              <a:t>We are not measuring the objects but measuring the characteristics of it.</a:t>
            </a:r>
            <a:endParaRPr lang="en-US" dirty="0" smtClean="0"/>
          </a:p>
          <a:p>
            <a:pPr algn="just"/>
            <a:endParaRPr lang="en-US" dirty="0" smtClean="0"/>
          </a:p>
          <a:p>
            <a:pPr algn="just">
              <a:buNone/>
            </a:pPr>
            <a:r>
              <a:rPr lang="en-US" dirty="0" smtClean="0"/>
              <a:t>	</a:t>
            </a:r>
            <a:r>
              <a:rPr lang="en-US" dirty="0" err="1" smtClean="0"/>
              <a:t>Eg</a:t>
            </a:r>
            <a:r>
              <a:rPr lang="en-US" dirty="0" smtClean="0"/>
              <a:t>:-</a:t>
            </a:r>
            <a:endParaRPr lang="en-US" dirty="0" smtClean="0"/>
          </a:p>
          <a:p>
            <a:pPr algn="just"/>
            <a:r>
              <a:rPr lang="en-US" dirty="0" smtClean="0"/>
              <a:t>we are not measuring the consumers but measure the perceptions, attitudes or preferences etc.</a:t>
            </a:r>
            <a:endParaRPr lang="en-US" dirty="0" smtClean="0"/>
          </a:p>
          <a:p>
            <a:pPr algn="just"/>
            <a:endParaRPr lang="en-US" dirty="0" smtClean="0"/>
          </a:p>
          <a:p>
            <a:pPr algn="just"/>
            <a:r>
              <a:rPr lang="en-US" dirty="0" smtClean="0"/>
              <a:t>Measurement is done according to some pre specified rules and it is standardized and applied uniformly.</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2400" dirty="0" smtClean="0"/>
              <a:t>Properties like weight, heights etc. can be measured directly with some standard unit of measurement.</a:t>
            </a:r>
            <a:endParaRPr lang="en-US" sz="2400" dirty="0" smtClean="0"/>
          </a:p>
          <a:p>
            <a:endParaRPr lang="en-US" sz="2400" dirty="0" smtClean="0"/>
          </a:p>
          <a:p>
            <a:r>
              <a:rPr lang="en-US" sz="2400" dirty="0" smtClean="0"/>
              <a:t>But it is not easy to measure qualitative aspects like motivation, social status etc.</a:t>
            </a:r>
            <a:endParaRPr lang="en-US" sz="2400" dirty="0" smtClean="0"/>
          </a:p>
          <a:p>
            <a:endParaRPr lang="en-US" sz="2400" dirty="0" smtClean="0"/>
          </a:p>
          <a:p>
            <a:r>
              <a:rPr lang="en-US" sz="2400" dirty="0" smtClean="0"/>
              <a:t>In a net shell, </a:t>
            </a:r>
            <a:r>
              <a:rPr lang="en-US" sz="2400" dirty="0" smtClean="0">
                <a:solidFill>
                  <a:srgbClr val="FF0000"/>
                </a:solidFill>
              </a:rPr>
              <a:t>“</a:t>
            </a:r>
            <a:r>
              <a:rPr lang="en-US" sz="2400" i="1" dirty="0" smtClean="0">
                <a:solidFill>
                  <a:srgbClr val="FF0000"/>
                </a:solidFill>
              </a:rPr>
              <a:t>Measurement is a systematic way of assigning numbers or names to objects and their attributes.”</a:t>
            </a:r>
            <a:endParaRPr lang="en-IN" sz="2400" i="1" dirty="0">
              <a:solidFill>
                <a:srgbClr val="FF0000"/>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Scaling </a:t>
            </a:r>
            <a:endParaRPr lang="en-IN" dirty="0">
              <a:solidFill>
                <a:srgbClr val="C00000"/>
              </a:solidFill>
            </a:endParaRPr>
          </a:p>
        </p:txBody>
      </p:sp>
      <p:sp>
        <p:nvSpPr>
          <p:cNvPr id="3" name="Content Placeholder 2"/>
          <p:cNvSpPr>
            <a:spLocks noGrp="1"/>
          </p:cNvSpPr>
          <p:nvPr>
            <p:ph idx="1"/>
          </p:nvPr>
        </p:nvSpPr>
        <p:spPr/>
        <p:txBody>
          <a:bodyPr>
            <a:normAutofit/>
          </a:bodyPr>
          <a:lstStyle/>
          <a:p>
            <a:r>
              <a:rPr lang="en-US" sz="2400" dirty="0" smtClean="0"/>
              <a:t>It is an extension of measurement.</a:t>
            </a:r>
            <a:endParaRPr lang="en-US" sz="2400" dirty="0" smtClean="0"/>
          </a:p>
          <a:p>
            <a:endParaRPr lang="en-US" sz="2400" dirty="0" smtClean="0"/>
          </a:p>
          <a:p>
            <a:r>
              <a:rPr lang="en-US" sz="2400" dirty="0" smtClean="0"/>
              <a:t>The word scale or scaling is generally used for measuring something.</a:t>
            </a:r>
            <a:endParaRPr lang="en-US" sz="2400" dirty="0" smtClean="0"/>
          </a:p>
          <a:p>
            <a:endParaRPr lang="en-US" sz="2400" dirty="0" smtClean="0"/>
          </a:p>
          <a:p>
            <a:r>
              <a:rPr lang="en-US" sz="2400" dirty="0" smtClean="0"/>
              <a:t>It is a devise through which we measure various things.</a:t>
            </a:r>
            <a:endParaRPr lang="en-IN"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t>There are two things to be measured under research:-</a:t>
            </a:r>
            <a:endParaRPr lang="en-US" dirty="0" smtClean="0"/>
          </a:p>
          <a:p>
            <a:pPr>
              <a:buNone/>
            </a:pPr>
            <a:endParaRPr lang="en-US" dirty="0" smtClean="0"/>
          </a:p>
          <a:p>
            <a:pPr marL="514350" indent="-514350">
              <a:buNone/>
            </a:pPr>
            <a:r>
              <a:rPr lang="en-US" dirty="0" smtClean="0"/>
              <a:t>	1.	 Physical phenomena</a:t>
            </a:r>
            <a:endParaRPr lang="en-US" dirty="0" smtClean="0"/>
          </a:p>
          <a:p>
            <a:pPr marL="514350" indent="-514350">
              <a:buNone/>
            </a:pPr>
            <a:r>
              <a:rPr lang="en-US" dirty="0" smtClean="0"/>
              <a:t>	2.  Social phenomena</a:t>
            </a:r>
            <a:endParaRPr lang="en-IN"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Physical phenomena</a:t>
            </a:r>
            <a:endParaRPr lang="en-IN" sz="3600" b="1" dirty="0">
              <a:solidFill>
                <a:srgbClr val="C00000"/>
              </a:solidFill>
            </a:endParaRPr>
          </a:p>
        </p:txBody>
      </p:sp>
      <p:sp>
        <p:nvSpPr>
          <p:cNvPr id="3" name="Content Placeholder 2"/>
          <p:cNvSpPr>
            <a:spLocks noGrp="1"/>
          </p:cNvSpPr>
          <p:nvPr>
            <p:ph idx="1"/>
          </p:nvPr>
        </p:nvSpPr>
        <p:spPr/>
        <p:txBody>
          <a:bodyPr>
            <a:normAutofit/>
          </a:bodyPr>
          <a:lstStyle/>
          <a:p>
            <a:r>
              <a:rPr lang="en-US" sz="2400" dirty="0" smtClean="0"/>
              <a:t>There are generally accepted scales for the measurement of physical phenomena.</a:t>
            </a:r>
            <a:endParaRPr lang="en-US" sz="2400" dirty="0" smtClean="0"/>
          </a:p>
          <a:p>
            <a:endParaRPr lang="en-US" sz="2400" dirty="0"/>
          </a:p>
          <a:p>
            <a:r>
              <a:rPr lang="en-US" sz="2400" dirty="0" err="1" smtClean="0"/>
              <a:t>Eg</a:t>
            </a:r>
            <a:r>
              <a:rPr lang="en-US" sz="2400" dirty="0" smtClean="0"/>
              <a:t>:-</a:t>
            </a:r>
            <a:endParaRPr lang="en-US" sz="2400" dirty="0" smtClean="0"/>
          </a:p>
          <a:p>
            <a:pPr>
              <a:buNone/>
            </a:pPr>
            <a:r>
              <a:rPr lang="en-US" sz="2400" dirty="0" smtClean="0"/>
              <a:t>   	       1. </a:t>
            </a:r>
            <a:r>
              <a:rPr lang="en-US" sz="2400" dirty="0"/>
              <a:t>B</a:t>
            </a:r>
            <a:r>
              <a:rPr lang="en-US" sz="2400" dirty="0" smtClean="0"/>
              <a:t>arometer to measure air pressure.</a:t>
            </a:r>
            <a:endParaRPr lang="en-US" sz="2400" dirty="0" smtClean="0"/>
          </a:p>
          <a:p>
            <a:pPr>
              <a:buNone/>
            </a:pPr>
            <a:r>
              <a:rPr lang="en-US" sz="2400" dirty="0"/>
              <a:t> </a:t>
            </a:r>
            <a:r>
              <a:rPr lang="en-US" sz="2400" dirty="0" smtClean="0"/>
              <a:t>           2. Thermometer to measure heat.</a:t>
            </a:r>
            <a:endParaRPr lang="en-US" sz="2400" dirty="0" smtClean="0"/>
          </a:p>
          <a:p>
            <a:pPr>
              <a:buNone/>
            </a:pPr>
            <a:r>
              <a:rPr lang="en-US" sz="2400" dirty="0"/>
              <a:t> </a:t>
            </a:r>
            <a:r>
              <a:rPr lang="en-US" sz="2400" dirty="0" smtClean="0"/>
              <a:t>           3. Tapes, meters and other yard sticks are used to  measure different aspects the physical phenomena.</a:t>
            </a:r>
            <a:endParaRPr lang="en-IN"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rgbClr val="C00000"/>
                </a:solidFill>
              </a:rPr>
              <a:t>Social phenomena</a:t>
            </a:r>
            <a:endParaRPr lang="en-IN" sz="3600" b="1" dirty="0">
              <a:solidFill>
                <a:srgbClr val="C00000"/>
              </a:solidFill>
            </a:endParaRPr>
          </a:p>
        </p:txBody>
      </p:sp>
      <p:sp>
        <p:nvSpPr>
          <p:cNvPr id="3" name="Content Placeholder 2"/>
          <p:cNvSpPr>
            <a:spLocks noGrp="1"/>
          </p:cNvSpPr>
          <p:nvPr>
            <p:ph idx="1"/>
          </p:nvPr>
        </p:nvSpPr>
        <p:spPr/>
        <p:txBody>
          <a:bodyPr/>
          <a:lstStyle/>
          <a:p>
            <a:pPr>
              <a:buNone/>
            </a:pPr>
            <a:r>
              <a:rPr lang="en-US" dirty="0" smtClean="0"/>
              <a:t>	</a:t>
            </a:r>
            <a:r>
              <a:rPr lang="en-US" sz="2400" dirty="0" smtClean="0"/>
              <a:t>Here,, there are two types of variables:-</a:t>
            </a:r>
            <a:endParaRPr lang="en-US" sz="2400" dirty="0" smtClean="0"/>
          </a:p>
          <a:p>
            <a:pPr marL="457200" indent="-457200">
              <a:buAutoNum type="arabicPeriod"/>
            </a:pPr>
            <a:r>
              <a:rPr lang="en-US" sz="2400" dirty="0" smtClean="0"/>
              <a:t>Some variables can be measured through scales that are used for measuring physical phenomena.</a:t>
            </a:r>
            <a:endParaRPr lang="en-US" sz="2400" dirty="0" smtClean="0"/>
          </a:p>
          <a:p>
            <a:pPr marL="457200" indent="-457200">
              <a:buNone/>
            </a:pPr>
            <a:endParaRPr lang="en-US" sz="2400" dirty="0" smtClean="0"/>
          </a:p>
          <a:p>
            <a:pPr>
              <a:buNone/>
            </a:pPr>
            <a:r>
              <a:rPr lang="en-US" sz="2400" dirty="0" smtClean="0"/>
              <a:t>      </a:t>
            </a:r>
            <a:r>
              <a:rPr lang="en-US" sz="2400" dirty="0" smtClean="0">
                <a:solidFill>
                  <a:srgbClr val="FF0000"/>
                </a:solidFill>
              </a:rPr>
              <a:t> </a:t>
            </a:r>
            <a:r>
              <a:rPr lang="en-US" sz="2400" dirty="0" err="1" smtClean="0">
                <a:solidFill>
                  <a:srgbClr val="FF0000"/>
                </a:solidFill>
              </a:rPr>
              <a:t>Eg</a:t>
            </a:r>
            <a:r>
              <a:rPr lang="en-US" sz="2400" dirty="0" smtClean="0">
                <a:solidFill>
                  <a:srgbClr val="FF0000"/>
                </a:solidFill>
              </a:rPr>
              <a:t>:-</a:t>
            </a:r>
            <a:endParaRPr lang="en-US" sz="2400" dirty="0" smtClean="0">
              <a:solidFill>
                <a:srgbClr val="FF0000"/>
              </a:solidFill>
            </a:endParaRPr>
          </a:p>
          <a:p>
            <a:pPr>
              <a:buNone/>
            </a:pPr>
            <a:r>
              <a:rPr lang="en-US" sz="2400" dirty="0" smtClean="0">
                <a:solidFill>
                  <a:srgbClr val="FF0000"/>
                </a:solidFill>
              </a:rPr>
              <a:t>	 </a:t>
            </a:r>
            <a:r>
              <a:rPr lang="en-US" sz="2400" dirty="0" smtClean="0"/>
              <a:t>1.  Measure the number of males and females in the society,</a:t>
            </a:r>
            <a:endParaRPr lang="en-US" sz="2400" dirty="0" smtClean="0"/>
          </a:p>
          <a:p>
            <a:pPr>
              <a:buNone/>
            </a:pPr>
            <a:r>
              <a:rPr lang="en-US" sz="2400" dirty="0" smtClean="0"/>
              <a:t>      2.  Age or income of certain members of society ,area, space etc.</a:t>
            </a:r>
            <a:endParaRPr lang="en-IN"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2997</Words>
  <Application>WPS Presentation</Application>
  <PresentationFormat>On-screen Show (4:3)</PresentationFormat>
  <Paragraphs>80</Paragraphs>
  <Slides>12</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12</vt:i4>
      </vt:variant>
    </vt:vector>
  </HeadingPairs>
  <TitlesOfParts>
    <vt:vector size="19" baseType="lpstr">
      <vt:lpstr>Arial</vt:lpstr>
      <vt:lpstr>SimSun</vt:lpstr>
      <vt:lpstr>Wingdings</vt:lpstr>
      <vt:lpstr>Calibri</vt:lpstr>
      <vt:lpstr>Microsoft YaHei</vt:lpstr>
      <vt:lpstr>Arial Unicode MS</vt:lpstr>
      <vt:lpstr>Office Theme</vt:lpstr>
      <vt:lpstr>Measurement and scaling</vt:lpstr>
      <vt:lpstr>PowerPoint 演示文稿</vt:lpstr>
      <vt:lpstr>Measurement </vt:lpstr>
      <vt:lpstr>PowerPoint 演示文稿</vt:lpstr>
      <vt:lpstr>PowerPoint 演示文稿</vt:lpstr>
      <vt:lpstr>Scaling </vt:lpstr>
      <vt:lpstr>PowerPoint 演示文稿</vt:lpstr>
      <vt:lpstr>Physical phenomena</vt:lpstr>
      <vt:lpstr>Social phenomena</vt:lpstr>
      <vt:lpstr>PowerPoint 演示文稿</vt:lpstr>
      <vt:lpstr>PowerPoint 演示文稿</vt:lpstr>
      <vt:lpstr>Measurement scale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Measurement and scaling</dc:title>
  <dc:creator>user</dc:creator>
  <cp:lastModifiedBy>user</cp:lastModifiedBy>
  <cp:revision>96</cp:revision>
  <dcterms:created xsi:type="dcterms:W3CDTF">2018-08-12T01:14:00Z</dcterms:created>
  <dcterms:modified xsi:type="dcterms:W3CDTF">2024-08-31T07:37:19Z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B975763B2F7B410D9119B662440AE2FF_12</vt:lpwstr>
  </property>
  <property fmtid="{D5CDD505-2E9C-101B-9397-08002B2CF9AE}" pid="3" name="KSOProductBuildVer">
    <vt:lpwstr>1033-12.2.0.17562</vt:lpwstr>
  </property>
</Properties>
</file>