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CD479-2EFC-4B6A-BBF5-B85D35AA84AE}" type="datetimeFigureOut">
              <a:rPr lang="en-IN" smtClean="0"/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CA3FF-EC4E-4573-9827-0186ABD16EFF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fld id="{E2AD7CA7-AA29-493C-B91D-88B457D53A63}" type="slidenum">
              <a:rPr lang="en-GB" sz="1200">
                <a:solidFill>
                  <a:prstClr val="black"/>
                </a:solidFill>
                <a:latin typeface="Arial" panose="020B0604020202020204" pitchFamily="34" charset="0"/>
              </a:rPr>
            </a:fld>
            <a:endParaRPr lang="en-GB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air 3rd ed #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48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648200" y="0"/>
            <a:ext cx="4495800" cy="6858000"/>
          </a:xfrm>
          <a:prstGeom prst="rect">
            <a:avLst/>
          </a:prstGeom>
          <a:gradFill rotWithShape="1">
            <a:gsLst>
              <a:gs pos="0">
                <a:schemeClr val="accent1">
                  <a:alpha val="73000"/>
                </a:schemeClr>
              </a:gs>
              <a:gs pos="100000">
                <a:schemeClr val="accent2">
                  <a:alpha val="73000"/>
                </a:schemeClr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0"/>
            <a:ext cx="4191000" cy="15557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smtClean="0">
                <a:solidFill>
                  <a:srgbClr val="FFFFFF"/>
                </a:solidFill>
              </a:rPr>
              <a:t>Chapter Seventeen</a:t>
            </a:r>
            <a:endParaRPr lang="en-US" sz="4800" smtClean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181600" y="5867400"/>
            <a:ext cx="35814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3366"/>
                </a:solidFill>
                <a:latin typeface="Helvetica" charset="0"/>
              </a:rPr>
              <a:t>Copyright © 2006</a:t>
            </a:r>
            <a:endParaRPr lang="en-US" sz="1400" b="1">
              <a:solidFill>
                <a:srgbClr val="003366"/>
              </a:solidFill>
              <a:latin typeface="Helvetica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3366"/>
                </a:solidFill>
                <a:latin typeface="Helvetica" charset="0"/>
              </a:rPr>
              <a:t>McGraw-Hill/Irwin</a:t>
            </a:r>
            <a:endParaRPr lang="en-US" sz="1400" b="1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04800" y="228600"/>
            <a:ext cx="388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b="1" smtClean="0">
              <a:solidFill>
                <a:srgbClr val="000066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00600" y="1066800"/>
            <a:ext cx="4343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3200" b="1" smtClean="0">
              <a:solidFill>
                <a:srgbClr val="A50021"/>
              </a:solidFill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3200" b="1" smtClean="0">
              <a:solidFill>
                <a:srgbClr val="A50021"/>
              </a:solidFill>
              <a:latin typeface="Impact" panose="020B0806030902050204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029200" y="457200"/>
            <a:ext cx="3657600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000" b="1" smtClean="0">
                <a:solidFill>
                  <a:srgbClr val="003366"/>
                </a:solidFill>
              </a:rPr>
              <a:t>Data Analysis:</a:t>
            </a:r>
            <a:endParaRPr lang="en-US" sz="3000" b="1" smtClean="0">
              <a:solidFill>
                <a:srgbClr val="003366"/>
              </a:solidFill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000" b="1" smtClean="0">
                <a:solidFill>
                  <a:srgbClr val="003366"/>
                </a:solidFill>
              </a:rPr>
              <a:t>Multivariate Techniques for the Research Process</a:t>
            </a:r>
            <a:endParaRPr lang="en-US" sz="3000" b="1" smtClean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7204A-5E13-4E71-AD78-183722F4ABC4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48A6E-09C7-4BB5-B563-9FAADD952539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4665E-1A75-4069-A1ED-B7D33520A18E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14810-3A2D-40E4-9909-E7CBB0E8B38C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50D60-84E7-4637-85A4-38B0854510C1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03AA1-C567-4980-A5D3-D2512B77928C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67863-C2EF-45ED-8E81-0EA580847C68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65B94-6513-4708-85D7-2675976FBB13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12289-6E21-43F9-8013-F83F825137DB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CFAA4-5A68-4BF3-BDF9-AA02A9BF8861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4495800" cy="685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 rot="5400000">
            <a:off x="4533900" y="-3086100"/>
            <a:ext cx="76200" cy="914400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495800" y="0"/>
            <a:ext cx="76200" cy="1371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76200" cy="1371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 rot="5400000">
            <a:off x="4495800" y="-3200400"/>
            <a:ext cx="152400" cy="9144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6275"/>
                  <a:invGamma/>
                </a:schemeClr>
              </a:gs>
            </a:gsLst>
            <a:lin ang="5400000" scaled="1"/>
          </a:gradFill>
          <a:ln w="3175">
            <a:noFill/>
            <a:miter lim="800000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3200"/>
            <a:ext cx="2286000" cy="30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>
                <a:latin typeface="+mj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613525"/>
            <a:ext cx="685800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>
                <a:latin typeface="+mj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BB4A390-F8AC-4DA6-A185-474558A6BE38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152400" y="457200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mtClean="0">
              <a:solidFill>
                <a:srgbClr val="003366"/>
              </a:solidFill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04800" y="304800"/>
            <a:ext cx="388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b="1" smtClean="0">
              <a:solidFill>
                <a:srgbClr val="000066"/>
              </a:solidFill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4572000" y="0"/>
            <a:ext cx="4572000" cy="762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build="p">
        <p:tmplLst>
          <p:tmpl lvl="1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9900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8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IN" sz="1500" dirty="0">
                <a:solidFill>
                  <a:srgbClr val="002060"/>
                </a:solidFill>
                <a:sym typeface="+mn-ea"/>
              </a:rPr>
              <a:t>Prepared by </a:t>
            </a:r>
            <a:br>
              <a:rPr lang="en-US" altLang="en-IN" sz="1500" b="1" dirty="0">
                <a:solidFill>
                  <a:srgbClr val="002060"/>
                </a:solidFill>
                <a:sym typeface="+mn-ea"/>
              </a:rPr>
            </a:br>
            <a:br>
              <a:rPr lang="en-US" altLang="en-IN" sz="1500" dirty="0">
                <a:solidFill>
                  <a:srgbClr val="002060"/>
                </a:solidFill>
                <a:sym typeface="+mn-ea"/>
              </a:rPr>
            </a:br>
            <a:r>
              <a:rPr lang="en-US" altLang="en-IN" sz="1500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sz="1500" dirty="0">
                <a:solidFill>
                  <a:srgbClr val="002060"/>
                </a:solidFill>
                <a:sym typeface="+mn-ea"/>
              </a:rPr>
            </a:br>
            <a:r>
              <a:rPr lang="en-US" altLang="en-IN" sz="1500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sz="1500" dirty="0">
                <a:solidFill>
                  <a:srgbClr val="002060"/>
                </a:solidFill>
                <a:sym typeface="+mn-ea"/>
              </a:rPr>
            </a:br>
            <a:r>
              <a:rPr lang="en-US" altLang="en-IN" sz="1500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sz="15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>
                <a:solidFill>
                  <a:srgbClr val="FF0000"/>
                </a:solidFill>
                <a:cs typeface="Times New Roman" panose="02020603050405020304" charset="0"/>
              </a:rPr>
              <a:t>Discriminant </a:t>
            </a:r>
            <a:r>
              <a:rPr lang="en-US" sz="4000" dirty="0" smtClean="0">
                <a:solidFill>
                  <a:srgbClr val="FF0000"/>
                </a:solidFill>
                <a:cs typeface="Times New Roman" panose="02020603050405020304" charset="0"/>
              </a:rPr>
              <a:t>analysis</a:t>
            </a:r>
            <a:endParaRPr lang="en-IN" sz="40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B314810-3A2D-40E4-9909-E7CBB0E8B38C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685800" y="304800"/>
            <a:ext cx="7772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dirty="0" smtClean="0">
                <a:solidFill>
                  <a:srgbClr val="000000"/>
                </a:solidFill>
                <a:cs typeface="Times New Roman" panose="02020603050405020304" charset="0"/>
              </a:rPr>
              <a:t>Discriminant analysis</a:t>
            </a:r>
            <a:endParaRPr lang="en-US" sz="3600" b="1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5181600"/>
          </a:xfrm>
        </p:spPr>
        <p:txBody>
          <a:bodyPr/>
          <a:lstStyle/>
          <a:p>
            <a:r>
              <a:rPr lang="en-GB" sz="2200" b="0" dirty="0" smtClean="0">
                <a:latin typeface="+mj-lt"/>
              </a:rPr>
              <a:t>Discriminant analysis helps in discriminating between two or more sets of objects or people based on the knowledge of some of their characteristics.</a:t>
            </a:r>
            <a:endParaRPr lang="en-GB" sz="2200" b="0" dirty="0" smtClean="0">
              <a:latin typeface="+mj-lt"/>
            </a:endParaRPr>
          </a:p>
          <a:p>
            <a:pPr>
              <a:buFontTx/>
              <a:buNone/>
            </a:pPr>
            <a:endParaRPr lang="en-GB" sz="2200" b="0" dirty="0" smtClean="0">
              <a:latin typeface="+mj-lt"/>
            </a:endParaRPr>
          </a:p>
          <a:p>
            <a:r>
              <a:rPr lang="en-US" sz="2200" b="0" dirty="0" smtClean="0">
                <a:solidFill>
                  <a:srgbClr val="000000"/>
                </a:solidFill>
                <a:latin typeface="+mj-lt"/>
                <a:cs typeface="Times New Roman" panose="02020603050405020304" charset="0"/>
              </a:rPr>
              <a:t> It is a technique for analyzing data when the </a:t>
            </a:r>
            <a:r>
              <a:rPr lang="en-US" sz="2200" b="0" dirty="0" smtClean="0">
                <a:solidFill>
                  <a:srgbClr val="FF0000"/>
                </a:solidFill>
                <a:latin typeface="+mj-lt"/>
                <a:cs typeface="Times New Roman" panose="02020603050405020304" charset="0"/>
              </a:rPr>
              <a:t>criterion or dependent variable is categorical (hence non metric)</a:t>
            </a:r>
            <a:r>
              <a:rPr lang="en-US" sz="2200" b="0" dirty="0" smtClean="0">
                <a:solidFill>
                  <a:srgbClr val="000000"/>
                </a:solidFill>
                <a:latin typeface="+mj-lt"/>
                <a:cs typeface="Times New Roman" panose="02020603050405020304" charset="0"/>
              </a:rPr>
              <a:t> and the </a:t>
            </a:r>
            <a:r>
              <a:rPr lang="en-US" sz="2200" b="0" dirty="0" smtClean="0">
                <a:solidFill>
                  <a:srgbClr val="FF0000"/>
                </a:solidFill>
                <a:latin typeface="+mj-lt"/>
                <a:cs typeface="Times New Roman" panose="02020603050405020304" charset="0"/>
              </a:rPr>
              <a:t>predictor or independent variables are metric </a:t>
            </a:r>
            <a:r>
              <a:rPr lang="en-US" sz="2200" b="0" dirty="0" smtClean="0">
                <a:solidFill>
                  <a:srgbClr val="000000"/>
                </a:solidFill>
                <a:latin typeface="+mj-lt"/>
                <a:cs typeface="Times New Roman" panose="02020603050405020304" charset="0"/>
              </a:rPr>
              <a:t>in nature.</a:t>
            </a:r>
            <a:endParaRPr lang="en-US" sz="2200" b="0" dirty="0" smtClean="0">
              <a:solidFill>
                <a:srgbClr val="000000"/>
              </a:solidFill>
              <a:latin typeface="+mj-lt"/>
              <a:cs typeface="Times New Roman" panose="0202060305040502030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TW" sz="3600" b="1" i="1" smtClean="0">
                <a:solidFill>
                  <a:srgbClr val="0000FF"/>
                </a:solidFill>
                <a:ea typeface="PMingLiU" panose="02020500000000000000" pitchFamily="18" charset="-120"/>
              </a:rPr>
              <a:t>Discriminant Analysis</a:t>
            </a:r>
            <a:r>
              <a:rPr lang="en-US" altLang="zh-TW" sz="3600" b="1" i="1" smtClean="0">
                <a:ea typeface="PMingLiU" panose="02020500000000000000" pitchFamily="18" charset="-120"/>
              </a:rPr>
              <a:t> </a:t>
            </a:r>
            <a:br>
              <a:rPr lang="en-US" altLang="zh-TW" i="1" smtClean="0">
                <a:ea typeface="PMingLiU" panose="02020500000000000000" pitchFamily="18" charset="-120"/>
              </a:rPr>
            </a:b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756377-1E2B-468D-9297-19730BB71AA8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  <p:graphicFrame>
        <p:nvGraphicFramePr>
          <p:cNvPr id="410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457200" y="1981200"/>
          <a:ext cx="8001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1" imgW="1651000" imgH="228600" progId="Equation.DSMT4">
                  <p:embed/>
                </p:oleObj>
              </mc:Choice>
              <mc:Fallback>
                <p:oleObj name="Equation" r:id="rId1" imgW="1651000" imgH="228600" progId="Equation.DSMT4">
                  <p:embed/>
                  <p:pic>
                    <p:nvPicPr>
                      <p:cNvPr id="0" name="Picture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81200"/>
                        <a:ext cx="80010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609600" y="3228975"/>
            <a:ext cx="5734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2000" i="1">
                <a:solidFill>
                  <a:srgbClr val="003366"/>
                </a:solidFill>
                <a:latin typeface="Helvetica" charset="0"/>
                <a:ea typeface="PMingLiU" panose="02020500000000000000" pitchFamily="18" charset="-120"/>
              </a:rPr>
              <a:t> </a:t>
            </a:r>
            <a:r>
              <a:rPr lang="en-US" altLang="zh-TW" sz="2400" i="1">
                <a:solidFill>
                  <a:srgbClr val="003366"/>
                </a:solidFill>
                <a:latin typeface="Helvetica" charset="0"/>
                <a:ea typeface="PMingLiU" panose="02020500000000000000" pitchFamily="18" charset="-120"/>
              </a:rPr>
              <a:t>(nometric)                 (metric) </a:t>
            </a: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0" dirty="0" smtClean="0">
                <a:latin typeface="+mj-lt"/>
              </a:rPr>
              <a:t>This  technique is used to classify individuals or objects into one of the alternative groups on the basis of a set of predictor variable.</a:t>
            </a:r>
            <a:endParaRPr lang="en-US" sz="2400" b="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b="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0" dirty="0" smtClean="0">
                <a:latin typeface="+mj-lt"/>
              </a:rPr>
              <a:t>When there are two groups of dependent variable, we have two group dependent variable and when there are more than two groups , it is a case of multiple discriminant analysis. </a:t>
            </a:r>
            <a:endParaRPr lang="en-US" sz="24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BD86E5A-B20A-4EFF-B606-88AB2B469003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Objectives:-</a:t>
            </a:r>
            <a:endParaRPr lang="en-US" sz="3600" b="1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457200" indent="-457200">
              <a:buFont typeface="Times" charset="0"/>
              <a:buAutoNum type="arabicParenR"/>
            </a:pPr>
            <a:r>
              <a:rPr lang="en-US" sz="2400" b="0" smtClean="0"/>
              <a:t>To find a linear combination of variables that discriminate between categories of dependent variable in the best possible manner.</a:t>
            </a:r>
            <a:endParaRPr lang="en-US" sz="2400" b="0" smtClean="0"/>
          </a:p>
          <a:p>
            <a:pPr marL="457200" indent="-457200">
              <a:buFont typeface="Times" charset="0"/>
              <a:buAutoNum type="arabicParenR"/>
            </a:pPr>
            <a:endParaRPr lang="en-US" sz="2400" b="0" smtClean="0"/>
          </a:p>
          <a:p>
            <a:pPr marL="457200" indent="-457200">
              <a:buFont typeface="Times" charset="0"/>
              <a:buAutoNum type="arabicParenR"/>
            </a:pPr>
            <a:r>
              <a:rPr lang="en-US" sz="2400" b="0" smtClean="0"/>
              <a:t> To find out which independent variables are relatively better in discriminating between variables.</a:t>
            </a:r>
            <a:endParaRPr lang="en-US" sz="2400" b="0" smtClean="0"/>
          </a:p>
          <a:p>
            <a:pPr marL="457200" indent="-457200">
              <a:buFontTx/>
              <a:buNone/>
            </a:pPr>
            <a:endParaRPr lang="en-US" sz="2400" b="0" smtClean="0"/>
          </a:p>
          <a:p>
            <a:pPr marL="457200" indent="-457200">
              <a:buFont typeface="Times" charset="0"/>
              <a:buAutoNum type="arabicParenR"/>
            </a:pPr>
            <a:r>
              <a:rPr lang="en-US" sz="2400" b="0" smtClean="0"/>
              <a:t> To determine the statistical significance of the discriminant function and whether any statistical difference exists among groups in terms of predictor variables.</a:t>
            </a:r>
            <a:endParaRPr lang="en-US" sz="2400" b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5143BA-F930-4D0B-A868-BB4A0E5064C3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eaLnBrk="1" hangingPunct="1"/>
            <a:r>
              <a:rPr lang="en-GB" sz="3600" b="1" smtClean="0"/>
              <a:t>Examples:-</a:t>
            </a:r>
            <a:endParaRPr lang="en-GB" sz="3600" b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964612" cy="5257800"/>
          </a:xfrm>
        </p:spPr>
        <p:txBody>
          <a:bodyPr/>
          <a:lstStyle/>
          <a:p>
            <a:pPr eaLnBrk="1" hangingPunct="1"/>
            <a:r>
              <a:rPr lang="en-GB" sz="2400" b="0" smtClean="0"/>
              <a:t>Discriminate between Bones or skeletons of males or females.</a:t>
            </a:r>
            <a:endParaRPr lang="en-GB" sz="2400" b="0" smtClean="0"/>
          </a:p>
          <a:p>
            <a:pPr eaLnBrk="1" hangingPunct="1"/>
            <a:endParaRPr lang="en-GB" sz="2400" b="0" smtClean="0"/>
          </a:p>
          <a:p>
            <a:pPr eaLnBrk="1" hangingPunct="1"/>
            <a:r>
              <a:rPr lang="en-GB" sz="2400" b="0" smtClean="0"/>
              <a:t>Dividing people into potential buyers or non buyers.</a:t>
            </a:r>
            <a:endParaRPr lang="en-GB" sz="2400" b="0" smtClean="0"/>
          </a:p>
          <a:p>
            <a:pPr eaLnBrk="1" hangingPunct="1"/>
            <a:endParaRPr lang="en-GB" sz="2400" b="0" smtClean="0"/>
          </a:p>
          <a:p>
            <a:pPr eaLnBrk="1" hangingPunct="1"/>
            <a:r>
              <a:rPr lang="en-GB" sz="2400" b="0" smtClean="0"/>
              <a:t>Classifying individuals as good or bad credit risk.</a:t>
            </a:r>
            <a:endParaRPr lang="en-GB" sz="2400" b="0" smtClean="0"/>
          </a:p>
          <a:p>
            <a:pPr eaLnBrk="1" hangingPunct="1"/>
            <a:endParaRPr lang="en-GB" sz="2400" b="0" smtClean="0"/>
          </a:p>
          <a:p>
            <a:pPr eaLnBrk="1" hangingPunct="1"/>
            <a:r>
              <a:rPr lang="en-GB" sz="2400" b="0" smtClean="0"/>
              <a:t>Classifying companies as good or bad investment risks.</a:t>
            </a:r>
            <a:endParaRPr lang="en-GB" sz="2400" b="0" smtClean="0"/>
          </a:p>
          <a:p>
            <a:pPr eaLnBrk="1" hangingPunct="1"/>
            <a:endParaRPr lang="en-GB" sz="2400" b="0" smtClean="0"/>
          </a:p>
          <a:p>
            <a:pPr eaLnBrk="1" hangingPunct="1"/>
            <a:r>
              <a:rPr lang="en-GB" sz="2400" b="0" smtClean="0"/>
              <a:t>Classifying consumers as brand loyal or brand switchers</a:t>
            </a:r>
            <a:endParaRPr lang="en-GB" sz="2400" b="0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884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200" b="1" smtClean="0"/>
              <a:t>Assumptions of Discriminant analysis</a:t>
            </a:r>
            <a:endParaRPr lang="en-US" sz="3200" b="1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0" smtClean="0"/>
              <a:t>The groups must be mutually exclusive with every case belonging to only one group.</a:t>
            </a:r>
            <a:endParaRPr lang="en-US" sz="2400" b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0" smtClean="0"/>
              <a:t>All cases must be independent.</a:t>
            </a:r>
            <a:endParaRPr lang="en-US" sz="2400" b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0" smtClean="0"/>
              <a:t>Group sizes of the dependent variables are not grossly different.</a:t>
            </a:r>
            <a:endParaRPr lang="en-US" sz="2400" b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0" smtClean="0"/>
              <a:t>Independent variables are interval.</a:t>
            </a:r>
            <a:endParaRPr lang="en-US" sz="2400" b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0" smtClean="0"/>
              <a:t>There should be absence of multi collinearity.</a:t>
            </a:r>
            <a:endParaRPr lang="en-US" sz="2400" b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FB3E79-1C80-47A3-8662-0C321C64D9D5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514350" indent="-514350">
              <a:buFontTx/>
              <a:buNone/>
              <a:defRPr/>
            </a:pPr>
            <a:r>
              <a:rPr lang="en-US" sz="2400" dirty="0" smtClean="0"/>
              <a:t>4)   </a:t>
            </a:r>
            <a:r>
              <a:rPr lang="en-US" sz="2400" b="0" dirty="0" smtClean="0"/>
              <a:t>To develop the procedure for assigning new objects , firms or individuals whose profile but not the group identity are known to one of the two groups.</a:t>
            </a:r>
            <a:endParaRPr lang="en-US" sz="2400" b="0" dirty="0" smtClean="0"/>
          </a:p>
          <a:p>
            <a:pPr marL="514350" indent="-514350">
              <a:buFontTx/>
              <a:buNone/>
              <a:defRPr/>
            </a:pPr>
            <a:endParaRPr lang="en-US" sz="2400" b="0" dirty="0" smtClean="0"/>
          </a:p>
          <a:p>
            <a:pPr>
              <a:buFontTx/>
              <a:buNone/>
              <a:defRPr/>
            </a:pPr>
            <a:r>
              <a:rPr lang="en-US" sz="2400" b="0" dirty="0" smtClean="0"/>
              <a:t>5)  To evaluate the accuracy of classification, </a:t>
            </a:r>
            <a:r>
              <a:rPr lang="en-US" sz="2400" b="0" dirty="0" err="1" smtClean="0"/>
              <a:t>i.e</a:t>
            </a:r>
            <a:r>
              <a:rPr lang="en-US" sz="2400" b="0" dirty="0" smtClean="0"/>
              <a:t>, the percentage of customers that it is able to classify correctly.  </a:t>
            </a:r>
            <a:endParaRPr lang="en-US" sz="2400" b="0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06E3921-992E-4B30-9BE5-4679AA899CD9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Applications for Marketing Research</a:t>
            </a:r>
            <a:br>
              <a:rPr lang="en-US" smtClean="0"/>
            </a:br>
            <a:endParaRPr 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Product research</a:t>
            </a:r>
            <a:r>
              <a:rPr lang="en-US" sz="2400" b="0" smtClean="0"/>
              <a:t>–to distinguish between heavy, medium, and light users of a product in terms of their consumption habits and lifestyles</a:t>
            </a:r>
            <a:endParaRPr lang="en-US" sz="2400" b="0" smtClean="0"/>
          </a:p>
          <a:p>
            <a:pPr>
              <a:lnSpc>
                <a:spcPct val="80000"/>
              </a:lnSpc>
            </a:pPr>
            <a:endParaRPr lang="en-US" sz="2400" b="0" smtClean="0"/>
          </a:p>
          <a:p>
            <a:pPr>
              <a:lnSpc>
                <a:spcPct val="80000"/>
              </a:lnSpc>
            </a:pPr>
            <a:r>
              <a:rPr lang="en-US" sz="2400" smtClean="0"/>
              <a:t>Image research</a:t>
            </a:r>
            <a:r>
              <a:rPr lang="en-US" sz="2400" b="0" smtClean="0"/>
              <a:t>–to discriminate between customers who exhibit favorable perceptions of a store or company and those who do not</a:t>
            </a:r>
            <a:endParaRPr lang="en-US" sz="2400" b="0" smtClean="0"/>
          </a:p>
          <a:p>
            <a:pPr>
              <a:lnSpc>
                <a:spcPct val="80000"/>
              </a:lnSpc>
            </a:pPr>
            <a:endParaRPr lang="en-US" sz="2400" b="0" smtClean="0"/>
          </a:p>
          <a:p>
            <a:pPr>
              <a:lnSpc>
                <a:spcPct val="80000"/>
              </a:lnSpc>
            </a:pPr>
            <a:r>
              <a:rPr lang="en-US" sz="2400" smtClean="0"/>
              <a:t>Advertising research</a:t>
            </a:r>
            <a:r>
              <a:rPr lang="en-US" sz="2400" b="0" smtClean="0"/>
              <a:t>–In distinguishing how market segments differ in media consumption habits</a:t>
            </a:r>
            <a:endParaRPr lang="en-US" sz="2400" b="0" smtClean="0"/>
          </a:p>
          <a:p>
            <a:pPr>
              <a:lnSpc>
                <a:spcPct val="80000"/>
              </a:lnSpc>
            </a:pPr>
            <a:endParaRPr lang="en-US" sz="2400" b="0" smtClean="0"/>
          </a:p>
          <a:p>
            <a:pPr>
              <a:lnSpc>
                <a:spcPct val="80000"/>
              </a:lnSpc>
            </a:pPr>
            <a:r>
              <a:rPr lang="en-US" sz="2400" smtClean="0"/>
              <a:t>Direct marketing</a:t>
            </a:r>
            <a:r>
              <a:rPr lang="en-US" sz="2400" b="0" smtClean="0"/>
              <a:t>–in distinguishing characteristics of consumers who respond to direct marketing solicitations and those who don’t</a:t>
            </a:r>
            <a:endParaRPr lang="en-US" sz="2400" b="0" smtClean="0"/>
          </a:p>
          <a:p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6F2954-48C0-4798-9ED7-A7F5C97C0225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1_Oates McDaniel Design Template">
  <a:themeElements>
    <a:clrScheme name="1_Oates McDaniel Design Template 11">
      <a:dk1>
        <a:srgbClr val="003366"/>
      </a:dk1>
      <a:lt1>
        <a:srgbClr val="FFFFFF"/>
      </a:lt1>
      <a:dk2>
        <a:srgbClr val="003366"/>
      </a:dk2>
      <a:lt2>
        <a:srgbClr val="CC0000"/>
      </a:lt2>
      <a:accent1>
        <a:srgbClr val="FF9900"/>
      </a:accent1>
      <a:accent2>
        <a:srgbClr val="CC0000"/>
      </a:accent2>
      <a:accent3>
        <a:srgbClr val="FFFFFF"/>
      </a:accent3>
      <a:accent4>
        <a:srgbClr val="002A56"/>
      </a:accent4>
      <a:accent5>
        <a:srgbClr val="FFCAAA"/>
      </a:accent5>
      <a:accent6>
        <a:srgbClr val="B90000"/>
      </a:accent6>
      <a:hlink>
        <a:srgbClr val="990000"/>
      </a:hlink>
      <a:folHlink>
        <a:srgbClr val="3333FF"/>
      </a:folHlink>
    </a:clrScheme>
    <a:fontScheme name="1_Oates McDaniel Design Template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1_Oates McDaniel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ates McDaniel Design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8">
        <a:dk1>
          <a:srgbClr val="000066"/>
        </a:dk1>
        <a:lt1>
          <a:srgbClr val="FFFFFF"/>
        </a:lt1>
        <a:dk2>
          <a:srgbClr val="A50021"/>
        </a:dk2>
        <a:lt2>
          <a:srgbClr val="000066"/>
        </a:lt2>
        <a:accent1>
          <a:srgbClr val="000066"/>
        </a:accent1>
        <a:accent2>
          <a:srgbClr val="A50021"/>
        </a:accent2>
        <a:accent3>
          <a:srgbClr val="FFFFFF"/>
        </a:accent3>
        <a:accent4>
          <a:srgbClr val="000056"/>
        </a:accent4>
        <a:accent5>
          <a:srgbClr val="AAAAB8"/>
        </a:accent5>
        <a:accent6>
          <a:srgbClr val="95001D"/>
        </a:accent6>
        <a:hlink>
          <a:srgbClr val="00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9">
        <a:dk1>
          <a:srgbClr val="990033"/>
        </a:dk1>
        <a:lt1>
          <a:srgbClr val="FFFFFF"/>
        </a:lt1>
        <a:dk2>
          <a:srgbClr val="A50021"/>
        </a:dk2>
        <a:lt2>
          <a:srgbClr val="CC0000"/>
        </a:lt2>
        <a:accent1>
          <a:srgbClr val="FF9900"/>
        </a:accent1>
        <a:accent2>
          <a:srgbClr val="CC0000"/>
        </a:accent2>
        <a:accent3>
          <a:srgbClr val="FFFFFF"/>
        </a:accent3>
        <a:accent4>
          <a:srgbClr val="82002A"/>
        </a:accent4>
        <a:accent5>
          <a:srgbClr val="FFCAAA"/>
        </a:accent5>
        <a:accent6>
          <a:srgbClr val="B90000"/>
        </a:accent6>
        <a:hlink>
          <a:srgbClr val="00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10">
        <a:dk1>
          <a:srgbClr val="006600"/>
        </a:dk1>
        <a:lt1>
          <a:srgbClr val="FFFFFF"/>
        </a:lt1>
        <a:dk2>
          <a:srgbClr val="A50021"/>
        </a:dk2>
        <a:lt2>
          <a:srgbClr val="CC0000"/>
        </a:lt2>
        <a:accent1>
          <a:srgbClr val="FF9900"/>
        </a:accent1>
        <a:accent2>
          <a:srgbClr val="CC0000"/>
        </a:accent2>
        <a:accent3>
          <a:srgbClr val="FFFFFF"/>
        </a:accent3>
        <a:accent4>
          <a:srgbClr val="005600"/>
        </a:accent4>
        <a:accent5>
          <a:srgbClr val="FFCAAA"/>
        </a:accent5>
        <a:accent6>
          <a:srgbClr val="B90000"/>
        </a:accent6>
        <a:hlink>
          <a:srgbClr val="00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11">
        <a:dk1>
          <a:srgbClr val="003366"/>
        </a:dk1>
        <a:lt1>
          <a:srgbClr val="FFFFFF"/>
        </a:lt1>
        <a:dk2>
          <a:srgbClr val="003366"/>
        </a:dk2>
        <a:lt2>
          <a:srgbClr val="CC0000"/>
        </a:lt2>
        <a:accent1>
          <a:srgbClr val="FF9900"/>
        </a:accent1>
        <a:accent2>
          <a:srgbClr val="CC0000"/>
        </a:accent2>
        <a:accent3>
          <a:srgbClr val="FFFFFF"/>
        </a:accent3>
        <a:accent4>
          <a:srgbClr val="002A56"/>
        </a:accent4>
        <a:accent5>
          <a:srgbClr val="FFCAAA"/>
        </a:accent5>
        <a:accent6>
          <a:srgbClr val="B90000"/>
        </a:accent6>
        <a:hlink>
          <a:srgbClr val="990000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2638</Words>
  <Application>WPS Presentation</Application>
  <PresentationFormat>On-screen Show (4:3)</PresentationFormat>
  <Paragraphs>79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SimSun</vt:lpstr>
      <vt:lpstr>Wingdings</vt:lpstr>
      <vt:lpstr>Helvetica</vt:lpstr>
      <vt:lpstr>Times</vt:lpstr>
      <vt:lpstr>Times New Roman</vt:lpstr>
      <vt:lpstr>Impact</vt:lpstr>
      <vt:lpstr>PMingLiU</vt:lpstr>
      <vt:lpstr>Microsoft YaHei</vt:lpstr>
      <vt:lpstr>Arial Unicode MS</vt:lpstr>
      <vt:lpstr>Calibri</vt:lpstr>
      <vt:lpstr>1_Oates McDaniel Design Template</vt:lpstr>
      <vt:lpstr>Equation.DSMT4</vt:lpstr>
      <vt:lpstr>PowerPoint 演示文稿</vt:lpstr>
      <vt:lpstr>Discriminant analysis</vt:lpstr>
      <vt:lpstr>Discriminant Analysis  </vt:lpstr>
      <vt:lpstr>PowerPoint 演示文稿</vt:lpstr>
      <vt:lpstr>Objectives:-</vt:lpstr>
      <vt:lpstr>Examples:-</vt:lpstr>
      <vt:lpstr>Assumptions of Discriminant analysis</vt:lpstr>
      <vt:lpstr>PowerPoint 演示文稿</vt:lpstr>
      <vt:lpstr>Applications for Marketing Research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2020-08-04T08:16:00Z</dcterms:created>
  <dcterms:modified xsi:type="dcterms:W3CDTF">2024-08-31T07:41:00Z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FA4F36093C8E4D41BB070FE201C07E0D_12</vt:lpwstr>
  </property>
  <property fmtid="{D5CDD505-2E9C-101B-9397-08002B2CF9AE}" pid="3" name="KSOProductBuildVer">
    <vt:lpwstr>1033-12.2.0.17562</vt:lpwstr>
  </property>
</Properties>
</file>