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PhAnim="0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air 3rd ed #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82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48200" y="0"/>
            <a:ext cx="4495800" cy="6858000"/>
          </a:xfrm>
          <a:prstGeom prst="rect">
            <a:avLst/>
          </a:prstGeom>
          <a:gradFill rotWithShape="1">
            <a:gsLst>
              <a:gs pos="0">
                <a:schemeClr val="accent1">
                  <a:alpha val="73000"/>
                </a:schemeClr>
              </a:gs>
              <a:gs pos="100000">
                <a:schemeClr val="accent2">
                  <a:alpha val="73000"/>
                </a:schemeClr>
              </a:gs>
            </a:gsLst>
            <a:lin ang="5400000" scaled="1"/>
          </a:gradFill>
          <a:ln w="9525">
            <a:solidFill>
              <a:schemeClr val="tx2"/>
            </a:solidFill>
            <a:miter lim="800000"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28600" y="0"/>
            <a:ext cx="4191000" cy="15557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smtClean="0">
                <a:solidFill>
                  <a:srgbClr val="FFFFFF"/>
                </a:solidFill>
              </a:rPr>
              <a:t>Chapter Seventeen</a:t>
            </a:r>
            <a:endParaRPr lang="en-US" sz="4800" smtClean="0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181600" y="5867400"/>
            <a:ext cx="35814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3366"/>
                </a:solidFill>
                <a:latin typeface="Helvetica" charset="0"/>
              </a:rPr>
              <a:t>Copyright © 2006</a:t>
            </a:r>
            <a:endParaRPr lang="en-US" sz="1400" b="1">
              <a:solidFill>
                <a:srgbClr val="003366"/>
              </a:solidFill>
              <a:latin typeface="Helvetica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3366"/>
                </a:solidFill>
                <a:latin typeface="Helvetica" charset="0"/>
              </a:rPr>
              <a:t>McGraw-Hill/Irwin</a:t>
            </a:r>
            <a:endParaRPr lang="en-US" sz="1400" b="1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04800" y="2286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b="1" smtClean="0">
              <a:solidFill>
                <a:srgbClr val="000066"/>
              </a:solidFill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00600" y="1066800"/>
            <a:ext cx="4343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3200" b="1" smtClean="0">
              <a:solidFill>
                <a:srgbClr val="A50021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3200" b="1" smtClean="0">
              <a:solidFill>
                <a:srgbClr val="A50021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029200" y="457200"/>
            <a:ext cx="3657600" cy="214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000" b="1" smtClean="0">
                <a:solidFill>
                  <a:srgbClr val="003366"/>
                </a:solidFill>
              </a:rPr>
              <a:t>Data Analysis:</a:t>
            </a:r>
            <a:endParaRPr lang="en-US" sz="3000" b="1" smtClean="0">
              <a:solidFill>
                <a:srgbClr val="003366"/>
              </a:solidFill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000" b="1" smtClean="0">
                <a:solidFill>
                  <a:srgbClr val="003366"/>
                </a:solidFill>
              </a:rPr>
              <a:t>Multivariate Techniques for the Research Process</a:t>
            </a:r>
            <a:endParaRPr lang="en-US" sz="3000" b="1" smtClean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8EF3-CDB4-479B-8BC3-5C761D89A7E3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85589-59D1-4AF0-87CE-F05082E76885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E89BB-2694-4D79-A1B6-959AFFE6AF28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52C1C-4A42-41D7-8FDF-07AE728FE74A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746C3-6DA1-4FC9-8A09-8EA3AB81CBFE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25EC6-C9C8-4D31-8D44-11CA258E76C5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1D058-0FD7-4CB9-80F0-53E904D9CE81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45BA8-70BA-492E-88CA-91435484F7EA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D8855-B5DA-4C7E-960D-9B02B4918928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BA0D3-6216-46A8-9474-8A1DB7DE96CD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4495800" cy="685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 rot="5400000">
            <a:off x="4533900" y="-3086100"/>
            <a:ext cx="76200" cy="9144000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4495800" y="0"/>
            <a:ext cx="76200" cy="1371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76200" cy="1371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 rot="5400000">
            <a:off x="4495800" y="-3200400"/>
            <a:ext cx="152400" cy="91440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6275"/>
                  <a:invGamma/>
                </a:schemeClr>
              </a:gs>
            </a:gsLst>
            <a:lin ang="5400000" scaled="1"/>
          </a:gradFill>
          <a:ln w="3175">
            <a:noFill/>
            <a:miter lim="800000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53200"/>
            <a:ext cx="2286000" cy="30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1"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58200" y="6613525"/>
            <a:ext cx="685800" cy="2444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1">
                <a:latin typeface="+mj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B441FAF-0D8D-44E7-ADBF-44AB0B6FE5F0}" type="slidenum">
              <a:rPr lang="en-US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152400" y="457200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3366"/>
              </a:solidFill>
            </a:endParaRP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304800" y="304800"/>
            <a:ext cx="3886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Helvetica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Helvetica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Helvetica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Helvetica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Helvetic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Helvetica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b="1" smtClean="0">
              <a:solidFill>
                <a:srgbClr val="000066"/>
              </a:solidFill>
            </a:endParaRPr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4572000" y="0"/>
            <a:ext cx="4572000" cy="762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build="p">
        <p:tmplLst>
          <p:tmpl lvl="1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410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410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9900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8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Prepared by </a:t>
            </a:r>
            <a:br>
              <a:rPr lang="en-US" altLang="en-IN" sz="1500" b="1" dirty="0">
                <a:solidFill>
                  <a:srgbClr val="002060"/>
                </a:solidFill>
                <a:sym typeface="+mn-ea"/>
              </a:rPr>
            </a:br>
            <a:br>
              <a:rPr lang="en-US" altLang="en-IN" sz="1500" dirty="0">
                <a:solidFill>
                  <a:srgbClr val="002060"/>
                </a:solidFill>
                <a:sym typeface="+mn-ea"/>
              </a:rPr>
            </a:br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sz="1500" dirty="0">
                <a:solidFill>
                  <a:srgbClr val="002060"/>
                </a:solidFill>
                <a:sym typeface="+mn-ea"/>
              </a:rPr>
            </a:br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sz="1500" dirty="0">
                <a:solidFill>
                  <a:srgbClr val="002060"/>
                </a:solidFill>
                <a:sym typeface="+mn-ea"/>
              </a:rPr>
            </a:br>
            <a:r>
              <a:rPr lang="en-US" altLang="en-IN" sz="1500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sz="15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+mj-lt"/>
              </a:rPr>
              <a:t>Conjoint Analysis</a:t>
            </a:r>
            <a:endParaRPr lang="en-IN" sz="3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3366"/>
                </a:solidFill>
              </a:rPr>
              <a:t>McGraw-Hill/Irwin</a:t>
            </a:r>
            <a:endParaRPr lang="en-US">
              <a:solidFill>
                <a:srgbClr val="0033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4152C1C-4A42-41D7-8FDF-07AE728FE74A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77724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mtClean="0"/>
              <a:t> </a:t>
            </a:r>
            <a:r>
              <a:rPr lang="en-US" sz="3600" b="1" smtClean="0"/>
              <a:t>Example 2:-</a:t>
            </a:r>
            <a:endParaRPr lang="en-US" b="1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5257800"/>
          </a:xfrm>
        </p:spPr>
        <p:txBody>
          <a:bodyPr/>
          <a:lstStyle/>
          <a:p>
            <a:r>
              <a:rPr lang="en-US" sz="2200" b="0" dirty="0" smtClean="0">
                <a:latin typeface="+mj-lt"/>
              </a:rPr>
              <a:t>Assume a product has three attributes Price(H,M,L) , quality( Super </a:t>
            </a:r>
            <a:r>
              <a:rPr lang="en-US" sz="2200" b="0" dirty="0" err="1" smtClean="0">
                <a:latin typeface="+mj-lt"/>
              </a:rPr>
              <a:t>Deluxe,Deluxe,Normal</a:t>
            </a:r>
            <a:r>
              <a:rPr lang="en-US" sz="2200" b="0" dirty="0" smtClean="0">
                <a:latin typeface="+mj-lt"/>
              </a:rPr>
              <a:t>) &amp; </a:t>
            </a:r>
            <a:r>
              <a:rPr lang="en-US" sz="2200" b="0" dirty="0" err="1" smtClean="0">
                <a:latin typeface="+mj-lt"/>
              </a:rPr>
              <a:t>colour</a:t>
            </a:r>
            <a:r>
              <a:rPr lang="en-US" sz="2200" b="0" dirty="0" smtClean="0">
                <a:latin typeface="+mj-lt"/>
              </a:rPr>
              <a:t> ( red, yellow, blue) each at three possible levels 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Instead of having to evaluate 27 possible combinations a subset of 9 or more can be evaluated for their attractiveness to the consumers.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endParaRPr lang="en-US" sz="2200" dirty="0" smtClean="0">
              <a:latin typeface="+mj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0" dirty="0" smtClean="0">
                <a:latin typeface="+mj-lt"/>
              </a:rPr>
              <a:t>Researcher knows not only how important each attribute is but also the importance of each level.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r>
              <a:rPr lang="en-US" sz="2200" b="0" dirty="0" smtClean="0">
                <a:latin typeface="+mj-lt"/>
              </a:rPr>
              <a:t>	( Attractiveness of red </a:t>
            </a:r>
            <a:r>
              <a:rPr lang="en-US" sz="2200" b="0" dirty="0" err="1" smtClean="0">
                <a:latin typeface="+mj-lt"/>
              </a:rPr>
              <a:t>vs</a:t>
            </a:r>
            <a:r>
              <a:rPr lang="en-US" sz="2200" b="0" dirty="0" smtClean="0">
                <a:latin typeface="+mj-lt"/>
              </a:rPr>
              <a:t> yellow </a:t>
            </a:r>
            <a:r>
              <a:rPr lang="en-US" sz="2200" b="0" dirty="0" err="1" smtClean="0">
                <a:latin typeface="+mj-lt"/>
              </a:rPr>
              <a:t>vs</a:t>
            </a:r>
            <a:r>
              <a:rPr lang="en-US" sz="2200" b="0" dirty="0" smtClean="0">
                <a:latin typeface="+mj-lt"/>
              </a:rPr>
              <a:t> blue)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Results can also be used to simulate various product designs &amp; their acceptances.</a:t>
            </a:r>
            <a:endParaRPr lang="en-US" sz="2200" b="0" dirty="0" smtClean="0">
              <a:latin typeface="+mj-lt"/>
            </a:endParaRPr>
          </a:p>
          <a:p>
            <a:endParaRPr lang="en-US" sz="22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A65837C-C5FA-4FD9-8814-976146E471F6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z="3600" b="1" dirty="0" smtClean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r>
              <a:rPr lang="en-US" sz="2200" b="0" dirty="0" smtClean="0">
                <a:latin typeface="+mj-lt"/>
              </a:rPr>
              <a:t>This method is better than asking the respondents to rate the object on each of number of attributes.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It has great use in the field of business and market research.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It is a powerful tool for new product development.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93B5A62-18A0-4D4F-9A22-F8C1D15B5F3A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064896" cy="5013176"/>
          </a:xfrm>
        </p:spPr>
        <p:txBody>
          <a:bodyPr/>
          <a:lstStyle/>
          <a:p>
            <a:r>
              <a:rPr lang="en-US" sz="2200" b="0" dirty="0" smtClean="0">
                <a:latin typeface="+mj-lt"/>
              </a:rPr>
              <a:t>It is an emerging dependence technique for assessing  consumer utility levels for specific product attributes and their levels.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Consumers are required to evaluate only a few product profiles which are combinations of product levels.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It can answer questions such as what utility consumers see in price levels, in after sales service levels, product features etc.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r>
              <a:rPr lang="en-US" sz="2200" b="0" dirty="0" smtClean="0">
                <a:latin typeface="+mj-lt"/>
              </a:rPr>
              <a:t>It can be used in evaluation of new as well as existing products or services.</a:t>
            </a:r>
            <a:endParaRPr lang="en-US" sz="2200" b="0" dirty="0" smtClean="0">
              <a:latin typeface="+mj-lt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altLang="zh-TW" sz="3600" b="1" i="1" smtClean="0">
                <a:solidFill>
                  <a:srgbClr val="0000FF"/>
                </a:solidFill>
                <a:ea typeface="PMingLiU" panose="02020500000000000000" pitchFamily="18" charset="-120"/>
              </a:rPr>
              <a:t>Conjoint Analysis</a:t>
            </a:r>
            <a:r>
              <a:rPr lang="en-US" altLang="zh-TW" sz="3600" b="1" i="1" smtClean="0">
                <a:ea typeface="PMingLiU" panose="02020500000000000000" pitchFamily="18" charset="-120"/>
              </a:rPr>
              <a:t> </a:t>
            </a:r>
            <a:br>
              <a:rPr lang="en-US" altLang="zh-TW" i="1" smtClean="0">
                <a:ea typeface="PMingLiU" panose="02020500000000000000" pitchFamily="18" charset="-120"/>
              </a:rPr>
            </a:br>
            <a:endParaRPr lang="en-US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B73D944-5973-457E-83FC-7B74D4E905EA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  <p:graphicFrame>
        <p:nvGraphicFramePr>
          <p:cNvPr id="15364" name="Object 10"/>
          <p:cNvGraphicFramePr>
            <a:graphicFrameLocks noGrp="1" noChangeAspect="1"/>
          </p:cNvGraphicFramePr>
          <p:nvPr>
            <p:ph idx="1"/>
          </p:nvPr>
        </p:nvGraphicFramePr>
        <p:xfrm>
          <a:off x="990600" y="2667000"/>
          <a:ext cx="7924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" imgW="1651000" imgH="228600" progId="Equation.DSMT4">
                  <p:embed/>
                </p:oleObj>
              </mc:Choice>
              <mc:Fallback>
                <p:oleObj name="Equation" r:id="rId1" imgW="1651000" imgH="228600" progId="Equation.DSMT4">
                  <p:embed/>
                  <p:pic>
                    <p:nvPicPr>
                      <p:cNvPr id="0" name="Picture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667000"/>
                        <a:ext cx="7924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457200" y="3581400"/>
            <a:ext cx="723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2400" i="1">
                <a:solidFill>
                  <a:srgbClr val="003366"/>
                </a:solidFill>
                <a:latin typeface="Helvetica" charset="0"/>
                <a:ea typeface="PMingLiU" panose="02020500000000000000" pitchFamily="18" charset="-120"/>
              </a:rPr>
              <a:t>(metric, nometric)                            (nometric</a:t>
            </a:r>
            <a:r>
              <a:rPr lang="en-US" altLang="zh-TW" sz="2000" i="1">
                <a:solidFill>
                  <a:srgbClr val="003366"/>
                </a:solidFill>
                <a:latin typeface="Helvetica" charset="0"/>
                <a:ea typeface="PMingLiU" panose="02020500000000000000" pitchFamily="18" charset="-120"/>
              </a:rPr>
              <a:t>) </a:t>
            </a:r>
            <a:endParaRPr lang="en-US" sz="2000">
              <a:solidFill>
                <a:srgbClr val="003366"/>
              </a:solidFill>
              <a:latin typeface="Helvetica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9604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Steps in Conjoint analysis</a:t>
            </a:r>
            <a:endParaRPr lang="en-US" sz="3600" b="1" smtClean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The important attributes relevant to study are identified. These attributes are called as factors.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The attribute variation and levels are specified.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Thereafter data is collected from the respondents using a data collection instrument. The respondents indicate their preference by either rank ordering , rating or choosing the most preferred alternative.</a:t>
            </a: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endParaRPr lang="en-US" sz="2200" b="0" dirty="0" smtClean="0">
              <a:latin typeface="+mj-lt"/>
            </a:endParaRPr>
          </a:p>
          <a:p>
            <a:pPr marL="514350" indent="-514350">
              <a:buFont typeface="Times" charset="0"/>
              <a:buAutoNum type="arabicParenR"/>
            </a:pPr>
            <a:r>
              <a:rPr lang="en-US" sz="2200" b="0" dirty="0" smtClean="0">
                <a:latin typeface="+mj-lt"/>
              </a:rPr>
              <a:t>The collected data is then analyzed using an ordinal regression or a </a:t>
            </a:r>
            <a:r>
              <a:rPr lang="en-US" sz="2200" b="0" dirty="0" err="1" smtClean="0">
                <a:latin typeface="+mj-lt"/>
              </a:rPr>
              <a:t>logit</a:t>
            </a:r>
            <a:r>
              <a:rPr lang="en-US" sz="2200" b="0" dirty="0" smtClean="0">
                <a:latin typeface="+mj-lt"/>
              </a:rPr>
              <a:t> model. 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013EE1E-CCB1-4D0D-A1E2-D4D2224EBDE0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Uses :-</a:t>
            </a:r>
            <a:endParaRPr lang="en-US" sz="3600" b="1" smtClean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200" b="0" dirty="0" smtClean="0">
                <a:latin typeface="+mj-lt"/>
              </a:rPr>
              <a:t>Determine the relative importance of the attributes in the choice process of the consumers.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endParaRPr lang="en-US" sz="22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0" dirty="0" smtClean="0">
                <a:latin typeface="+mj-lt"/>
              </a:rPr>
              <a:t> Determine the market share of brands that differ in attribute levels.</a:t>
            </a:r>
            <a:endParaRPr lang="en-US" sz="22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2200" b="0" dirty="0" smtClean="0">
              <a:latin typeface="+mj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200" b="0" dirty="0" smtClean="0">
                <a:latin typeface="+mj-lt"/>
              </a:rPr>
              <a:t> Segment the market based on similarity of preference for attribute levels.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50E362F-603D-47B3-A2B0-9628A070DAC1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z="3600" b="1" smtClean="0"/>
              <a:t>Example.1:-</a:t>
            </a:r>
            <a:endParaRPr lang="en-US" sz="3600" b="1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/>
          <a:lstStyle/>
          <a:p>
            <a:r>
              <a:rPr lang="en-US" sz="2200" b="0" dirty="0" smtClean="0">
                <a:latin typeface="+mj-lt"/>
              </a:rPr>
              <a:t>Suppose we ask a set of respondents to express their preference among movies that varied on three attributes each with two levels as shown below:-</a:t>
            </a:r>
            <a:endParaRPr lang="en-US" sz="2200" b="0" dirty="0" smtClean="0">
              <a:latin typeface="+mj-lt"/>
            </a:endParaRPr>
          </a:p>
          <a:p>
            <a:endParaRPr lang="en-US" sz="2200" b="0" dirty="0" smtClean="0">
              <a:latin typeface="+mj-lt"/>
            </a:endParaRPr>
          </a:p>
          <a:p>
            <a:pPr lvl="1"/>
            <a:r>
              <a:rPr lang="en-US" sz="2200" b="0" dirty="0" smtClean="0">
                <a:latin typeface="+mj-lt"/>
              </a:rPr>
              <a:t>Hero of the movie :  </a:t>
            </a:r>
            <a:r>
              <a:rPr lang="en-US" sz="2200" b="0" dirty="0" err="1">
                <a:latin typeface="+mj-lt"/>
              </a:rPr>
              <a:t>S</a:t>
            </a:r>
            <a:r>
              <a:rPr lang="en-US" sz="2200" b="0" dirty="0" err="1" smtClean="0">
                <a:latin typeface="+mj-lt"/>
              </a:rPr>
              <a:t>harukh</a:t>
            </a:r>
            <a:r>
              <a:rPr lang="en-US" sz="2200" b="0" dirty="0" smtClean="0">
                <a:latin typeface="+mj-lt"/>
              </a:rPr>
              <a:t> khan or 					                   </a:t>
            </a:r>
            <a:r>
              <a:rPr lang="en-US" sz="2200" b="0" dirty="0" err="1" smtClean="0">
                <a:latin typeface="+mj-lt"/>
              </a:rPr>
              <a:t>Akshay</a:t>
            </a:r>
            <a:r>
              <a:rPr lang="en-US" sz="2200" b="0" dirty="0" smtClean="0">
                <a:latin typeface="+mj-lt"/>
              </a:rPr>
              <a:t> Kumar</a:t>
            </a:r>
            <a:endParaRPr lang="en-US" sz="2200" b="0" dirty="0" smtClean="0">
              <a:latin typeface="+mj-lt"/>
            </a:endParaRPr>
          </a:p>
          <a:p>
            <a:pPr lvl="1"/>
            <a:r>
              <a:rPr lang="en-US" sz="2200" b="0" dirty="0" smtClean="0">
                <a:latin typeface="+mj-lt"/>
              </a:rPr>
              <a:t>Type of movie       :  Action or Comedy</a:t>
            </a:r>
            <a:endParaRPr lang="en-US" sz="2200" b="0" dirty="0" smtClean="0">
              <a:latin typeface="+mj-lt"/>
            </a:endParaRPr>
          </a:p>
          <a:p>
            <a:pPr lvl="1"/>
            <a:r>
              <a:rPr lang="en-US" sz="2200" b="0" dirty="0" smtClean="0">
                <a:latin typeface="+mj-lt"/>
              </a:rPr>
              <a:t>Price of ticket        :  </a:t>
            </a:r>
            <a:r>
              <a:rPr lang="en-US" sz="2200" b="0" dirty="0" err="1" smtClean="0">
                <a:latin typeface="+mj-lt"/>
              </a:rPr>
              <a:t>Rs</a:t>
            </a:r>
            <a:r>
              <a:rPr lang="en-US" sz="2200" b="0" dirty="0" smtClean="0">
                <a:latin typeface="+mj-lt"/>
              </a:rPr>
              <a:t>. 150  or Rs.200</a:t>
            </a:r>
            <a:endParaRPr lang="en-US" sz="2200" b="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883182-A0A1-4201-998D-45BB452A9071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r>
              <a:rPr lang="en-US" smtClean="0"/>
              <a:t>Solution:-</a:t>
            </a:r>
            <a:endParaRPr lang="en-US" smtClean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sz="2200" b="0" dirty="0" smtClean="0">
                <a:latin typeface="+mj-lt"/>
              </a:rPr>
              <a:t>There are in total 2x2x2=8 combinations of this features. Each of these features is presented to , respondent number 1. The various features would like:</a:t>
            </a:r>
            <a:endParaRPr lang="en-US" sz="2200" b="0" dirty="0" smtClean="0">
              <a:latin typeface="+mj-lt"/>
            </a:endParaRPr>
          </a:p>
          <a:p>
            <a:pPr>
              <a:buFontTx/>
              <a:buNone/>
            </a:pPr>
            <a:endParaRPr lang="en-US" sz="2200" b="0" dirty="0" smtClean="0">
              <a:latin typeface="+mj-lt"/>
            </a:endParaRPr>
          </a:p>
          <a:p>
            <a:pPr lvl="1"/>
            <a:r>
              <a:rPr lang="en-US" sz="2200" b="0" dirty="0" smtClean="0">
                <a:latin typeface="+mj-lt"/>
              </a:rPr>
              <a:t> Feature 1: </a:t>
            </a:r>
            <a:r>
              <a:rPr lang="en-US" sz="2200" b="0" dirty="0" err="1" smtClean="0">
                <a:latin typeface="+mj-lt"/>
              </a:rPr>
              <a:t>Sharukh</a:t>
            </a:r>
            <a:r>
              <a:rPr lang="en-US" sz="2200" b="0" dirty="0" smtClean="0">
                <a:latin typeface="+mj-lt"/>
              </a:rPr>
              <a:t> Khan , Action, Rs.150</a:t>
            </a:r>
            <a:endParaRPr lang="en-US" sz="2200" b="0" dirty="0" smtClean="0">
              <a:latin typeface="+mj-lt"/>
            </a:endParaRPr>
          </a:p>
          <a:p>
            <a:pPr lvl="1"/>
            <a:r>
              <a:rPr lang="en-US" sz="2200" b="0" dirty="0" smtClean="0">
                <a:latin typeface="+mj-lt"/>
              </a:rPr>
              <a:t>Feature 2 : </a:t>
            </a:r>
            <a:r>
              <a:rPr lang="en-US" sz="2200" b="0" dirty="0" err="1" smtClean="0">
                <a:latin typeface="+mj-lt"/>
              </a:rPr>
              <a:t>Sharukh</a:t>
            </a:r>
            <a:r>
              <a:rPr lang="en-US" sz="2200" b="0" dirty="0" smtClean="0">
                <a:latin typeface="+mj-lt"/>
              </a:rPr>
              <a:t> Khan , Action, Rs.200</a:t>
            </a:r>
            <a:endParaRPr lang="en-US" sz="2200" b="0" dirty="0" smtClean="0">
              <a:latin typeface="+mj-lt"/>
            </a:endParaRPr>
          </a:p>
          <a:p>
            <a:pPr lvl="1"/>
            <a:r>
              <a:rPr lang="en-US" sz="2200" b="0" dirty="0" smtClean="0">
                <a:latin typeface="+mj-lt"/>
              </a:rPr>
              <a:t>Feature 3 : </a:t>
            </a:r>
            <a:r>
              <a:rPr lang="en-US" sz="2200" b="0" dirty="0" err="1" smtClean="0">
                <a:latin typeface="+mj-lt"/>
              </a:rPr>
              <a:t>Akhshay</a:t>
            </a:r>
            <a:r>
              <a:rPr lang="en-US" sz="2200" b="0" dirty="0" smtClean="0">
                <a:latin typeface="+mj-lt"/>
              </a:rPr>
              <a:t> Kumar, Action, Rs.150</a:t>
            </a:r>
            <a:endParaRPr lang="en-US" sz="2200" b="0" dirty="0" smtClean="0">
              <a:latin typeface="+mj-lt"/>
            </a:endParaRPr>
          </a:p>
          <a:p>
            <a:pPr lvl="1"/>
            <a:r>
              <a:rPr lang="en-US" sz="2200" b="0" dirty="0" smtClean="0">
                <a:latin typeface="+mj-lt"/>
              </a:rPr>
              <a:t>Feature 4 : </a:t>
            </a:r>
            <a:r>
              <a:rPr lang="en-US" sz="2200" b="0" dirty="0" err="1" smtClean="0">
                <a:latin typeface="+mj-lt"/>
              </a:rPr>
              <a:t>Akhshay</a:t>
            </a:r>
            <a:r>
              <a:rPr lang="en-US" sz="2200" b="0" dirty="0" smtClean="0">
                <a:latin typeface="+mj-lt"/>
              </a:rPr>
              <a:t> Kumar, Action, Rs.200</a:t>
            </a:r>
            <a:endParaRPr lang="en-US" sz="2200" b="0" dirty="0" smtClean="0">
              <a:latin typeface="+mj-lt"/>
            </a:endParaRPr>
          </a:p>
          <a:p>
            <a:pPr lvl="1"/>
            <a:endParaRPr lang="en-US" sz="2200" dirty="0" smtClean="0">
              <a:latin typeface="+mj-lt"/>
            </a:endParaRPr>
          </a:p>
          <a:p>
            <a:pPr lvl="1"/>
            <a:endParaRPr lang="en-US" sz="2200" dirty="0" smtClean="0">
              <a:latin typeface="+mj-lt"/>
            </a:endParaRPr>
          </a:p>
          <a:p>
            <a:pPr lvl="1"/>
            <a:endParaRPr lang="en-US" sz="2200" dirty="0" smtClean="0">
              <a:latin typeface="+mj-lt"/>
            </a:endParaRPr>
          </a:p>
          <a:p>
            <a:pPr lvl="1"/>
            <a:endParaRPr lang="en-US" sz="22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F8111E6-D477-452C-B7AD-E12E273420BA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en-US" smtClean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4068763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2200" b="0" dirty="0" smtClean="0">
                <a:latin typeface="+mj-lt"/>
              </a:rPr>
              <a:t>Feature 5: </a:t>
            </a:r>
            <a:r>
              <a:rPr lang="en-US" sz="2200" b="0" dirty="0" err="1" smtClean="0">
                <a:latin typeface="+mj-lt"/>
              </a:rPr>
              <a:t>Sharukh</a:t>
            </a:r>
            <a:r>
              <a:rPr lang="en-US" sz="2200" b="0" dirty="0" smtClean="0">
                <a:latin typeface="+mj-lt"/>
              </a:rPr>
              <a:t> Khan , Comedy, Rs.150 </a:t>
            </a:r>
            <a:endParaRPr lang="en-US" sz="2200" b="0" dirty="0" smtClean="0">
              <a:latin typeface="+mj-lt"/>
            </a:endParaRPr>
          </a:p>
          <a:p>
            <a:pPr marL="342900" lvl="1" indent="-342900">
              <a:buFontTx/>
              <a:buChar char="•"/>
            </a:pPr>
            <a:r>
              <a:rPr lang="en-US" sz="2200" b="0" dirty="0" smtClean="0">
                <a:latin typeface="+mj-lt"/>
              </a:rPr>
              <a:t>Feature 6: </a:t>
            </a:r>
            <a:r>
              <a:rPr lang="en-US" sz="2200" b="0" dirty="0" err="1" smtClean="0">
                <a:latin typeface="+mj-lt"/>
              </a:rPr>
              <a:t>Sharukh</a:t>
            </a:r>
            <a:r>
              <a:rPr lang="en-US" sz="2200" b="0" dirty="0" smtClean="0">
                <a:latin typeface="+mj-lt"/>
              </a:rPr>
              <a:t> Khan , Comedy, Rs.200</a:t>
            </a:r>
            <a:endParaRPr lang="en-US" sz="2200" b="0" dirty="0" smtClean="0">
              <a:latin typeface="+mj-lt"/>
            </a:endParaRPr>
          </a:p>
          <a:p>
            <a:pPr marL="342900" lvl="1" indent="-342900">
              <a:buFontTx/>
              <a:buChar char="•"/>
            </a:pPr>
            <a:r>
              <a:rPr lang="en-US" sz="2200" b="0" dirty="0" smtClean="0">
                <a:latin typeface="+mj-lt"/>
              </a:rPr>
              <a:t>Feature 7 : </a:t>
            </a:r>
            <a:r>
              <a:rPr lang="en-US" sz="2200" b="0" dirty="0" err="1" smtClean="0">
                <a:latin typeface="+mj-lt"/>
              </a:rPr>
              <a:t>Akhshay</a:t>
            </a:r>
            <a:r>
              <a:rPr lang="en-US" sz="2200" b="0" dirty="0" smtClean="0">
                <a:latin typeface="+mj-lt"/>
              </a:rPr>
              <a:t> Kumar, Comedy, Rs.150</a:t>
            </a:r>
            <a:endParaRPr lang="en-US" sz="2200" b="0" dirty="0" smtClean="0">
              <a:latin typeface="+mj-lt"/>
            </a:endParaRPr>
          </a:p>
          <a:p>
            <a:pPr marL="342900" lvl="1" indent="-342900">
              <a:buFontTx/>
              <a:buChar char="•"/>
            </a:pPr>
            <a:r>
              <a:rPr lang="en-US" sz="2200" b="0" dirty="0" smtClean="0">
                <a:latin typeface="+mj-lt"/>
              </a:rPr>
              <a:t>Feature 8 : </a:t>
            </a:r>
            <a:r>
              <a:rPr lang="en-US" sz="2200" b="0" dirty="0" err="1" smtClean="0">
                <a:latin typeface="+mj-lt"/>
              </a:rPr>
              <a:t>Akhshay</a:t>
            </a:r>
            <a:r>
              <a:rPr lang="en-US" sz="2200" b="0" dirty="0" smtClean="0">
                <a:latin typeface="+mj-lt"/>
              </a:rPr>
              <a:t> Kumar, Comedy,Rs.200</a:t>
            </a:r>
            <a:endParaRPr lang="en-US" sz="2200" b="0" dirty="0" smtClean="0">
              <a:latin typeface="+mj-lt"/>
            </a:endParaRPr>
          </a:p>
          <a:p>
            <a:pPr marL="342900" lvl="1" indent="-342900">
              <a:buFontTx/>
              <a:buNone/>
            </a:pPr>
            <a:r>
              <a:rPr lang="en-US" sz="2200" b="0" dirty="0" smtClean="0">
                <a:latin typeface="+mj-lt"/>
              </a:rPr>
              <a:t>			</a:t>
            </a:r>
            <a:endParaRPr lang="en-US" sz="2200" b="0" dirty="0" smtClean="0">
              <a:latin typeface="+mj-lt"/>
            </a:endParaRPr>
          </a:p>
          <a:p>
            <a:pPr marL="342900" lvl="1" indent="-342900">
              <a:buFontTx/>
              <a:buNone/>
            </a:pPr>
            <a:r>
              <a:rPr lang="en-US" sz="2200" b="0" dirty="0" smtClean="0">
                <a:latin typeface="+mj-lt"/>
              </a:rPr>
              <a:t>			The respondents could be presented with the above 8 combinations and asked to give their preferences in terms of desirability of the feature either on an interval scale or an ordinal scale.</a:t>
            </a:r>
            <a:endParaRPr lang="en-US" sz="2200" b="0" dirty="0" smtClean="0">
              <a:latin typeface="+mj-lt"/>
            </a:endParaRPr>
          </a:p>
          <a:p>
            <a:pPr marL="342900" lvl="1" indent="-342900">
              <a:buFontTx/>
              <a:buChar char="•"/>
            </a:pPr>
            <a:endParaRPr lang="en-US" sz="2200" dirty="0" smtClean="0">
              <a:latin typeface="+mj-lt"/>
            </a:endParaRPr>
          </a:p>
          <a:p>
            <a:pPr marL="342900" lvl="1" indent="-342900">
              <a:buFontTx/>
              <a:buChar char="•"/>
            </a:pPr>
            <a:endParaRPr lang="en-US" sz="2200" dirty="0" smtClean="0">
              <a:latin typeface="+mj-lt"/>
            </a:endParaRPr>
          </a:p>
          <a:p>
            <a:endParaRPr lang="en-US" sz="2200" dirty="0" smtClean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E9C236C-3648-42AF-A3E3-89C3C450CF2B}" type="slidenum">
              <a:rPr lang="en-US" smtClean="0">
                <a:solidFill>
                  <a:srgbClr val="003366"/>
                </a:solidFill>
              </a:rPr>
            </a:fld>
            <a:endParaRPr lang="en-US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ates McDaniel Design Template">
  <a:themeElements>
    <a:clrScheme name="1_Oates McDaniel Design Template 11">
      <a:dk1>
        <a:srgbClr val="003366"/>
      </a:dk1>
      <a:lt1>
        <a:srgbClr val="FFFFFF"/>
      </a:lt1>
      <a:dk2>
        <a:srgbClr val="003366"/>
      </a:dk2>
      <a:lt2>
        <a:srgbClr val="CC0000"/>
      </a:lt2>
      <a:accent1>
        <a:srgbClr val="FF9900"/>
      </a:accent1>
      <a:accent2>
        <a:srgbClr val="CC0000"/>
      </a:accent2>
      <a:accent3>
        <a:srgbClr val="FFFFFF"/>
      </a:accent3>
      <a:accent4>
        <a:srgbClr val="002A56"/>
      </a:accent4>
      <a:accent5>
        <a:srgbClr val="FFCAAA"/>
      </a:accent5>
      <a:accent6>
        <a:srgbClr val="B90000"/>
      </a:accent6>
      <a:hlink>
        <a:srgbClr val="990000"/>
      </a:hlink>
      <a:folHlink>
        <a:srgbClr val="3333FF"/>
      </a:folHlink>
    </a:clrScheme>
    <a:fontScheme name="1_Oates McDaniel Design Template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1_Oates McDaniel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Oates McDaniel Design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8">
        <a:dk1>
          <a:srgbClr val="000066"/>
        </a:dk1>
        <a:lt1>
          <a:srgbClr val="FFFFFF"/>
        </a:lt1>
        <a:dk2>
          <a:srgbClr val="A50021"/>
        </a:dk2>
        <a:lt2>
          <a:srgbClr val="000066"/>
        </a:lt2>
        <a:accent1>
          <a:srgbClr val="000066"/>
        </a:accent1>
        <a:accent2>
          <a:srgbClr val="A50021"/>
        </a:accent2>
        <a:accent3>
          <a:srgbClr val="FFFFFF"/>
        </a:accent3>
        <a:accent4>
          <a:srgbClr val="000056"/>
        </a:accent4>
        <a:accent5>
          <a:srgbClr val="AAAAB8"/>
        </a:accent5>
        <a:accent6>
          <a:srgbClr val="95001D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9">
        <a:dk1>
          <a:srgbClr val="990033"/>
        </a:dk1>
        <a:lt1>
          <a:srgbClr val="FFFFFF"/>
        </a:lt1>
        <a:dk2>
          <a:srgbClr val="A50021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82002A"/>
        </a:accent4>
        <a:accent5>
          <a:srgbClr val="FFCAAA"/>
        </a:accent5>
        <a:accent6>
          <a:srgbClr val="B90000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10">
        <a:dk1>
          <a:srgbClr val="006600"/>
        </a:dk1>
        <a:lt1>
          <a:srgbClr val="FFFFFF"/>
        </a:lt1>
        <a:dk2>
          <a:srgbClr val="A50021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005600"/>
        </a:accent4>
        <a:accent5>
          <a:srgbClr val="FFCAAA"/>
        </a:accent5>
        <a:accent6>
          <a:srgbClr val="B90000"/>
        </a:accent6>
        <a:hlink>
          <a:srgbClr val="0066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Oates McDaniel Design Template 11">
        <a:dk1>
          <a:srgbClr val="003366"/>
        </a:dk1>
        <a:lt1>
          <a:srgbClr val="FFFFFF"/>
        </a:lt1>
        <a:dk2>
          <a:srgbClr val="003366"/>
        </a:dk2>
        <a:lt2>
          <a:srgbClr val="CC0000"/>
        </a:lt2>
        <a:accent1>
          <a:srgbClr val="FF9900"/>
        </a:accent1>
        <a:accent2>
          <a:srgbClr val="CC0000"/>
        </a:accent2>
        <a:accent3>
          <a:srgbClr val="FFFFFF"/>
        </a:accent3>
        <a:accent4>
          <a:srgbClr val="002A56"/>
        </a:accent4>
        <a:accent5>
          <a:srgbClr val="FFCAAA"/>
        </a:accent5>
        <a:accent6>
          <a:srgbClr val="B90000"/>
        </a:accent6>
        <a:hlink>
          <a:srgbClr val="990000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3085</Words>
  <Application>WPS Presentation</Application>
  <PresentationFormat>On-screen Show (4:3)</PresentationFormat>
  <Paragraphs>104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SimSun</vt:lpstr>
      <vt:lpstr>Wingdings</vt:lpstr>
      <vt:lpstr>Helvetica</vt:lpstr>
      <vt:lpstr>Times</vt:lpstr>
      <vt:lpstr>Times New Roman</vt:lpstr>
      <vt:lpstr>Impact</vt:lpstr>
      <vt:lpstr>PMingLiU</vt:lpstr>
      <vt:lpstr>Microsoft YaHei</vt:lpstr>
      <vt:lpstr>Arial Unicode MS</vt:lpstr>
      <vt:lpstr>Calibri</vt:lpstr>
      <vt:lpstr>1_Oates McDaniel Design Template</vt:lpstr>
      <vt:lpstr>Equation.DSMT4</vt:lpstr>
      <vt:lpstr>PowerPoint 演示文稿</vt:lpstr>
      <vt:lpstr>PowerPoint 演示文稿</vt:lpstr>
      <vt:lpstr>PowerPoint 演示文稿</vt:lpstr>
      <vt:lpstr>Conjoint Analysis  </vt:lpstr>
      <vt:lpstr>Steps in Conjoint analysis</vt:lpstr>
      <vt:lpstr>Uses :-</vt:lpstr>
      <vt:lpstr>Example.1:-</vt:lpstr>
      <vt:lpstr>Solution:-</vt:lpstr>
      <vt:lpstr>PowerPoint 演示文稿</vt:lpstr>
      <vt:lpstr> Example 2:-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2020-08-04T08:19:00Z</dcterms:created>
  <dcterms:modified xsi:type="dcterms:W3CDTF">2024-08-31T07:41:16Z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DB93233803BE40BAAE032E3903B81D0B_12</vt:lpwstr>
  </property>
  <property fmtid="{D5CDD505-2E9C-101B-9397-08002B2CF9AE}" pid="3" name="KSOProductBuildVer">
    <vt:lpwstr>1033-12.2.0.17562</vt:lpwstr>
  </property>
</Properties>
</file>