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56" r:id="rId4"/>
    <p:sldId id="257" r:id="rId5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D68B4-EB9C-405A-9F24-4318258F5782}" type="datetimeFigureOut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1914B-9121-4C22-8DC7-4B728EB90ACC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fld id="{93920ABE-4124-4CE3-B443-05E562401897}" type="slidenum">
              <a:rPr lang="en-US" sz="1200">
                <a:solidFill>
                  <a:prstClr val="black"/>
                </a:solidFill>
                <a:latin typeface="Arial" panose="020B0604020202020204" pitchFamily="34" charset="0"/>
              </a:rPr>
            </a:fld>
            <a:endParaRPr lang="en-US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fld id="{5F54783E-0CC7-432C-B376-EFC1317C0FD2}" type="slidenum">
              <a:rPr lang="en-US" sz="1200">
                <a:solidFill>
                  <a:prstClr val="black"/>
                </a:solidFill>
                <a:latin typeface="Arial" panose="020B0604020202020204" pitchFamily="34" charset="0"/>
              </a:rPr>
            </a:fld>
            <a:endParaRPr lang="en-US" sz="120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air 3rd ed #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48200" y="0"/>
            <a:ext cx="4495800" cy="6858000"/>
          </a:xfrm>
          <a:prstGeom prst="rect">
            <a:avLst/>
          </a:prstGeom>
          <a:gradFill rotWithShape="1">
            <a:gsLst>
              <a:gs pos="0">
                <a:schemeClr val="accent1">
                  <a:alpha val="73000"/>
                </a:schemeClr>
              </a:gs>
              <a:gs pos="100000">
                <a:schemeClr val="accent2">
                  <a:alpha val="73000"/>
                </a:schemeClr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0"/>
            <a:ext cx="4191000" cy="15557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smtClean="0">
                <a:solidFill>
                  <a:srgbClr val="FFFFFF"/>
                </a:solidFill>
              </a:rPr>
              <a:t>Chapter Seventeen</a:t>
            </a:r>
            <a:endParaRPr lang="en-US" sz="4800" smtClean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181600" y="5867400"/>
            <a:ext cx="35814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3366"/>
                </a:solidFill>
                <a:latin typeface="Helvetica" charset="0"/>
              </a:rPr>
              <a:t>Copyright © 2006</a:t>
            </a:r>
            <a:endParaRPr lang="en-US" sz="1400" b="1">
              <a:solidFill>
                <a:srgbClr val="003366"/>
              </a:solidFill>
              <a:latin typeface="Helvetica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3366"/>
                </a:solidFill>
                <a:latin typeface="Helvetica" charset="0"/>
              </a:rPr>
              <a:t>McGraw-Hill/Irwin</a:t>
            </a:r>
            <a:endParaRPr lang="en-US" sz="1400" b="1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04800" y="2286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b="1" smtClean="0">
              <a:solidFill>
                <a:srgbClr val="000066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00600" y="1066800"/>
            <a:ext cx="4343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3200" b="1" smtClean="0">
              <a:solidFill>
                <a:srgbClr val="A50021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3200" b="1" smtClean="0">
              <a:solidFill>
                <a:srgbClr val="A50021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029200" y="457200"/>
            <a:ext cx="3657600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000" b="1" smtClean="0">
                <a:solidFill>
                  <a:srgbClr val="003366"/>
                </a:solidFill>
              </a:rPr>
              <a:t>Data Analysis:</a:t>
            </a:r>
            <a:endParaRPr lang="en-US" sz="3000" b="1" smtClean="0">
              <a:solidFill>
                <a:srgbClr val="003366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000" b="1" smtClean="0">
                <a:solidFill>
                  <a:srgbClr val="003366"/>
                </a:solidFill>
              </a:rPr>
              <a:t>Multivariate Techniques for the Research Process</a:t>
            </a:r>
            <a:endParaRPr lang="en-US" sz="3000" b="1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DB5B2-1DFC-4480-B706-B321DB748327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B3C1E-445C-4129-91BA-4A31B1880D63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7BAE0-7F68-4549-BE4B-A999457238D5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D627A-9733-4669-BC75-F45EA8CA6B87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3BE73-C4DB-447E-AAE7-6118A379ABB2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BB7C0-4C8D-4CA4-83ED-AFA5FA04C175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C1DB6-57A6-4942-976C-99CCFF08730E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E2E56-780D-4E48-A140-4DAB27F19AE5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DF7CF-16C7-42DC-93B8-F79DF16DE1F8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30ECE-65D5-4DE8-8290-80D57D617A20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3881C-9161-4105-9957-19CCEF9F4CD9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72A06-8830-4B60-B87B-20DAF616D606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4495800" cy="685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 rot="5400000">
            <a:off x="4533900" y="-3086100"/>
            <a:ext cx="76200" cy="91440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495800" y="0"/>
            <a:ext cx="76200" cy="1371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76200" cy="1371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 rot="5400000">
            <a:off x="4495800" y="-3200400"/>
            <a:ext cx="152400" cy="9144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6275"/>
                  <a:invGamma/>
                </a:schemeClr>
              </a:gs>
            </a:gsLst>
            <a:lin ang="5400000" scaled="1"/>
          </a:gradFill>
          <a:ln w="3175">
            <a:noFill/>
            <a:miter lim="800000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2286000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613525"/>
            <a:ext cx="685800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DA52B7-830C-4197-B1F1-661A2022180B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52400" y="457200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3366"/>
              </a:solidFill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04800" y="3048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b="1" smtClean="0">
              <a:solidFill>
                <a:srgbClr val="000066"/>
              </a:solidFill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4572000" y="0"/>
            <a:ext cx="4572000" cy="762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build="p">
        <p:tmplLst>
          <p:tmpl lvl="1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9900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8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Factor Analysis</a:t>
            </a:r>
            <a:br>
              <a:rPr lang="en-US" kern="0" dirty="0">
                <a:solidFill>
                  <a:srgbClr val="FF0000"/>
                </a:solidFill>
                <a:latin typeface="Times"/>
              </a:rPr>
            </a:br>
            <a:endParaRPr lang="en-US" kern="0" dirty="0">
              <a:solidFill>
                <a:srgbClr val="FF0000"/>
              </a:solidFill>
              <a:latin typeface="Time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pPr algn="ctr"/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5)Total sum of squares:-</a:t>
            </a:r>
            <a:endParaRPr lang="en-US" sz="22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en-US" sz="22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200" b="0" dirty="0" smtClean="0">
                <a:latin typeface="+mj-lt"/>
              </a:rPr>
              <a:t>It is the total of  </a:t>
            </a:r>
            <a:r>
              <a:rPr lang="en-US" sz="2200" b="0" dirty="0" err="1" smtClean="0">
                <a:latin typeface="+mj-lt"/>
              </a:rPr>
              <a:t>eigen</a:t>
            </a:r>
            <a:r>
              <a:rPr lang="en-US" sz="2200" b="0" dirty="0" smtClean="0">
                <a:latin typeface="+mj-lt"/>
              </a:rPr>
              <a:t> values of all factors.</a:t>
            </a:r>
            <a:endParaRPr lang="en-US" sz="22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200" b="0" dirty="0" smtClean="0">
                <a:latin typeface="+mj-lt"/>
              </a:rPr>
              <a:t>This value , when divided by the number of variables under study, results in </a:t>
            </a:r>
            <a:r>
              <a:rPr lang="en-US" sz="2200" b="0" dirty="0" smtClean="0">
                <a:solidFill>
                  <a:srgbClr val="C00000"/>
                </a:solidFill>
                <a:latin typeface="+mj-lt"/>
              </a:rPr>
              <a:t>an index</a:t>
            </a:r>
            <a:r>
              <a:rPr lang="en-US" sz="2200" b="0" dirty="0" smtClean="0">
                <a:latin typeface="+mj-lt"/>
              </a:rPr>
              <a:t>.</a:t>
            </a:r>
            <a:endParaRPr lang="en-US" sz="22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200" b="0" dirty="0" smtClean="0">
                <a:latin typeface="+mj-lt"/>
              </a:rPr>
              <a:t>This index shows how the particular solution accounts for what all the variables taken together represents.</a:t>
            </a:r>
            <a:endParaRPr lang="en-US" sz="22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200" b="0" dirty="0" smtClean="0">
                <a:latin typeface="+mj-lt"/>
              </a:rPr>
              <a:t>If the variables are all very different from each other , this index will be low.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2200" b="0" dirty="0" smtClean="0">
                <a:latin typeface="+mj-lt"/>
              </a:rPr>
              <a:t> </a:t>
            </a:r>
            <a:endParaRPr lang="en-US" sz="2200" b="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FCC8B1E-AC8D-40E7-A1DC-A9A734315C4D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6) Factor scores:-</a:t>
            </a:r>
            <a:endParaRPr lang="en-US" sz="22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en-US" sz="22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200" b="0" dirty="0" smtClean="0">
                <a:latin typeface="+mj-lt"/>
              </a:rPr>
              <a:t> It represents the degree to which respondents gets high scores on the group of the items that load high each factor.</a:t>
            </a:r>
            <a:endParaRPr lang="en-US" sz="22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endParaRPr lang="en-US" sz="22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200" b="0" dirty="0" smtClean="0">
                <a:latin typeface="+mj-lt"/>
              </a:rPr>
              <a:t>It helps to explain what the factors mean.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2200" b="0" dirty="0" smtClean="0">
                <a:latin typeface="+mj-lt"/>
              </a:rPr>
              <a:t> </a:t>
            </a:r>
            <a:endParaRPr lang="en-US" sz="2200" b="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350C5D5-3E38-45DD-BDF2-975071DD611B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7) Rotation of factors:-</a:t>
            </a:r>
            <a:endParaRPr lang="en-US" sz="22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lvl="1">
              <a:buFontTx/>
              <a:buChar char="-"/>
              <a:defRPr/>
            </a:pPr>
            <a:r>
              <a:rPr lang="en-US" sz="2200" b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here, initial factors are rotated so as to yield a solution that can be interpreted easily.</a:t>
            </a:r>
            <a:endParaRPr lang="en-US" sz="2200" b="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Tx/>
              <a:buChar char="-"/>
              <a:defRPr/>
            </a:pPr>
            <a:endParaRPr lang="en-US" sz="2200" b="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lvl="1">
              <a:buFontTx/>
              <a:buChar char="-"/>
              <a:defRPr/>
            </a:pPr>
            <a:r>
              <a:rPr lang="en-US" sz="2200" b="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It can be accomplished by:-</a:t>
            </a:r>
            <a:endParaRPr lang="en-US" sz="2200" b="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lvl="2">
              <a:buFontTx/>
              <a:buChar char="-"/>
              <a:defRPr/>
            </a:pPr>
            <a:r>
              <a:rPr lang="en-US" sz="2200" b="0" dirty="0" smtClean="0">
                <a:solidFill>
                  <a:schemeClr val="accent6"/>
                </a:solidFill>
                <a:latin typeface="+mj-lt"/>
              </a:rPr>
              <a:t>Orthogonal rotation</a:t>
            </a:r>
            <a:endParaRPr lang="en-US" sz="2200" b="0" dirty="0" smtClean="0">
              <a:solidFill>
                <a:schemeClr val="accent6"/>
              </a:solidFill>
              <a:latin typeface="+mj-lt"/>
            </a:endParaRPr>
          </a:p>
          <a:p>
            <a:pPr lvl="2">
              <a:buFontTx/>
              <a:buChar char="-"/>
              <a:defRPr/>
            </a:pPr>
            <a:r>
              <a:rPr lang="en-US" sz="2200" b="0" dirty="0" err="1" smtClean="0">
                <a:solidFill>
                  <a:schemeClr val="accent6"/>
                </a:solidFill>
                <a:latin typeface="+mj-lt"/>
              </a:rPr>
              <a:t>Varimax</a:t>
            </a:r>
            <a:r>
              <a:rPr lang="en-US" sz="2200" b="0" dirty="0" smtClean="0">
                <a:solidFill>
                  <a:schemeClr val="accent6"/>
                </a:solidFill>
                <a:latin typeface="+mj-lt"/>
              </a:rPr>
              <a:t> rotation, and</a:t>
            </a:r>
            <a:endParaRPr lang="en-US" sz="2200" b="0" dirty="0" smtClean="0">
              <a:solidFill>
                <a:schemeClr val="accent6"/>
              </a:solidFill>
              <a:latin typeface="+mj-lt"/>
            </a:endParaRPr>
          </a:p>
          <a:p>
            <a:pPr lvl="2">
              <a:buFontTx/>
              <a:buChar char="-"/>
              <a:defRPr/>
            </a:pPr>
            <a:r>
              <a:rPr lang="en-US" sz="2200" b="0" dirty="0" smtClean="0">
                <a:solidFill>
                  <a:schemeClr val="accent6"/>
                </a:solidFill>
                <a:latin typeface="+mj-lt"/>
              </a:rPr>
              <a:t>Oblique rotation</a:t>
            </a:r>
            <a:endParaRPr lang="en-US" sz="2200" b="0" dirty="0" smtClean="0">
              <a:solidFill>
                <a:schemeClr val="accent6"/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en-US" sz="22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en-US" sz="22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9B3DBE2-8A53-4745-BCCA-4A6CC9942541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sz="2200" b="0" dirty="0" smtClean="0">
                <a:latin typeface="+mj-lt"/>
              </a:rPr>
              <a:t>The basic idea of rotation is to get some factors that have a few variables that correlate high with that factor and some that correlate poorly with that factor.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This the rotation is carried out in such a way so that the factor loadings as in the first step are close to unity or zero.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This procedure helps to avoid problems of having factors with all variables having midrange correlations.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E58FDE-A073-47AF-9DA6-014128D618FA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0" dirty="0" smtClean="0">
                <a:latin typeface="+mj-lt"/>
              </a:rPr>
              <a:t>Once this is done, a cut off point on the factor loading is selected. Generally it is taken to be greater than 0.5.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Once the cut off point is decided , all those variables attached to a factor are used for naming the factors.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This is very subjective procedures and different researchers may name same factors differently</a:t>
            </a:r>
            <a:r>
              <a:rPr lang="en-US" sz="2200" dirty="0" smtClean="0">
                <a:latin typeface="+mj-lt"/>
              </a:rPr>
              <a:t>. </a:t>
            </a:r>
            <a:endParaRPr lang="en-US" sz="2200" dirty="0" smtClean="0">
              <a:latin typeface="+mj-lt"/>
            </a:endParaRPr>
          </a:p>
          <a:p>
            <a:endParaRPr lang="en-US" sz="22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78C6ED-96E6-44B4-A5D8-5B6A1E87B117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   </a:t>
            </a:r>
            <a:endParaRPr lang="en-US" sz="220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dirty="0">
                <a:latin typeface="+mj-lt"/>
              </a:rPr>
              <a:t>	</a:t>
            </a:r>
            <a:r>
              <a:rPr lang="en-US" sz="2200" dirty="0" smtClean="0">
                <a:latin typeface="+mj-lt"/>
              </a:rPr>
              <a:t>		 </a:t>
            </a:r>
            <a:r>
              <a:rPr lang="en-US" sz="2200" dirty="0" smtClean="0">
                <a:latin typeface="+mj-lt"/>
              </a:rPr>
              <a:t>Final Aspect of Factor Analysis</a:t>
            </a:r>
            <a:endParaRPr lang="en-US" sz="2200" b="0" dirty="0" smtClean="0">
              <a:latin typeface="+mj-lt"/>
            </a:endParaRPr>
          </a:p>
          <a:p>
            <a:pPr lvl="1"/>
            <a:r>
              <a:rPr lang="en-US" sz="2200" b="0" dirty="0" smtClean="0">
                <a:latin typeface="+mj-lt"/>
              </a:rPr>
              <a:t>the number of factors to retain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0AC07B-E427-4731-A25F-800A91C0CF0A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 lvl="1">
              <a:lnSpc>
                <a:spcPct val="80000"/>
              </a:lnSpc>
            </a:pPr>
            <a:r>
              <a:rPr lang="en-US" sz="2200" dirty="0" smtClean="0">
                <a:latin typeface="+mj-lt"/>
              </a:rPr>
              <a:t>Advertising</a:t>
            </a:r>
            <a:endParaRPr lang="en-US" sz="2200" dirty="0" smtClean="0">
              <a:latin typeface="+mj-lt"/>
            </a:endParaRPr>
          </a:p>
          <a:p>
            <a:pPr lvl="2">
              <a:lnSpc>
                <a:spcPct val="80000"/>
              </a:lnSpc>
            </a:pPr>
            <a:r>
              <a:rPr lang="en-US" sz="2200" b="0" dirty="0" smtClean="0">
                <a:latin typeface="+mj-lt"/>
              </a:rPr>
              <a:t>to better understand media habits of various customers</a:t>
            </a:r>
            <a:endParaRPr lang="en-US" sz="2200" b="0" dirty="0" smtClean="0">
              <a:latin typeface="+mj-lt"/>
            </a:endParaRPr>
          </a:p>
          <a:p>
            <a:pPr lvl="1">
              <a:lnSpc>
                <a:spcPct val="80000"/>
              </a:lnSpc>
            </a:pPr>
            <a:endParaRPr lang="en-US" sz="2200" b="0" dirty="0" smtClean="0">
              <a:latin typeface="+mj-lt"/>
            </a:endParaRP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+mj-lt"/>
              </a:rPr>
              <a:t>Pricing</a:t>
            </a:r>
            <a:endParaRPr lang="en-US" sz="2200" dirty="0" smtClean="0">
              <a:latin typeface="+mj-lt"/>
            </a:endParaRPr>
          </a:p>
          <a:p>
            <a:pPr lvl="2">
              <a:lnSpc>
                <a:spcPct val="80000"/>
              </a:lnSpc>
            </a:pPr>
            <a:r>
              <a:rPr lang="en-US" sz="2200" b="0" dirty="0" smtClean="0">
                <a:latin typeface="+mj-lt"/>
              </a:rPr>
              <a:t>to identify the characteristics of price-sensitive and prestige-sensitive customers</a:t>
            </a:r>
            <a:endParaRPr lang="en-US" sz="2200" b="0" dirty="0" smtClean="0">
              <a:latin typeface="+mj-lt"/>
            </a:endParaRPr>
          </a:p>
          <a:p>
            <a:pPr lvl="1">
              <a:lnSpc>
                <a:spcPct val="80000"/>
              </a:lnSpc>
            </a:pPr>
            <a:endParaRPr lang="en-US" sz="2200" dirty="0" smtClean="0">
              <a:latin typeface="+mj-lt"/>
            </a:endParaRP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+mj-lt"/>
              </a:rPr>
              <a:t>Product</a:t>
            </a:r>
            <a:endParaRPr lang="en-US" sz="2200" dirty="0" smtClean="0">
              <a:latin typeface="+mj-lt"/>
            </a:endParaRPr>
          </a:p>
          <a:p>
            <a:pPr lvl="2">
              <a:lnSpc>
                <a:spcPct val="80000"/>
              </a:lnSpc>
            </a:pPr>
            <a:r>
              <a:rPr lang="en-US" sz="2200" b="0" dirty="0" smtClean="0">
                <a:latin typeface="+mj-lt"/>
              </a:rPr>
              <a:t>to identify brand attributes that influence consumer choice</a:t>
            </a:r>
            <a:endParaRPr lang="en-US" sz="2200" b="0" dirty="0" smtClean="0">
              <a:latin typeface="+mj-lt"/>
            </a:endParaRPr>
          </a:p>
          <a:p>
            <a:pPr lvl="1">
              <a:lnSpc>
                <a:spcPct val="80000"/>
              </a:lnSpc>
            </a:pPr>
            <a:endParaRPr lang="en-US" sz="2200" b="0" dirty="0" smtClean="0">
              <a:latin typeface="+mj-lt"/>
            </a:endParaRPr>
          </a:p>
          <a:p>
            <a:pPr lvl="1">
              <a:lnSpc>
                <a:spcPct val="80000"/>
              </a:lnSpc>
            </a:pPr>
            <a:r>
              <a:rPr lang="en-US" sz="2200" dirty="0" smtClean="0">
                <a:latin typeface="+mj-lt"/>
              </a:rPr>
              <a:t>Distribution</a:t>
            </a:r>
            <a:endParaRPr lang="en-US" sz="2200" dirty="0" smtClean="0">
              <a:latin typeface="+mj-lt"/>
            </a:endParaRPr>
          </a:p>
          <a:p>
            <a:pPr lvl="2">
              <a:lnSpc>
                <a:spcPct val="80000"/>
              </a:lnSpc>
            </a:pPr>
            <a:r>
              <a:rPr lang="en-US" sz="2200" b="0" dirty="0" smtClean="0">
                <a:latin typeface="+mj-lt"/>
              </a:rPr>
              <a:t>to better understand channel selection criteria among distribution channel members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6F6CA9-2825-4AEF-A3E8-A1C7D23DE004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  <p:sp>
        <p:nvSpPr>
          <p:cNvPr id="46084" name="Title 5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46166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>
              <a:lnSpc>
                <a:spcPct val="80000"/>
              </a:lnSpc>
            </a:pPr>
            <a:r>
              <a:rPr lang="en-US" sz="3000" b="1" dirty="0" smtClean="0"/>
              <a:t>FA Applications in Marketing Research</a:t>
            </a:r>
            <a:endParaRPr lang="en-US" sz="3000" b="1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dirty="0" smtClean="0"/>
              <a:t>Uses</a:t>
            </a:r>
            <a:r>
              <a:rPr lang="en-US" sz="3600" b="1" dirty="0"/>
              <a:t> </a:t>
            </a:r>
            <a:r>
              <a:rPr lang="en-US" sz="3600" b="1" dirty="0" smtClean="0"/>
              <a:t>of Factor analysis</a:t>
            </a:r>
            <a:endParaRPr lang="en-US" sz="3600" b="1" dirty="0" smtClean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5720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1) Scale construction:-</a:t>
            </a:r>
            <a:endParaRPr lang="en-US" sz="220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			</a:t>
            </a:r>
            <a:r>
              <a:rPr lang="en-US" sz="2200" b="0" dirty="0" smtClean="0">
                <a:latin typeface="+mj-lt"/>
              </a:rPr>
              <a:t>Factor analysis could be used to develop concise multiple item scales for measuring various constructs. This is done as a part of exploratory research.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b="0" dirty="0" smtClean="0">
                <a:latin typeface="+mj-lt"/>
              </a:rPr>
              <a:t>	FA can reduce the set of statements to a concise instrument and at the same time, ensure that the retained statements adequately represent the critical aspects of the constructs being measured.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ED4A099-0269-4089-A3FB-7E666FA5E034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2) Establish antecedents:-</a:t>
            </a:r>
            <a:endParaRPr lang="en-US" sz="220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		</a:t>
            </a:r>
            <a:r>
              <a:rPr lang="en-US" sz="2200" b="0" dirty="0" smtClean="0">
                <a:latin typeface="+mj-lt"/>
              </a:rPr>
              <a:t>This method reduces multiple input variables into grouped factors. Thus , the independent variables can be grouped into broad factors.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endParaRPr lang="en-US" sz="220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3) Psychographic profiling:-</a:t>
            </a:r>
            <a:endParaRPr lang="en-US" sz="220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		</a:t>
            </a:r>
            <a:r>
              <a:rPr lang="en-US" sz="2200" b="0" dirty="0" smtClean="0">
                <a:latin typeface="+mj-lt"/>
              </a:rPr>
              <a:t>Different independent variables are grouped to measure independent factors. These are then used for identifying personality types.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DE9B65-65F1-4A34-8111-A3FF4BFDB538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4) Segmentation analysis:-</a:t>
            </a:r>
            <a:endParaRPr lang="en-US" sz="220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	  </a:t>
            </a:r>
            <a:r>
              <a:rPr lang="en-US" sz="2200" b="0" dirty="0" smtClean="0">
                <a:latin typeface="+mj-lt"/>
              </a:rPr>
              <a:t>FA could also be used for segmentation.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endParaRPr lang="en-US" sz="220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5) Marketing studies:-</a:t>
            </a:r>
            <a:endParaRPr lang="en-US" sz="220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	  </a:t>
            </a:r>
            <a:r>
              <a:rPr lang="en-US" sz="2200" b="0" dirty="0" smtClean="0">
                <a:latin typeface="+mj-lt"/>
              </a:rPr>
              <a:t>FA can be successfully used for new product development, product acceptance research, developing of advertising copy, pricing studies and for branding studies.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3BBAACC-23B1-460D-8943-A4866543ABB0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 bwMode="auto"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>
              <a:defRPr/>
            </a:pPr>
            <a:r>
              <a:rPr lang="en-US" sz="3600" b="1" dirty="0" smtClean="0">
                <a:latin typeface="+mn-lt"/>
              </a:rPr>
              <a:t>Factor Analysis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724400"/>
          </a:xfrm>
        </p:spPr>
        <p:txBody>
          <a:bodyPr/>
          <a:lstStyle/>
          <a:p>
            <a:r>
              <a:rPr lang="en-US" sz="2200" b="0" dirty="0" smtClean="0">
                <a:latin typeface="+mj-lt"/>
              </a:rPr>
              <a:t>It is a data reduction method.</a:t>
            </a:r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 Its general purpose is to summarize the information contained in a large number of variables into a smaller number of factors.</a:t>
            </a:r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It simplifies the data.</a:t>
            </a:r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No distinction between dependent and independent variables.</a:t>
            </a:r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all variables under investigation are analyzed together–to identify underlying factors.</a:t>
            </a:r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It is a computational technique that reduce variables to a manageable number.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884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Conditions for factor analysis:-</a:t>
            </a:r>
            <a:endParaRPr lang="en-US" sz="36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  <a:defRPr/>
            </a:pPr>
            <a:r>
              <a:rPr lang="en-US" sz="2200" b="0" dirty="0" smtClean="0">
                <a:latin typeface="+mj-lt"/>
              </a:rPr>
              <a:t>FA exercise requires metric data. The data should be either interval or ratio scale in nature.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2200" b="0" dirty="0" smtClean="0">
                <a:latin typeface="+mj-lt"/>
              </a:rPr>
              <a:t> 	The data or variables for FA are identified through exploratory research which may be conducted by: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en-US" sz="220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2200" b="0" dirty="0" smtClean="0">
                <a:latin typeface="+mj-lt"/>
              </a:rPr>
              <a:t>R</a:t>
            </a:r>
            <a:r>
              <a:rPr lang="en-US" sz="2200" b="0" dirty="0">
                <a:latin typeface="+mj-lt"/>
              </a:rPr>
              <a:t>e</a:t>
            </a:r>
            <a:r>
              <a:rPr lang="en-US" sz="2200" b="0" dirty="0" smtClean="0">
                <a:latin typeface="+mj-lt"/>
              </a:rPr>
              <a:t>viewing </a:t>
            </a:r>
            <a:r>
              <a:rPr lang="en-US" sz="2200" b="0" dirty="0" smtClean="0">
                <a:latin typeface="+mj-lt"/>
              </a:rPr>
              <a:t>the literature conducted on the subject</a:t>
            </a:r>
            <a:endParaRPr lang="en-US" sz="2200" b="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2200" b="0" dirty="0" smtClean="0">
                <a:latin typeface="+mj-lt"/>
              </a:rPr>
              <a:t>Researches carried out already in this area</a:t>
            </a:r>
            <a:endParaRPr lang="en-US" sz="2200" b="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2200" b="0" dirty="0" smtClean="0">
                <a:latin typeface="+mj-lt"/>
              </a:rPr>
              <a:t>Informal interviews of knowledgeable persons</a:t>
            </a:r>
            <a:endParaRPr lang="en-US" sz="2200" b="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2200" b="0" dirty="0" smtClean="0">
                <a:latin typeface="+mj-lt"/>
              </a:rPr>
              <a:t>Focus group discussions</a:t>
            </a:r>
            <a:endParaRPr lang="en-US" sz="2200" b="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2200" b="0" dirty="0" smtClean="0">
                <a:latin typeface="+mj-lt"/>
              </a:rPr>
              <a:t>Analysis of case studies &amp;</a:t>
            </a:r>
            <a:endParaRPr lang="en-US" sz="2200" b="0" dirty="0" smtClean="0">
              <a:latin typeface="+mj-lt"/>
            </a:endParaRP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2200" b="0" dirty="0" smtClean="0">
                <a:latin typeface="+mj-lt"/>
              </a:rPr>
              <a:t>Judgment of the researcher</a:t>
            </a:r>
            <a:endParaRPr lang="en-US" sz="22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2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2DA73F-C148-4BB7-A07D-FD3F0A78C8DA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 sz="2200" dirty="0" smtClean="0">
                <a:latin typeface="+mj-lt"/>
              </a:rPr>
              <a:t>b</a:t>
            </a:r>
            <a:r>
              <a:rPr lang="en-US" sz="2200" b="0" dirty="0" smtClean="0">
                <a:latin typeface="+mj-lt"/>
              </a:rPr>
              <a:t>) As the responses to different statements are obtained through different scales, all the responses need to be standardized for comparison of different responses fro such scale.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b="0" dirty="0" smtClean="0">
                <a:latin typeface="+mj-lt"/>
              </a:rPr>
              <a:t>	The standardization is carried out using the following formulae:-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b="0" dirty="0" smtClean="0">
                <a:latin typeface="+mj-lt"/>
              </a:rPr>
              <a:t>Standardized score of </a:t>
            </a:r>
            <a:r>
              <a:rPr lang="en-US" sz="2200" b="0" dirty="0" err="1" smtClean="0">
                <a:latin typeface="+mj-lt"/>
              </a:rPr>
              <a:t>ith</a:t>
            </a:r>
            <a:r>
              <a:rPr lang="en-US" sz="2200" b="0" dirty="0" smtClean="0">
                <a:latin typeface="+mj-lt"/>
              </a:rPr>
              <a:t> respondent on a statement =</a:t>
            </a:r>
            <a:endParaRPr lang="en-US" sz="2200" b="0" dirty="0" smtClean="0">
              <a:latin typeface="+mj-lt"/>
            </a:endParaRPr>
          </a:p>
          <a:p>
            <a:pPr algn="ctr">
              <a:buFontTx/>
              <a:buNone/>
            </a:pPr>
            <a:endParaRPr lang="en-US" sz="2200" b="0" dirty="0" smtClean="0">
              <a:latin typeface="+mj-lt"/>
            </a:endParaRPr>
          </a:p>
          <a:p>
            <a:pPr algn="ctr">
              <a:buFontTx/>
              <a:buNone/>
            </a:pPr>
            <a:r>
              <a:rPr lang="en-US" sz="2200" b="0" dirty="0" smtClean="0">
                <a:latin typeface="+mj-lt"/>
              </a:rPr>
              <a:t>(Actual score of  </a:t>
            </a:r>
            <a:r>
              <a:rPr lang="en-US" sz="2200" b="0" dirty="0" err="1" smtClean="0">
                <a:latin typeface="+mj-lt"/>
              </a:rPr>
              <a:t>ith</a:t>
            </a:r>
            <a:r>
              <a:rPr lang="en-US" sz="2200" b="0" dirty="0" smtClean="0">
                <a:latin typeface="+mj-lt"/>
              </a:rPr>
              <a:t> respondent on a statement - </a:t>
            </a:r>
            <a:endParaRPr lang="en-US" sz="2200" b="0" dirty="0" smtClean="0">
              <a:latin typeface="+mj-lt"/>
            </a:endParaRPr>
          </a:p>
          <a:p>
            <a:pPr algn="ctr">
              <a:buFontTx/>
              <a:buNone/>
            </a:pPr>
            <a:r>
              <a:rPr lang="en-US" sz="2200" b="0" u="sng" dirty="0" smtClean="0">
                <a:latin typeface="+mj-lt"/>
              </a:rPr>
              <a:t>Mean of all respondents on the statement)       </a:t>
            </a:r>
            <a:endParaRPr lang="en-US" sz="2200" b="0" u="sng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b="0" dirty="0" smtClean="0">
                <a:latin typeface="+mj-lt"/>
              </a:rPr>
              <a:t>                     S.D of all respondents on the statement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endParaRPr lang="en-US" sz="2200" dirty="0" smtClean="0">
              <a:latin typeface="+mj-lt"/>
            </a:endParaRPr>
          </a:p>
          <a:p>
            <a:pPr>
              <a:buFontTx/>
              <a:buNone/>
            </a:pPr>
            <a:endParaRPr lang="en-US" sz="2200" dirty="0" smtClean="0">
              <a:latin typeface="+mj-lt"/>
            </a:endParaRPr>
          </a:p>
          <a:p>
            <a:pPr>
              <a:buFontTx/>
              <a:buNone/>
            </a:pPr>
            <a:endParaRPr lang="en-US" sz="22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E52C2D-512F-4647-88DE-0F68C6C6574A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200" b="0" dirty="0" smtClean="0">
                <a:latin typeface="+mj-lt"/>
              </a:rPr>
              <a:t>c)The size of the sample respondents should be at least four to five times more than the number of variables(number of statements).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b="0" dirty="0" smtClean="0">
                <a:latin typeface="+mj-lt"/>
              </a:rPr>
              <a:t>d) The initial set of variables should be highly correlated. If the correlation coefficient between all the variables are small , FA may not be an appropriate technique.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b="0" dirty="0" smtClean="0">
                <a:latin typeface="+mj-lt"/>
              </a:rPr>
              <a:t>e) Before a FA ,the value of KMO(Kaiser-Meyer- </a:t>
            </a:r>
            <a:r>
              <a:rPr lang="en-US" sz="2200" b="0" dirty="0" err="1" smtClean="0">
                <a:latin typeface="+mj-lt"/>
              </a:rPr>
              <a:t>Olkin</a:t>
            </a:r>
            <a:r>
              <a:rPr lang="en-US" sz="2200" b="0" dirty="0" smtClean="0">
                <a:latin typeface="+mj-lt"/>
              </a:rPr>
              <a:t>) statistics should be carried out which takes a value between 0 and 1. 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b="0" dirty="0" smtClean="0">
                <a:latin typeface="+mj-lt"/>
              </a:rPr>
              <a:t>			A small value of KMO shows that correlation between variables cannot be explained by other variables. 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96E5E7D-B89D-4A7E-AFB6-ADA559FDDFE4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Limitations of factor analysis</a:t>
            </a:r>
            <a:endParaRPr lang="en-US" sz="3600" b="1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It is a complex method.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It requires thorough knowledge on part of the researcher.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The results obtained from the factor analysis are doubtful with regard to reliability.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Common factor analysis method does not offer a single unique solution.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A lot of relevant data is not considered and thus meaningful may be left out.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A lot of decisions taken with regard to factor analysis are based on the </a:t>
            </a:r>
            <a:r>
              <a:rPr lang="en-US" sz="2200" b="0" dirty="0" err="1" smtClean="0">
                <a:latin typeface="+mj-lt"/>
              </a:rPr>
              <a:t>judgement</a:t>
            </a:r>
            <a:r>
              <a:rPr lang="en-US" sz="2200" b="0" dirty="0" smtClean="0">
                <a:latin typeface="+mj-lt"/>
              </a:rPr>
              <a:t> of the researcher. </a:t>
            </a:r>
            <a:r>
              <a:rPr lang="en-US" sz="2200" b="0" dirty="0" err="1" smtClean="0">
                <a:latin typeface="+mj-lt"/>
              </a:rPr>
              <a:t>Eg</a:t>
            </a:r>
            <a:r>
              <a:rPr lang="en-US" sz="2200" b="0" dirty="0" smtClean="0">
                <a:latin typeface="+mj-lt"/>
              </a:rPr>
              <a:t>:-decision on </a:t>
            </a:r>
            <a:r>
              <a:rPr lang="en-US" sz="2200" b="0" dirty="0" err="1" smtClean="0">
                <a:latin typeface="+mj-lt"/>
              </a:rPr>
              <a:t>no.of</a:t>
            </a:r>
            <a:r>
              <a:rPr lang="en-US" sz="2200" b="0" dirty="0" smtClean="0">
                <a:latin typeface="+mj-lt"/>
              </a:rPr>
              <a:t> factors to be extracted.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63DF06-ED55-4052-8131-2359CE4747B1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Example:-</a:t>
            </a:r>
            <a:endParaRPr lang="en-US" sz="3600" b="1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r>
              <a:rPr lang="en-US" sz="2200" b="0" dirty="0" smtClean="0">
                <a:latin typeface="+mj-lt"/>
              </a:rPr>
              <a:t>A market researcher might have collected data on say, more than 50 attributes(items) of a product which may become very difficult to analyze.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Factor analysis could help to reduce the data on 50 odd attributes to a few manageable factors.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It helps in identifying the underlying structure of the data.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2D06B5F-8B5F-4610-879C-A500A595D10B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val 2"/>
          <p:cNvSpPr>
            <a:spLocks noChangeArrowheads="1"/>
          </p:cNvSpPr>
          <p:nvPr/>
        </p:nvSpPr>
        <p:spPr bwMode="auto">
          <a:xfrm>
            <a:off x="685800" y="1295400"/>
            <a:ext cx="1219200" cy="990600"/>
          </a:xfrm>
          <a:prstGeom prst="ellipse">
            <a:avLst/>
          </a:prstGeom>
          <a:solidFill>
            <a:srgbClr val="99CCFF"/>
          </a:solidFill>
          <a:ln w="12700">
            <a:solidFill>
              <a:schemeClr val="tx1"/>
            </a:solidFill>
            <a:round/>
          </a:ln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</a:rPr>
              <a:t>Height</a:t>
            </a: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32771" name="Oval 3"/>
          <p:cNvSpPr>
            <a:spLocks noChangeArrowheads="1"/>
          </p:cNvSpPr>
          <p:nvPr/>
        </p:nvSpPr>
        <p:spPr bwMode="auto">
          <a:xfrm>
            <a:off x="609600" y="2438400"/>
            <a:ext cx="1295400" cy="914400"/>
          </a:xfrm>
          <a:prstGeom prst="ellipse">
            <a:avLst/>
          </a:prstGeom>
          <a:solidFill>
            <a:srgbClr val="99CCFF"/>
          </a:solidFill>
          <a:ln w="12700">
            <a:solidFill>
              <a:schemeClr val="tx1"/>
            </a:solidFill>
            <a:round/>
          </a:ln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</a:rPr>
              <a:t>Weight</a:t>
            </a:r>
            <a:endParaRPr lang="en-US" b="1">
              <a:solidFill>
                <a:srgbClr val="FFFFFF"/>
              </a:solidFill>
            </a:endParaRP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685800" y="3505200"/>
            <a:ext cx="1219200" cy="990600"/>
          </a:xfrm>
          <a:prstGeom prst="ellipse">
            <a:avLst/>
          </a:prstGeom>
          <a:solidFill>
            <a:srgbClr val="33CC33"/>
          </a:solidFill>
          <a:ln w="12700">
            <a:solidFill>
              <a:schemeClr val="tx1"/>
            </a:solidFill>
            <a:round/>
          </a:ln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</a:rPr>
              <a:t>Occupation</a:t>
            </a:r>
            <a:endParaRPr lang="en-US" sz="1600" b="1">
              <a:solidFill>
                <a:srgbClr val="FFFFFF"/>
              </a:solidFill>
            </a:endParaRP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609600" y="4648200"/>
            <a:ext cx="1295400" cy="990600"/>
          </a:xfrm>
          <a:prstGeom prst="ellipse">
            <a:avLst/>
          </a:prstGeom>
          <a:solidFill>
            <a:srgbClr val="33CC33"/>
          </a:solidFill>
          <a:ln w="12700">
            <a:solidFill>
              <a:schemeClr val="tx1"/>
            </a:solidFill>
            <a:round/>
          </a:ln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</a:rPr>
              <a:t>Education</a:t>
            </a:r>
            <a:endParaRPr lang="en-US" sz="1600" b="1">
              <a:solidFill>
                <a:srgbClr val="FFFFFF"/>
              </a:solidFill>
            </a:endParaRP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609600" y="5791200"/>
            <a:ext cx="1295400" cy="1066800"/>
          </a:xfrm>
          <a:prstGeom prst="ellipse">
            <a:avLst/>
          </a:prstGeom>
          <a:solidFill>
            <a:srgbClr val="33CC33"/>
          </a:solidFill>
          <a:ln w="12700">
            <a:solidFill>
              <a:schemeClr val="tx1"/>
            </a:solidFill>
            <a:round/>
          </a:ln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</a:rPr>
              <a:t>Source of</a:t>
            </a:r>
            <a:endParaRPr lang="en-US" sz="1600" b="1">
              <a:solidFill>
                <a:srgbClr val="FFFFFF"/>
              </a:solidFill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</a:rPr>
              <a:t>Income</a:t>
            </a:r>
            <a:endParaRPr lang="en-US" sz="1600" b="1">
              <a:solidFill>
                <a:srgbClr val="FFFFFF"/>
              </a:solidFill>
            </a:endParaRPr>
          </a:p>
        </p:txBody>
      </p:sp>
      <p:sp>
        <p:nvSpPr>
          <p:cNvPr id="136199" name="Oval 7"/>
          <p:cNvSpPr>
            <a:spLocks noChangeArrowheads="1"/>
          </p:cNvSpPr>
          <p:nvPr/>
        </p:nvSpPr>
        <p:spPr bwMode="auto">
          <a:xfrm>
            <a:off x="5715000" y="1066800"/>
            <a:ext cx="2819400" cy="2438400"/>
          </a:xfrm>
          <a:prstGeom prst="ellipse">
            <a:avLst/>
          </a:prstGeom>
          <a:solidFill>
            <a:srgbClr val="0066FF"/>
          </a:solidFill>
          <a:ln w="12700">
            <a:solidFill>
              <a:schemeClr val="tx1"/>
            </a:solidFill>
            <a:rou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36200" name="Rectangle 8"/>
          <p:cNvSpPr>
            <a:spLocks noChangeArrowheads="1"/>
          </p:cNvSpPr>
          <p:nvPr/>
        </p:nvSpPr>
        <p:spPr bwMode="auto">
          <a:xfrm>
            <a:off x="6197600" y="1266825"/>
            <a:ext cx="18542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</a:rPr>
              <a:t>Size</a:t>
            </a:r>
            <a:endParaRPr lang="en-US" sz="2000" b="1">
              <a:solidFill>
                <a:srgbClr val="FFFFFF"/>
              </a:solidFill>
            </a:endParaRPr>
          </a:p>
        </p:txBody>
      </p:sp>
      <p:sp>
        <p:nvSpPr>
          <p:cNvPr id="136201" name="Oval 9"/>
          <p:cNvSpPr>
            <a:spLocks noChangeArrowheads="1"/>
          </p:cNvSpPr>
          <p:nvPr/>
        </p:nvSpPr>
        <p:spPr bwMode="auto">
          <a:xfrm>
            <a:off x="5791200" y="3962400"/>
            <a:ext cx="2819400" cy="2438400"/>
          </a:xfrm>
          <a:prstGeom prst="ellipse">
            <a:avLst/>
          </a:prstGeom>
          <a:solidFill>
            <a:srgbClr val="33CC33"/>
          </a:solidFill>
          <a:ln w="12700">
            <a:solidFill>
              <a:schemeClr val="tx1"/>
            </a:solidFill>
            <a:rou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36202" name="Rectangle 10"/>
          <p:cNvSpPr>
            <a:spLocks noChangeArrowheads="1"/>
          </p:cNvSpPr>
          <p:nvPr/>
        </p:nvSpPr>
        <p:spPr bwMode="auto">
          <a:xfrm>
            <a:off x="6273800" y="4162425"/>
            <a:ext cx="18542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</a:rPr>
              <a:t>Social Status</a:t>
            </a:r>
            <a:endParaRPr lang="en-US" sz="2000" b="1">
              <a:solidFill>
                <a:srgbClr val="FFFFFF"/>
              </a:solidFill>
            </a:endParaRPr>
          </a:p>
        </p:txBody>
      </p:sp>
      <p:sp>
        <p:nvSpPr>
          <p:cNvPr id="136203" name="Line 11"/>
          <p:cNvSpPr>
            <a:spLocks noChangeShapeType="1"/>
          </p:cNvSpPr>
          <p:nvPr/>
        </p:nvSpPr>
        <p:spPr bwMode="auto">
          <a:xfrm flipH="1" flipV="1">
            <a:off x="1908175" y="1527175"/>
            <a:ext cx="3803650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36204" name="Line 12"/>
          <p:cNvSpPr>
            <a:spLocks noChangeShapeType="1"/>
          </p:cNvSpPr>
          <p:nvPr/>
        </p:nvSpPr>
        <p:spPr bwMode="auto">
          <a:xfrm flipH="1">
            <a:off x="1911350" y="2368550"/>
            <a:ext cx="3803650" cy="374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36205" name="Line 13"/>
          <p:cNvSpPr>
            <a:spLocks noChangeShapeType="1"/>
          </p:cNvSpPr>
          <p:nvPr/>
        </p:nvSpPr>
        <p:spPr bwMode="auto">
          <a:xfrm>
            <a:off x="1905000" y="4038600"/>
            <a:ext cx="411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36206" name="Line 14"/>
          <p:cNvSpPr>
            <a:spLocks noChangeShapeType="1"/>
          </p:cNvSpPr>
          <p:nvPr/>
        </p:nvSpPr>
        <p:spPr bwMode="auto">
          <a:xfrm>
            <a:off x="1911350" y="4959350"/>
            <a:ext cx="3879850" cy="69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36207" name="Line 15"/>
          <p:cNvSpPr>
            <a:spLocks noChangeShapeType="1"/>
          </p:cNvSpPr>
          <p:nvPr/>
        </p:nvSpPr>
        <p:spPr bwMode="auto">
          <a:xfrm flipV="1">
            <a:off x="1908175" y="5565775"/>
            <a:ext cx="3956050" cy="450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IN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32784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990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/>
          <a:lstStyle/>
          <a:p>
            <a:r>
              <a:rPr lang="en-US" sz="3600" b="1" smtClean="0"/>
              <a:t>More examples:-</a:t>
            </a:r>
            <a:endParaRPr lang="en-US" sz="3200" b="1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6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9" grpId="0" animBg="1"/>
      <p:bldP spid="136200" grpId="0" autoUpdateAnimBg="0"/>
      <p:bldP spid="136201" grpId="0" animBg="1"/>
      <p:bldP spid="136202" grpId="0" autoUpdateAnimBg="0"/>
      <p:bldP spid="136203" grpId="0" animBg="1"/>
      <p:bldP spid="136204" grpId="0" animBg="1"/>
      <p:bldP spid="136205" grpId="0" animBg="1"/>
      <p:bldP spid="136206" grpId="0" animBg="1"/>
      <p:bldP spid="13620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6713A7A-ECA7-419E-B329-4D2162BDDCAB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  <p:pic>
        <p:nvPicPr>
          <p:cNvPr id="33797" name="Picture 8" descr="hai30875_170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86868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381000"/>
            <a:ext cx="7772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3600" b="1" smtClean="0"/>
              <a:t>Examples:-</a:t>
            </a:r>
            <a:endParaRPr lang="en-US" sz="3600" b="1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752600"/>
            <a:ext cx="8534400" cy="5105400"/>
          </a:xfrm>
        </p:spPr>
        <p:txBody>
          <a:bodyPr/>
          <a:lstStyle/>
          <a:p>
            <a:pPr eaLnBrk="1" hangingPunct="1"/>
            <a:r>
              <a:rPr lang="en-US" sz="2200" b="0" dirty="0" smtClean="0">
                <a:latin typeface="+mj-lt"/>
                <a:cs typeface="Times New Roman" panose="02020603050405020304" charset="0"/>
              </a:rPr>
              <a:t>Factors determining buying </a:t>
            </a:r>
            <a:r>
              <a:rPr lang="en-US" sz="2200" b="0" dirty="0" err="1" smtClean="0">
                <a:latin typeface="+mj-lt"/>
                <a:cs typeface="Times New Roman" panose="02020603050405020304" charset="0"/>
              </a:rPr>
              <a:t>behaviour</a:t>
            </a:r>
            <a:r>
              <a:rPr lang="en-US" sz="2200" b="0" dirty="0" smtClean="0">
                <a:latin typeface="+mj-lt"/>
                <a:cs typeface="Times New Roman" panose="02020603050405020304" charset="0"/>
              </a:rPr>
              <a:t> of small cars.</a:t>
            </a:r>
            <a:endParaRPr lang="en-US" sz="2200" b="0" dirty="0" smtClean="0">
              <a:latin typeface="+mj-lt"/>
              <a:cs typeface="Times New Roman" panose="02020603050405020304" charset="0"/>
            </a:endParaRPr>
          </a:p>
          <a:p>
            <a:pPr eaLnBrk="1" hangingPunct="1"/>
            <a:endParaRPr lang="en-US" sz="2200" b="0" dirty="0" smtClean="0">
              <a:latin typeface="+mj-lt"/>
              <a:cs typeface="Times New Roman" panose="02020603050405020304" charset="0"/>
            </a:endParaRPr>
          </a:p>
          <a:p>
            <a:pPr eaLnBrk="1" hangingPunct="1"/>
            <a:r>
              <a:rPr lang="en-US" sz="2200" b="0" dirty="0" smtClean="0">
                <a:latin typeface="+mj-lt"/>
                <a:cs typeface="Times New Roman" panose="02020603050405020304" charset="0"/>
              </a:rPr>
              <a:t>Factors determining choice of an airlines.</a:t>
            </a:r>
            <a:endParaRPr lang="en-US" sz="2200" b="0" dirty="0" smtClean="0">
              <a:latin typeface="+mj-lt"/>
              <a:cs typeface="Times New Roman" panose="02020603050405020304" charset="0"/>
            </a:endParaRPr>
          </a:p>
          <a:p>
            <a:pPr eaLnBrk="1" hangingPunct="1"/>
            <a:endParaRPr lang="en-US" sz="2200" b="0" dirty="0" smtClean="0">
              <a:latin typeface="+mj-lt"/>
              <a:cs typeface="Times New Roman" panose="02020603050405020304" charset="0"/>
            </a:endParaRPr>
          </a:p>
          <a:p>
            <a:pPr eaLnBrk="1" hangingPunct="1"/>
            <a:r>
              <a:rPr lang="en-US" sz="2200" b="0" dirty="0" smtClean="0">
                <a:latin typeface="+mj-lt"/>
                <a:cs typeface="Times New Roman" panose="02020603050405020304" charset="0"/>
              </a:rPr>
              <a:t>Factors  leading to cigarette smoking.</a:t>
            </a:r>
            <a:endParaRPr lang="en-US" sz="2200" b="0" dirty="0" smtClean="0">
              <a:latin typeface="+mj-lt"/>
              <a:cs typeface="Times New Roman" panose="02020603050405020304" charset="0"/>
            </a:endParaRPr>
          </a:p>
          <a:p>
            <a:pPr eaLnBrk="1" hangingPunct="1"/>
            <a:endParaRPr lang="en-US" sz="2200" b="0" dirty="0" smtClean="0">
              <a:latin typeface="+mj-lt"/>
              <a:cs typeface="Times New Roman" panose="02020603050405020304" charset="0"/>
            </a:endParaRPr>
          </a:p>
          <a:p>
            <a:pPr eaLnBrk="1" hangingPunct="1"/>
            <a:r>
              <a:rPr lang="en-US" sz="2200" b="0" dirty="0" smtClean="0">
                <a:latin typeface="+mj-lt"/>
                <a:cs typeface="Times New Roman" panose="02020603050405020304" charset="0"/>
              </a:rPr>
              <a:t>Underlying dimensions for willingness to donate regenerative &amp; non regenerative body parts.</a:t>
            </a:r>
            <a:endParaRPr lang="en-US" sz="2200" b="0" dirty="0" smtClean="0">
              <a:latin typeface="+mj-lt"/>
              <a:cs typeface="Times New Roman" panose="02020603050405020304" charset="0"/>
            </a:endParaRPr>
          </a:p>
          <a:p>
            <a:pPr eaLnBrk="1" hangingPunct="1"/>
            <a:endParaRPr lang="en-US" sz="2200" b="0" dirty="0" smtClean="0">
              <a:latin typeface="+mj-lt"/>
              <a:cs typeface="Times New Roman" panose="02020603050405020304" charset="0"/>
            </a:endParaRPr>
          </a:p>
          <a:p>
            <a:pPr eaLnBrk="1" hangingPunct="1"/>
            <a:r>
              <a:rPr lang="en-US" sz="2200" b="0" dirty="0" smtClean="0">
                <a:latin typeface="+mj-lt"/>
                <a:cs typeface="Times New Roman" panose="02020603050405020304" charset="0"/>
              </a:rPr>
              <a:t>Factors determining choice of a bank.</a:t>
            </a:r>
            <a:endParaRPr lang="en-US" sz="2200" b="0" dirty="0" smtClean="0">
              <a:latin typeface="+mj-lt"/>
              <a:cs typeface="Times New Roman" panose="02020603050405020304" charset="0"/>
            </a:endParaRPr>
          </a:p>
          <a:p>
            <a:pPr eaLnBrk="1" hangingPunct="1"/>
            <a:endParaRPr lang="en-US" sz="2200" dirty="0" smtClean="0">
              <a:latin typeface="+mj-lt"/>
              <a:cs typeface="Times New Roman" panose="0202060305040502030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Steps in factor analysis</a:t>
            </a:r>
            <a:endParaRPr lang="en-US" sz="3600" b="1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Tx/>
              <a:buAutoNum type="arabicParenR"/>
              <a:defRPr/>
            </a:pP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Extraction of factors:-</a:t>
            </a:r>
            <a:endParaRPr lang="en-US" sz="22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 marL="514350" indent="-514350">
              <a:buFontTx/>
              <a:buNone/>
              <a:defRPr/>
            </a:pPr>
            <a:r>
              <a:rPr lang="en-US" sz="2200" dirty="0" smtClean="0">
                <a:latin typeface="+mj-lt"/>
              </a:rPr>
              <a:t>		</a:t>
            </a:r>
            <a:r>
              <a:rPr lang="en-US" sz="2200" b="0" dirty="0" smtClean="0">
                <a:latin typeface="+mj-lt"/>
              </a:rPr>
              <a:t>The first and foremost step is to decide on how many factors are to be extracted from the given set of data. This could be accomplished by various methods like 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+mj-lt"/>
              <a:buAutoNum type="alphaLcParenR"/>
              <a:defRPr/>
            </a:pPr>
            <a:r>
              <a:rPr lang="en-US" sz="2200" b="0" dirty="0" smtClean="0">
                <a:solidFill>
                  <a:srgbClr val="C00000"/>
                </a:solidFill>
                <a:latin typeface="+mj-lt"/>
              </a:rPr>
              <a:t> the </a:t>
            </a:r>
            <a:r>
              <a:rPr lang="en-US" sz="2200" b="0" dirty="0" err="1" smtClean="0">
                <a:solidFill>
                  <a:srgbClr val="C00000"/>
                </a:solidFill>
                <a:latin typeface="+mj-lt"/>
              </a:rPr>
              <a:t>centroid</a:t>
            </a:r>
            <a:r>
              <a:rPr lang="en-US" sz="2200" b="0" dirty="0" smtClean="0">
                <a:solidFill>
                  <a:srgbClr val="C00000"/>
                </a:solidFill>
                <a:latin typeface="+mj-lt"/>
              </a:rPr>
              <a:t> method,</a:t>
            </a:r>
            <a:endParaRPr lang="en-US" sz="2200" b="0" dirty="0" smtClean="0">
              <a:solidFill>
                <a:srgbClr val="C00000"/>
              </a:solidFill>
              <a:latin typeface="+mj-lt"/>
            </a:endParaRPr>
          </a:p>
          <a:p>
            <a:pPr marL="514350" indent="-514350">
              <a:buFont typeface="+mj-lt"/>
              <a:buAutoNum type="alphaLcParenR"/>
              <a:defRPr/>
            </a:pPr>
            <a:r>
              <a:rPr lang="en-US" sz="2200" b="0" dirty="0" smtClean="0">
                <a:solidFill>
                  <a:srgbClr val="C00000"/>
                </a:solidFill>
                <a:latin typeface="+mj-lt"/>
              </a:rPr>
              <a:t> the principal component method and</a:t>
            </a:r>
            <a:endParaRPr lang="en-US" sz="2200" b="0" dirty="0" smtClean="0">
              <a:solidFill>
                <a:srgbClr val="C00000"/>
              </a:solidFill>
              <a:latin typeface="+mj-lt"/>
            </a:endParaRPr>
          </a:p>
          <a:p>
            <a:pPr marL="514350" indent="-514350">
              <a:buFont typeface="+mj-lt"/>
              <a:buAutoNum type="alphaLcParenR"/>
              <a:defRPr/>
            </a:pPr>
            <a:r>
              <a:rPr lang="en-US" sz="2200" b="0" dirty="0" smtClean="0">
                <a:solidFill>
                  <a:srgbClr val="C00000"/>
                </a:solidFill>
                <a:latin typeface="+mj-lt"/>
              </a:rPr>
              <a:t> the maximum likelihood method. </a:t>
            </a:r>
            <a:endParaRPr lang="en-US" sz="2200" b="0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11CA56-AD73-4E02-A40C-8B45C84D4CE1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10600" cy="4800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2) Factor loading:-	</a:t>
            </a:r>
            <a:endParaRPr lang="en-US" sz="22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2200" b="0" dirty="0" smtClean="0">
                <a:latin typeface="+mj-lt"/>
              </a:rPr>
              <a:t>            These are those values which explain how closely the variables are related to each one of the factors discovered. These are also known as factor-variable correlation.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2200" b="0" dirty="0" smtClean="0">
                <a:latin typeface="+mj-lt"/>
              </a:rPr>
              <a:t>     Like correlations–vary from +1.0 to –1.0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3) Communality(h²):-</a:t>
            </a:r>
            <a:endParaRPr lang="en-US" sz="22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Tx/>
              <a:buNone/>
              <a:defRPr/>
            </a:pPr>
            <a:r>
              <a:rPr lang="en-US" sz="2200" dirty="0" smtClean="0">
                <a:latin typeface="+mj-lt"/>
              </a:rPr>
              <a:t>		</a:t>
            </a:r>
            <a:r>
              <a:rPr lang="en-US" sz="2200" b="0" dirty="0" smtClean="0">
                <a:latin typeface="+mj-lt"/>
              </a:rPr>
              <a:t> It shows how much of each variable is accounted for by the underlying factor taken together. A high value communality means that not much of the variable is left over after whatever the factors represent is taken into consideration.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AA1D3EA-F561-4F8C-93BE-90BE2D401383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4) </a:t>
            </a:r>
            <a:r>
              <a:rPr lang="en-US" sz="2200" dirty="0" err="1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Eagen</a:t>
            </a:r>
            <a:r>
              <a:rPr lang="en-US" sz="2200" dirty="0" smtClean="0">
                <a:solidFill>
                  <a:schemeClr val="accent6">
                    <a:lumMod val="50000"/>
                  </a:schemeClr>
                </a:solidFill>
                <a:latin typeface="+mj-lt"/>
              </a:rPr>
              <a:t> value (or Latent root):-</a:t>
            </a:r>
            <a:endParaRPr lang="en-US" sz="22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Tx/>
              <a:buNone/>
              <a:defRPr/>
            </a:pPr>
            <a:endParaRPr lang="en-US" sz="2200" dirty="0" smtClean="0">
              <a:solidFill>
                <a:schemeClr val="accent6">
                  <a:lumMod val="50000"/>
                </a:schemeClr>
              </a:solidFill>
              <a:latin typeface="+mj-lt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200" b="0" dirty="0" smtClean="0">
                <a:latin typeface="+mj-lt"/>
              </a:rPr>
              <a:t>It is the sum of squared values of factor loadings relating to a factor.</a:t>
            </a:r>
            <a:endParaRPr lang="en-US" sz="22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200" b="0" dirty="0" smtClean="0">
                <a:latin typeface="+mj-lt"/>
              </a:rPr>
              <a:t>It indicates the relative importance of each factor in accounting for the particular set of variables being analyzed.</a:t>
            </a:r>
            <a:endParaRPr lang="en-US" sz="22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en-US" sz="2200" b="0" dirty="0" smtClean="0">
                <a:latin typeface="+mj-lt"/>
              </a:rPr>
              <a:t>Since the </a:t>
            </a:r>
            <a:r>
              <a:rPr lang="en-US" sz="2200" b="0" dirty="0" err="1" smtClean="0">
                <a:latin typeface="+mj-lt"/>
              </a:rPr>
              <a:t>eigen</a:t>
            </a:r>
            <a:r>
              <a:rPr lang="en-US" sz="2200" b="0" dirty="0" smtClean="0">
                <a:latin typeface="+mj-lt"/>
              </a:rPr>
              <a:t> value represents the variance explained by a factor, hence using this rule all factors whose </a:t>
            </a:r>
            <a:r>
              <a:rPr lang="en-US" sz="2200" b="0" dirty="0" err="1" smtClean="0">
                <a:latin typeface="+mj-lt"/>
              </a:rPr>
              <a:t>eigen</a:t>
            </a:r>
            <a:r>
              <a:rPr lang="en-US" sz="2200" b="0" dirty="0" smtClean="0">
                <a:latin typeface="+mj-lt"/>
              </a:rPr>
              <a:t> value is 1 or above should be used.</a:t>
            </a:r>
            <a:endParaRPr lang="en-US" sz="2200" b="0" dirty="0" smtClean="0">
              <a:latin typeface="+mj-lt"/>
            </a:endParaRPr>
          </a:p>
          <a:p>
            <a:pPr>
              <a:buFontTx/>
              <a:buChar char="-"/>
              <a:defRPr/>
            </a:pPr>
            <a:endParaRPr lang="en-US" sz="22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8C13CF-1C94-4CAB-828C-A66F82363E9B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ates McDaniel Design Template">
  <a:themeElements>
    <a:clrScheme name="1_Oates McDaniel Design Template 11">
      <a:dk1>
        <a:srgbClr val="003366"/>
      </a:dk1>
      <a:lt1>
        <a:srgbClr val="FFFFFF"/>
      </a:lt1>
      <a:dk2>
        <a:srgbClr val="003366"/>
      </a:dk2>
      <a:lt2>
        <a:srgbClr val="CC0000"/>
      </a:lt2>
      <a:accent1>
        <a:srgbClr val="FF9900"/>
      </a:accent1>
      <a:accent2>
        <a:srgbClr val="CC0000"/>
      </a:accent2>
      <a:accent3>
        <a:srgbClr val="FFFFFF"/>
      </a:accent3>
      <a:accent4>
        <a:srgbClr val="002A56"/>
      </a:accent4>
      <a:accent5>
        <a:srgbClr val="FFCAAA"/>
      </a:accent5>
      <a:accent6>
        <a:srgbClr val="B90000"/>
      </a:accent6>
      <a:hlink>
        <a:srgbClr val="990000"/>
      </a:hlink>
      <a:folHlink>
        <a:srgbClr val="3333FF"/>
      </a:folHlink>
    </a:clrScheme>
    <a:fontScheme name="1_Oates McDaniel Design Template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1_Oates McDaniel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ates McDaniel Desig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8">
        <a:dk1>
          <a:srgbClr val="000066"/>
        </a:dk1>
        <a:lt1>
          <a:srgbClr val="FFFFFF"/>
        </a:lt1>
        <a:dk2>
          <a:srgbClr val="A50021"/>
        </a:dk2>
        <a:lt2>
          <a:srgbClr val="000066"/>
        </a:lt2>
        <a:accent1>
          <a:srgbClr val="000066"/>
        </a:accent1>
        <a:accent2>
          <a:srgbClr val="A50021"/>
        </a:accent2>
        <a:accent3>
          <a:srgbClr val="FFFFFF"/>
        </a:accent3>
        <a:accent4>
          <a:srgbClr val="000056"/>
        </a:accent4>
        <a:accent5>
          <a:srgbClr val="AAAAB8"/>
        </a:accent5>
        <a:accent6>
          <a:srgbClr val="95001D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9">
        <a:dk1>
          <a:srgbClr val="990033"/>
        </a:dk1>
        <a:lt1>
          <a:srgbClr val="FFFFFF"/>
        </a:lt1>
        <a:dk2>
          <a:srgbClr val="A50021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82002A"/>
        </a:accent4>
        <a:accent5>
          <a:srgbClr val="FFCAAA"/>
        </a:accent5>
        <a:accent6>
          <a:srgbClr val="B90000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10">
        <a:dk1>
          <a:srgbClr val="006600"/>
        </a:dk1>
        <a:lt1>
          <a:srgbClr val="FFFFFF"/>
        </a:lt1>
        <a:dk2>
          <a:srgbClr val="A50021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005600"/>
        </a:accent4>
        <a:accent5>
          <a:srgbClr val="FFCAAA"/>
        </a:accent5>
        <a:accent6>
          <a:srgbClr val="B90000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11">
        <a:dk1>
          <a:srgbClr val="003366"/>
        </a:dk1>
        <a:lt1>
          <a:srgbClr val="FFFFFF"/>
        </a:lt1>
        <a:dk2>
          <a:srgbClr val="003366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002A56"/>
        </a:accent4>
        <a:accent5>
          <a:srgbClr val="FFCAAA"/>
        </a:accent5>
        <a:accent6>
          <a:srgbClr val="B90000"/>
        </a:accent6>
        <a:hlink>
          <a:srgbClr val="990000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7124</Words>
  <Application>WPS Presentation</Application>
  <PresentationFormat>On-screen Show (4:3)</PresentationFormat>
  <Paragraphs>229</Paragraphs>
  <Slides>23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7" baseType="lpstr">
      <vt:lpstr>Arial</vt:lpstr>
      <vt:lpstr>SimSun</vt:lpstr>
      <vt:lpstr>Wingdings</vt:lpstr>
      <vt:lpstr>Helvetica</vt:lpstr>
      <vt:lpstr>Times</vt:lpstr>
      <vt:lpstr>Times New Roman</vt:lpstr>
      <vt:lpstr>Impact</vt:lpstr>
      <vt:lpstr>Arial</vt:lpstr>
      <vt:lpstr>Times</vt:lpstr>
      <vt:lpstr>Calibri</vt:lpstr>
      <vt:lpstr>Microsoft YaHei</vt:lpstr>
      <vt:lpstr>Arial Unicode MS</vt:lpstr>
      <vt:lpstr>Office Theme</vt:lpstr>
      <vt:lpstr>1_Oates McDaniel Design Template</vt:lpstr>
      <vt:lpstr>Factor Analysis </vt:lpstr>
      <vt:lpstr>Factor Analysis </vt:lpstr>
      <vt:lpstr>Example:-</vt:lpstr>
      <vt:lpstr>More examples:-</vt:lpstr>
      <vt:lpstr>PowerPoint 演示文稿</vt:lpstr>
      <vt:lpstr>Examples:-</vt:lpstr>
      <vt:lpstr>Steps in factor analysis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FA Applications in Marketing Research</vt:lpstr>
      <vt:lpstr>Uses of Factor analysis</vt:lpstr>
      <vt:lpstr>PowerPoint 演示文稿</vt:lpstr>
      <vt:lpstr>PowerPoint 演示文稿</vt:lpstr>
      <vt:lpstr>Conditions for factor analysis:-</vt:lpstr>
      <vt:lpstr>PowerPoint 演示文稿</vt:lpstr>
      <vt:lpstr>PowerPoint 演示文稿</vt:lpstr>
      <vt:lpstr>Limitations of factor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 Analysis </dc:title>
  <dc:creator>user</dc:creator>
  <cp:lastModifiedBy>user</cp:lastModifiedBy>
  <cp:revision>2</cp:revision>
  <dcterms:created xsi:type="dcterms:W3CDTF">2020-08-04T09:51:00Z</dcterms:created>
  <dcterms:modified xsi:type="dcterms:W3CDTF">2024-08-31T07:41:29Z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90793E2E1F264351B856E2633A682B71_12</vt:lpwstr>
  </property>
  <property fmtid="{D5CDD505-2E9C-101B-9397-08002B2CF9AE}" pid="3" name="KSOProductBuildVer">
    <vt:lpwstr>1033-12.2.0.17562</vt:lpwstr>
  </property>
</Properties>
</file>