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2"/>
  </p:notesMasterIdLst>
  <p:sldIdLst>
    <p:sldId id="282" r:id="rId4"/>
    <p:sldId id="283" r:id="rId5"/>
    <p:sldId id="284" r:id="rId6"/>
    <p:sldId id="285" r:id="rId7"/>
    <p:sldId id="286" r:id="rId8"/>
    <p:sldId id="287" r:id="rId9"/>
    <p:sldId id="288" r:id="rId10"/>
    <p:sldId id="28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C84C9A-0CA7-4C08-B920-2652275FFA2D}" type="datetimeFigureOut">
              <a:rPr lang="en-IN" smtClean="0"/>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66062-7A74-4614-BCEA-4D9191FEB343}"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spTree>
      <p:nvGrpSpPr>
        <p:cNvPr id="1" name=""/>
        <p:cNvGrpSpPr/>
        <p:nvPr/>
      </p:nvGrpSpPr>
      <p:grpSpPr>
        <a:xfrm>
          <a:off x="0" y="0"/>
          <a:ext cx="0" cy="0"/>
          <a:chOff x="0" y="0"/>
          <a:chExt cx="0" cy="0"/>
        </a:xfrm>
      </p:grpSpPr>
      <p:pic>
        <p:nvPicPr>
          <p:cNvPr id="2" name="Picture 2" descr="hair 3rd ed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4648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
          <p:cNvSpPr>
            <a:spLocks noChangeArrowheads="1"/>
          </p:cNvSpPr>
          <p:nvPr/>
        </p:nvSpPr>
        <p:spPr bwMode="auto">
          <a:xfrm>
            <a:off x="4648200" y="0"/>
            <a:ext cx="4495800" cy="6858000"/>
          </a:xfrm>
          <a:prstGeom prst="rect">
            <a:avLst/>
          </a:prstGeom>
          <a:gradFill rotWithShape="1">
            <a:gsLst>
              <a:gs pos="0">
                <a:schemeClr val="accent1">
                  <a:alpha val="73000"/>
                </a:schemeClr>
              </a:gs>
              <a:gs pos="100000">
                <a:schemeClr val="accent2">
                  <a:alpha val="73000"/>
                </a:schemeClr>
              </a:gs>
            </a:gsLst>
            <a:lin ang="5400000" scaled="1"/>
          </a:gradFill>
          <a:ln w="9525">
            <a:solidFill>
              <a:schemeClr val="tx2"/>
            </a:solidFill>
            <a:miter lim="800000"/>
          </a:ln>
        </p:spPr>
        <p:txBody>
          <a:bodyPr wrap="none" anchor="ctr"/>
          <a:lstStyle/>
          <a:p>
            <a:pPr algn="ctr" eaLnBrk="0" fontAlgn="base" hangingPunct="0">
              <a:spcBef>
                <a:spcPct val="0"/>
              </a:spcBef>
              <a:spcAft>
                <a:spcPct val="0"/>
              </a:spcAft>
            </a:pPr>
            <a:endParaRPr lang="en-US" sz="2000">
              <a:solidFill>
                <a:srgbClr val="003366"/>
              </a:solidFill>
              <a:latin typeface="Helvetica" charset="0"/>
            </a:endParaRPr>
          </a:p>
        </p:txBody>
      </p:sp>
      <p:sp>
        <p:nvSpPr>
          <p:cNvPr id="4" name="Text Box 4"/>
          <p:cNvSpPr txBox="1">
            <a:spLocks noChangeArrowheads="1"/>
          </p:cNvSpPr>
          <p:nvPr/>
        </p:nvSpPr>
        <p:spPr bwMode="auto">
          <a:xfrm>
            <a:off x="228600" y="0"/>
            <a:ext cx="4191000" cy="1555750"/>
          </a:xfrm>
          <a:prstGeom prst="rect">
            <a:avLst/>
          </a:prstGeom>
          <a:noFill/>
          <a:ln>
            <a:noFill/>
          </a:ln>
          <a:effectLst>
            <a:outerShdw dist="35921" dir="2700000" algn="ctr" rotWithShape="0">
              <a:schemeClr val="accent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0"/>
              </a:spcBef>
              <a:spcAft>
                <a:spcPct val="0"/>
              </a:spcAft>
              <a:defRPr/>
            </a:pPr>
            <a:r>
              <a:rPr lang="en-US" sz="4800" b="1" smtClean="0">
                <a:solidFill>
                  <a:srgbClr val="FFFFFF"/>
                </a:solidFill>
              </a:rPr>
              <a:t>Chapter Seventeen</a:t>
            </a:r>
            <a:endParaRPr lang="en-US" sz="4800" smtClean="0">
              <a:solidFill>
                <a:srgbClr val="FFFFFF"/>
              </a:solidFill>
            </a:endParaRPr>
          </a:p>
        </p:txBody>
      </p:sp>
      <p:sp>
        <p:nvSpPr>
          <p:cNvPr id="5" name="Rectangle 5"/>
          <p:cNvSpPr>
            <a:spLocks noChangeArrowheads="1"/>
          </p:cNvSpPr>
          <p:nvPr/>
        </p:nvSpPr>
        <p:spPr bwMode="auto">
          <a:xfrm>
            <a:off x="5181600" y="5867400"/>
            <a:ext cx="35814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spAutoFit/>
          </a:bodyPr>
          <a:lstStyle/>
          <a:p>
            <a:pPr eaLnBrk="0" fontAlgn="base" hangingPunct="0">
              <a:spcBef>
                <a:spcPct val="0"/>
              </a:spcBef>
              <a:spcAft>
                <a:spcPct val="0"/>
              </a:spcAft>
            </a:pPr>
            <a:r>
              <a:rPr lang="en-US" sz="1400" b="1">
                <a:solidFill>
                  <a:srgbClr val="003366"/>
                </a:solidFill>
                <a:latin typeface="Helvetica" charset="0"/>
              </a:rPr>
              <a:t>Copyright © 2006</a:t>
            </a:r>
            <a:endParaRPr lang="en-US" sz="1400" b="1">
              <a:solidFill>
                <a:srgbClr val="003366"/>
              </a:solidFill>
              <a:latin typeface="Helvetica" charset="0"/>
            </a:endParaRPr>
          </a:p>
          <a:p>
            <a:pPr eaLnBrk="0" fontAlgn="base" hangingPunct="0">
              <a:spcBef>
                <a:spcPct val="0"/>
              </a:spcBef>
              <a:spcAft>
                <a:spcPct val="0"/>
              </a:spcAft>
            </a:pPr>
            <a:r>
              <a:rPr lang="en-US" sz="1400" b="1">
                <a:solidFill>
                  <a:srgbClr val="003366"/>
                </a:solidFill>
                <a:latin typeface="Helvetica" charset="0"/>
              </a:rPr>
              <a:t>McGraw-Hill/Irwin</a:t>
            </a:r>
            <a:endParaRPr lang="en-US" sz="1400" b="1">
              <a:solidFill>
                <a:srgbClr val="003366"/>
              </a:solidFill>
              <a:latin typeface="Helvetica" charset="0"/>
            </a:endParaRPr>
          </a:p>
        </p:txBody>
      </p:sp>
      <p:sp>
        <p:nvSpPr>
          <p:cNvPr id="6" name="Text Box 6"/>
          <p:cNvSpPr txBox="1">
            <a:spLocks noChangeArrowheads="1"/>
          </p:cNvSpPr>
          <p:nvPr/>
        </p:nvSpPr>
        <p:spPr bwMode="auto">
          <a:xfrm>
            <a:off x="304800" y="2286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b="1" smtClean="0">
              <a:solidFill>
                <a:srgbClr val="000066"/>
              </a:solidFill>
            </a:endParaRPr>
          </a:p>
        </p:txBody>
      </p:sp>
      <p:sp>
        <p:nvSpPr>
          <p:cNvPr id="7" name="Text Box 7"/>
          <p:cNvSpPr txBox="1">
            <a:spLocks noChangeArrowheads="1"/>
          </p:cNvSpPr>
          <p:nvPr/>
        </p:nvSpPr>
        <p:spPr bwMode="auto">
          <a:xfrm>
            <a:off x="4800600" y="1066800"/>
            <a:ext cx="4343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defRPr/>
            </a:pPr>
            <a:endParaRPr lang="en-US" sz="3200" b="1" smtClean="0">
              <a:solidFill>
                <a:srgbClr val="A50021"/>
              </a:solidFill>
            </a:endParaRPr>
          </a:p>
          <a:p>
            <a:pPr algn="ctr" eaLnBrk="0" fontAlgn="base" hangingPunct="0">
              <a:spcBef>
                <a:spcPct val="50000"/>
              </a:spcBef>
              <a:spcAft>
                <a:spcPct val="0"/>
              </a:spcAft>
              <a:defRPr/>
            </a:pPr>
            <a:endParaRPr lang="en-US" sz="3200" b="1" smtClean="0">
              <a:solidFill>
                <a:srgbClr val="A50021"/>
              </a:solidFill>
              <a:latin typeface="Impact" panose="020B0806030902050204" pitchFamily="34" charset="0"/>
            </a:endParaRPr>
          </a:p>
        </p:txBody>
      </p:sp>
      <p:sp>
        <p:nvSpPr>
          <p:cNvPr id="8" name="Text Box 8"/>
          <p:cNvSpPr txBox="1">
            <a:spLocks noChangeArrowheads="1"/>
          </p:cNvSpPr>
          <p:nvPr/>
        </p:nvSpPr>
        <p:spPr bwMode="auto">
          <a:xfrm>
            <a:off x="5029200" y="457200"/>
            <a:ext cx="36576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algn="ctr" eaLnBrk="0" fontAlgn="base" hangingPunct="0">
              <a:spcBef>
                <a:spcPct val="50000"/>
              </a:spcBef>
              <a:spcAft>
                <a:spcPct val="0"/>
              </a:spcAft>
              <a:defRPr/>
            </a:pPr>
            <a:r>
              <a:rPr lang="en-US" sz="3000" b="1" smtClean="0">
                <a:solidFill>
                  <a:srgbClr val="003366"/>
                </a:solidFill>
              </a:rPr>
              <a:t>Data Analysis:</a:t>
            </a:r>
            <a:endParaRPr lang="en-US" sz="3000" b="1" smtClean="0">
              <a:solidFill>
                <a:srgbClr val="003366"/>
              </a:solidFill>
            </a:endParaRPr>
          </a:p>
          <a:p>
            <a:pPr algn="ctr" eaLnBrk="0" fontAlgn="base" hangingPunct="0">
              <a:spcBef>
                <a:spcPct val="50000"/>
              </a:spcBef>
              <a:spcAft>
                <a:spcPct val="0"/>
              </a:spcAft>
              <a:defRPr/>
            </a:pPr>
            <a:r>
              <a:rPr lang="en-US" sz="3000" b="1" smtClean="0">
                <a:solidFill>
                  <a:srgbClr val="003366"/>
                </a:solidFill>
              </a:rPr>
              <a:t>Multivariate Techniques for the Research Process</a:t>
            </a:r>
            <a:endParaRPr lang="en-US" sz="3000" b="1" smtClean="0">
              <a:solidFill>
                <a:srgbClr val="003366"/>
              </a:solidFill>
            </a:endParaRPr>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07083F4D-65F4-4AA8-B6D2-54F05683671E}"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953669D9-96D6-4366-9496-8EB6C26A8AA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8" name="Footer Placeholder 7"/>
          <p:cNvSpPr>
            <a:spLocks noGrp="1"/>
          </p:cNvSpPr>
          <p:nvPr>
            <p:ph type="ftr" sz="quarter" idx="11"/>
          </p:nvPr>
        </p:nvSpPr>
        <p:spPr/>
        <p:txBody>
          <a:bodyPr/>
          <a:lstStyle/>
          <a:p>
            <a:endParaRPr lang="en-IN">
              <a:solidFill>
                <a:prstClr val="black">
                  <a:tint val="75000"/>
                </a:prstClr>
              </a:solidFill>
            </a:endParaRPr>
          </a:p>
        </p:txBody>
      </p:sp>
      <p:sp>
        <p:nvSpPr>
          <p:cNvPr id="9" name="Slide Number Placeholder 8"/>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4" name="Footer Placeholder 3"/>
          <p:cNvSpPr>
            <a:spLocks noGrp="1"/>
          </p:cNvSpPr>
          <p:nvPr>
            <p:ph type="ftr" sz="quarter" idx="11"/>
          </p:nvPr>
        </p:nvSpPr>
        <p:spPr/>
        <p:txBody>
          <a:bodyPr/>
          <a:lstStyle/>
          <a:p>
            <a:endParaRPr lang="en-IN">
              <a:solidFill>
                <a:prstClr val="black">
                  <a:tint val="75000"/>
                </a:prstClr>
              </a:solidFill>
            </a:endParaRPr>
          </a:p>
        </p:txBody>
      </p:sp>
      <p:sp>
        <p:nvSpPr>
          <p:cNvPr id="5" name="Slide Number Placeholder 4"/>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3" name="Footer Placeholder 2"/>
          <p:cNvSpPr>
            <a:spLocks noGrp="1"/>
          </p:cNvSpPr>
          <p:nvPr>
            <p:ph type="ftr" sz="quarter" idx="11"/>
          </p:nvPr>
        </p:nvSpPr>
        <p:spPr/>
        <p:txBody>
          <a:bodyPr/>
          <a:lstStyle/>
          <a:p>
            <a:endParaRPr lang="en-IN">
              <a:solidFill>
                <a:prstClr val="black">
                  <a:tint val="75000"/>
                </a:prstClr>
              </a:solidFill>
            </a:endParaRPr>
          </a:p>
        </p:txBody>
      </p:sp>
      <p:sp>
        <p:nvSpPr>
          <p:cNvPr id="4" name="Slide Number Placeholder 3"/>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40B64117-5E8B-49B5-9EC3-2DCE0AD1804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6" name="Footer Placeholder 5"/>
          <p:cNvSpPr>
            <a:spLocks noGrp="1"/>
          </p:cNvSpPr>
          <p:nvPr>
            <p:ph type="ftr" sz="quarter" idx="11"/>
          </p:nvPr>
        </p:nvSpPr>
        <p:spPr/>
        <p:txBody>
          <a:bodyPr/>
          <a:lstStyle/>
          <a:p>
            <a:endParaRPr lang="en-IN">
              <a:solidFill>
                <a:prstClr val="black">
                  <a:tint val="75000"/>
                </a:prstClr>
              </a:solidFill>
            </a:endParaRPr>
          </a:p>
        </p:txBody>
      </p:sp>
      <p:sp>
        <p:nvSpPr>
          <p:cNvPr id="7" name="Slide Number Placeholder 6"/>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11"/>
          </p:nvPr>
        </p:nvSpPr>
        <p:spPr/>
        <p:txBody>
          <a:bodyPr/>
          <a:lstStyle/>
          <a:p>
            <a:endParaRPr lang="en-IN">
              <a:solidFill>
                <a:prstClr val="black">
                  <a:tint val="75000"/>
                </a:prstClr>
              </a:solidFill>
            </a:endParaRPr>
          </a:p>
        </p:txBody>
      </p:sp>
      <p:sp>
        <p:nvSpPr>
          <p:cNvPr id="6" name="Slide Number Placeholder 5"/>
          <p:cNvSpPr>
            <a:spLocks noGrp="1"/>
          </p:cNvSpPr>
          <p:nvPr>
            <p:ph type="sldNum" sz="quarter" idx="12"/>
          </p:nvPr>
        </p:nvSpPr>
        <p:spPr/>
        <p:txBody>
          <a:body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5" name="Rectangle 9"/>
          <p:cNvSpPr>
            <a:spLocks noGrp="1" noChangeArrowheads="1"/>
          </p:cNvSpPr>
          <p:nvPr>
            <p:ph type="sldNum" sz="quarter" idx="11"/>
          </p:nvPr>
        </p:nvSpPr>
        <p:spPr/>
        <p:txBody>
          <a:bodyPr/>
          <a:lstStyle>
            <a:lvl1pPr>
              <a:defRPr/>
            </a:lvl1pPr>
          </a:lstStyle>
          <a:p>
            <a:pPr>
              <a:defRPr/>
            </a:pPr>
            <a:fld id="{C0C8153E-FC1D-42D0-A04B-13662740B4A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E1D93BB1-DAF5-48EB-BE8F-60399CE43603}"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8" name="Rectangle 9"/>
          <p:cNvSpPr>
            <a:spLocks noGrp="1" noChangeArrowheads="1"/>
          </p:cNvSpPr>
          <p:nvPr>
            <p:ph type="sldNum" sz="quarter" idx="11"/>
          </p:nvPr>
        </p:nvSpPr>
        <p:spPr/>
        <p:txBody>
          <a:bodyPr/>
          <a:lstStyle>
            <a:lvl1pPr>
              <a:defRPr/>
            </a:lvl1pPr>
          </a:lstStyle>
          <a:p>
            <a:pPr>
              <a:defRPr/>
            </a:pPr>
            <a:fld id="{35F246D4-6421-4917-9258-E72D8FD0ECDB}"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4" name="Rectangle 9"/>
          <p:cNvSpPr>
            <a:spLocks noGrp="1" noChangeArrowheads="1"/>
          </p:cNvSpPr>
          <p:nvPr>
            <p:ph type="sldNum" sz="quarter" idx="11"/>
          </p:nvPr>
        </p:nvSpPr>
        <p:spPr/>
        <p:txBody>
          <a:bodyPr/>
          <a:lstStyle>
            <a:lvl1pPr>
              <a:defRPr/>
            </a:lvl1pPr>
          </a:lstStyle>
          <a:p>
            <a:pPr>
              <a:defRPr/>
            </a:pPr>
            <a:fld id="{3704086E-E25C-445A-B775-A2C1C4B1E13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3" name="Rectangle 9"/>
          <p:cNvSpPr>
            <a:spLocks noGrp="1" noChangeArrowheads="1"/>
          </p:cNvSpPr>
          <p:nvPr>
            <p:ph type="sldNum" sz="quarter" idx="11"/>
          </p:nvPr>
        </p:nvSpPr>
        <p:spPr/>
        <p:txBody>
          <a:bodyPr/>
          <a:lstStyle>
            <a:lvl1pPr>
              <a:defRPr/>
            </a:lvl1pPr>
          </a:lstStyle>
          <a:p>
            <a:pPr>
              <a:defRPr/>
            </a:pPr>
            <a:fld id="{7303C646-40BC-4983-8D52-1EFA5AE84289}"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3E5F2E08-DB78-4AF9-954E-715DB919EDA0}"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8"/>
          <p:cNvSpPr>
            <a:spLocks noGrp="1" noChangeArrowheads="1"/>
          </p:cNvSpPr>
          <p:nvPr>
            <p:ph type="ftr" sz="quarter" idx="10"/>
          </p:nvPr>
        </p:nvSpPr>
        <p:spPr/>
        <p:txBody>
          <a:bodyPr/>
          <a:lstStyle>
            <a:lvl1pPr>
              <a:defRPr/>
            </a:lvl1pPr>
          </a:lstStyle>
          <a:p>
            <a:pPr>
              <a:defRPr/>
            </a:pPr>
            <a:r>
              <a:rPr lang="en-US">
                <a:solidFill>
                  <a:srgbClr val="003366"/>
                </a:solidFill>
              </a:rPr>
              <a:t>McGraw-Hill/Irwin</a:t>
            </a:r>
            <a:endParaRPr lang="en-US">
              <a:solidFill>
                <a:srgbClr val="003366"/>
              </a:solidFill>
            </a:endParaRPr>
          </a:p>
        </p:txBody>
      </p:sp>
      <p:sp>
        <p:nvSpPr>
          <p:cNvPr id="6" name="Rectangle 9"/>
          <p:cNvSpPr>
            <a:spLocks noGrp="1" noChangeArrowheads="1"/>
          </p:cNvSpPr>
          <p:nvPr>
            <p:ph type="sldNum" sz="quarter" idx="11"/>
          </p:nvPr>
        </p:nvSpPr>
        <p:spPr/>
        <p:txBody>
          <a:bodyPr/>
          <a:lstStyle>
            <a:lvl1pPr>
              <a:defRPr/>
            </a:lvl1pPr>
          </a:lstStyle>
          <a:p>
            <a:pPr>
              <a:defRPr/>
            </a:pPr>
            <a:fld id="{C9B0C530-F13B-4C99-91F8-740041C6EE47}" type="slidenum">
              <a:rPr lang="en-US">
                <a:solidFill>
                  <a:srgbClr val="003366"/>
                </a:solidFill>
              </a:rPr>
            </a:fld>
            <a:endParaRPr lang="en-US">
              <a:solidFill>
                <a:srgbClr val="003366"/>
              </a:solidFill>
            </a:endParaRP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4495800" cy="6858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7" name="Rectangle 3"/>
          <p:cNvSpPr>
            <a:spLocks noChangeArrowheads="1"/>
          </p:cNvSpPr>
          <p:nvPr/>
        </p:nvSpPr>
        <p:spPr bwMode="auto">
          <a:xfrm rot="5400000">
            <a:off x="4533900" y="-3086100"/>
            <a:ext cx="76200" cy="9144000"/>
          </a:xfrm>
          <a:prstGeom prst="rect">
            <a:avLst/>
          </a:prstGeom>
          <a:solidFill>
            <a:schemeClr val="accent1"/>
          </a:solidFill>
          <a:ln w="3175">
            <a:solidFill>
              <a:schemeClr val="tx1"/>
            </a:solidFill>
            <a:miter lim="800000"/>
          </a:ln>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8" name="Rectangle 4"/>
          <p:cNvSpPr>
            <a:spLocks noChangeArrowheads="1"/>
          </p:cNvSpPr>
          <p:nvPr/>
        </p:nvSpPr>
        <p:spPr bwMode="auto">
          <a:xfrm>
            <a:off x="449580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1029" name="Rectangle 5"/>
          <p:cNvSpPr>
            <a:spLocks noChangeArrowheads="1"/>
          </p:cNvSpPr>
          <p:nvPr/>
        </p:nvSpPr>
        <p:spPr bwMode="auto">
          <a:xfrm>
            <a:off x="0" y="0"/>
            <a:ext cx="76200" cy="1371600"/>
          </a:xfrm>
          <a:prstGeom prst="rect">
            <a:avLst/>
          </a:prstGeom>
          <a:gradFill rotWithShape="0">
            <a:gsLst>
              <a:gs pos="0">
                <a:schemeClr val="accent1"/>
              </a:gs>
              <a:gs pos="100000">
                <a:schemeClr val="bg1"/>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
        <p:nvSpPr>
          <p:cNvPr id="4102" name="Rectangle 6"/>
          <p:cNvSpPr>
            <a:spLocks noChangeArrowheads="1"/>
          </p:cNvSpPr>
          <p:nvPr/>
        </p:nvSpPr>
        <p:spPr bwMode="auto">
          <a:xfrm rot="5400000">
            <a:off x="4495800" y="-3200400"/>
            <a:ext cx="152400" cy="9144000"/>
          </a:xfrm>
          <a:prstGeom prst="rect">
            <a:avLst/>
          </a:prstGeom>
          <a:gradFill rotWithShape="1">
            <a:gsLst>
              <a:gs pos="0">
                <a:schemeClr val="bg2"/>
              </a:gs>
              <a:gs pos="100000">
                <a:schemeClr val="bg2">
                  <a:gamma/>
                  <a:tint val="6275"/>
                  <a:invGamma/>
                </a:schemeClr>
              </a:gs>
            </a:gsLst>
            <a:lin ang="5400000" scaled="1"/>
          </a:gradFill>
          <a:ln w="3175">
            <a:noFill/>
            <a:miter lim="800000"/>
          </a:ln>
          <a:effectLst/>
        </p:spPr>
        <p:txBody>
          <a:bodyPr wrap="none" anchor="ctr"/>
          <a:lstStyle/>
          <a:p>
            <a:pPr eaLnBrk="0" fontAlgn="base" hangingPunct="0">
              <a:spcBef>
                <a:spcPct val="0"/>
              </a:spcBef>
              <a:spcAft>
                <a:spcPct val="0"/>
              </a:spcAft>
              <a:defRPr/>
            </a:pPr>
            <a:endParaRPr lang="en-US" sz="2000">
              <a:solidFill>
                <a:srgbClr val="003366"/>
              </a:solidFill>
              <a:latin typeface="Helvetica" charset="0"/>
            </a:endParaRPr>
          </a:p>
        </p:txBody>
      </p:sp>
      <p:sp>
        <p:nvSpPr>
          <p:cNvPr id="4103" name="Rectangle 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4104" name="Rectangle 8"/>
          <p:cNvSpPr>
            <a:spLocks noGrp="1" noChangeArrowheads="1"/>
          </p:cNvSpPr>
          <p:nvPr>
            <p:ph type="ftr" sz="quarter" idx="3"/>
          </p:nvPr>
        </p:nvSpPr>
        <p:spPr bwMode="auto">
          <a:xfrm>
            <a:off x="0" y="6553200"/>
            <a:ext cx="2286000" cy="304800"/>
          </a:xfrm>
          <a:prstGeom prst="rect">
            <a:avLst/>
          </a:prstGeom>
          <a:noFill/>
          <a:ln w="9525">
            <a:noFill/>
            <a:miter lim="800000"/>
          </a:ln>
          <a:effectLst/>
        </p:spPr>
        <p:txBody>
          <a:bodyPr vert="horz" wrap="square" lIns="91440" tIns="45720" rIns="91440" bIns="45720" numCol="1" anchor="t" anchorCtr="0" compatLnSpc="1"/>
          <a:lstStyle>
            <a:lvl1pPr algn="ctr">
              <a:defRPr sz="1400" b="1">
                <a:latin typeface="+mj-lt"/>
              </a:defRPr>
            </a:lvl1pPr>
          </a:lstStyle>
          <a:p>
            <a:pPr eaLnBrk="0" fontAlgn="base" hangingPunct="0">
              <a:spcBef>
                <a:spcPct val="0"/>
              </a:spcBef>
              <a:spcAft>
                <a:spcPct val="0"/>
              </a:spcAft>
              <a:defRPr/>
            </a:pPr>
            <a:r>
              <a:rPr lang="en-US">
                <a:solidFill>
                  <a:srgbClr val="003366"/>
                </a:solidFill>
              </a:rPr>
              <a:t>McGraw-Hill/Irwin</a:t>
            </a:r>
            <a:endParaRPr lang="en-US">
              <a:solidFill>
                <a:srgbClr val="003366"/>
              </a:solidFill>
            </a:endParaRPr>
          </a:p>
        </p:txBody>
      </p:sp>
      <p:sp>
        <p:nvSpPr>
          <p:cNvPr id="4105" name="Rectangle 9"/>
          <p:cNvSpPr>
            <a:spLocks noGrp="1" noChangeArrowheads="1"/>
          </p:cNvSpPr>
          <p:nvPr>
            <p:ph type="sldNum" sz="quarter" idx="4"/>
          </p:nvPr>
        </p:nvSpPr>
        <p:spPr bwMode="auto">
          <a:xfrm>
            <a:off x="8458200" y="6613525"/>
            <a:ext cx="685800" cy="244475"/>
          </a:xfrm>
          <a:prstGeom prst="rect">
            <a:avLst/>
          </a:prstGeom>
          <a:noFill/>
          <a:ln w="9525">
            <a:noFill/>
            <a:miter lim="800000"/>
          </a:ln>
          <a:effectLst/>
        </p:spPr>
        <p:txBody>
          <a:bodyPr vert="horz" wrap="square" lIns="91440" tIns="45720" rIns="91440" bIns="45720" numCol="1" anchor="t" anchorCtr="0" compatLnSpc="1"/>
          <a:lstStyle>
            <a:lvl1pPr algn="r">
              <a:defRPr sz="1400" b="1">
                <a:latin typeface="+mj-lt"/>
              </a:defRPr>
            </a:lvl1pPr>
          </a:lstStyle>
          <a:p>
            <a:pPr eaLnBrk="0" fontAlgn="base" hangingPunct="0">
              <a:spcBef>
                <a:spcPct val="0"/>
              </a:spcBef>
              <a:spcAft>
                <a:spcPct val="0"/>
              </a:spcAft>
              <a:defRPr/>
            </a:pPr>
            <a:fld id="{AC9FC61F-7765-44E1-B9B5-5395D17BFCB7}" type="slidenum">
              <a:rPr lang="en-US">
                <a:solidFill>
                  <a:srgbClr val="003366"/>
                </a:solidFill>
              </a:rPr>
            </a:fld>
            <a:endParaRPr lang="en-US">
              <a:solidFill>
                <a:srgbClr val="003366"/>
              </a:solidFill>
            </a:endParaRPr>
          </a:p>
        </p:txBody>
      </p:sp>
      <p:sp>
        <p:nvSpPr>
          <p:cNvPr id="1034" name="Text Box 10"/>
          <p:cNvSpPr txBox="1">
            <a:spLocks noChangeArrowheads="1"/>
          </p:cNvSpPr>
          <p:nvPr/>
        </p:nvSpPr>
        <p:spPr bwMode="auto">
          <a:xfrm>
            <a:off x="152400" y="457200"/>
            <a:ext cx="419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smtClean="0">
              <a:solidFill>
                <a:srgbClr val="003366"/>
              </a:solidFill>
            </a:endParaRPr>
          </a:p>
        </p:txBody>
      </p:sp>
      <p:sp>
        <p:nvSpPr>
          <p:cNvPr id="1035" name="Text Box 11"/>
          <p:cNvSpPr txBox="1">
            <a:spLocks noChangeArrowheads="1"/>
          </p:cNvSpPr>
          <p:nvPr/>
        </p:nvSpPr>
        <p:spPr bwMode="auto">
          <a:xfrm>
            <a:off x="304800" y="304800"/>
            <a:ext cx="3886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Helvetica" charset="0"/>
              </a:defRPr>
            </a:lvl1pPr>
            <a:lvl2pPr marL="742950" indent="-285750">
              <a:defRPr sz="2000">
                <a:solidFill>
                  <a:schemeClr val="tx1"/>
                </a:solidFill>
                <a:latin typeface="Helvetica" charset="0"/>
              </a:defRPr>
            </a:lvl2pPr>
            <a:lvl3pPr marL="1143000" indent="-228600">
              <a:defRPr sz="2000">
                <a:solidFill>
                  <a:schemeClr val="tx1"/>
                </a:solidFill>
                <a:latin typeface="Helvetica" charset="0"/>
              </a:defRPr>
            </a:lvl3pPr>
            <a:lvl4pPr marL="1600200" indent="-228600">
              <a:defRPr sz="2000">
                <a:solidFill>
                  <a:schemeClr val="tx1"/>
                </a:solidFill>
                <a:latin typeface="Helvetica" charset="0"/>
              </a:defRPr>
            </a:lvl4pPr>
            <a:lvl5pPr marL="2057400" indent="-228600">
              <a:defRPr sz="2000">
                <a:solidFill>
                  <a:schemeClr val="tx1"/>
                </a:solidFill>
                <a:latin typeface="Helvetica" charset="0"/>
              </a:defRPr>
            </a:lvl5pPr>
            <a:lvl6pPr marL="2514600" indent="-228600" eaLnBrk="0" fontAlgn="base" hangingPunct="0">
              <a:spcBef>
                <a:spcPct val="0"/>
              </a:spcBef>
              <a:spcAft>
                <a:spcPct val="0"/>
              </a:spcAft>
              <a:defRPr sz="2000">
                <a:solidFill>
                  <a:schemeClr val="tx1"/>
                </a:solidFill>
                <a:latin typeface="Helvetica" charset="0"/>
              </a:defRPr>
            </a:lvl6pPr>
            <a:lvl7pPr marL="2971800" indent="-228600" eaLnBrk="0" fontAlgn="base" hangingPunct="0">
              <a:spcBef>
                <a:spcPct val="0"/>
              </a:spcBef>
              <a:spcAft>
                <a:spcPct val="0"/>
              </a:spcAft>
              <a:defRPr sz="2000">
                <a:solidFill>
                  <a:schemeClr val="tx1"/>
                </a:solidFill>
                <a:latin typeface="Helvetica" charset="0"/>
              </a:defRPr>
            </a:lvl7pPr>
            <a:lvl8pPr marL="3429000" indent="-228600" eaLnBrk="0" fontAlgn="base" hangingPunct="0">
              <a:spcBef>
                <a:spcPct val="0"/>
              </a:spcBef>
              <a:spcAft>
                <a:spcPct val="0"/>
              </a:spcAft>
              <a:defRPr sz="2000">
                <a:solidFill>
                  <a:schemeClr val="tx1"/>
                </a:solidFill>
                <a:latin typeface="Helvetica" charset="0"/>
              </a:defRPr>
            </a:lvl8pPr>
            <a:lvl9pPr marL="3886200" indent="-228600" eaLnBrk="0" fontAlgn="base" hangingPunct="0">
              <a:spcBef>
                <a:spcPct val="0"/>
              </a:spcBef>
              <a:spcAft>
                <a:spcPct val="0"/>
              </a:spcAft>
              <a:defRPr sz="2000">
                <a:solidFill>
                  <a:schemeClr val="tx1"/>
                </a:solidFill>
                <a:latin typeface="Helvetica" charset="0"/>
              </a:defRPr>
            </a:lvl9pPr>
          </a:lstStyle>
          <a:p>
            <a:pPr eaLnBrk="0" fontAlgn="base" hangingPunct="0">
              <a:spcBef>
                <a:spcPct val="50000"/>
              </a:spcBef>
              <a:spcAft>
                <a:spcPct val="0"/>
              </a:spcAft>
              <a:defRPr/>
            </a:pPr>
            <a:endParaRPr lang="en-US" b="1" smtClean="0">
              <a:solidFill>
                <a:srgbClr val="000066"/>
              </a:solidFill>
            </a:endParaRPr>
          </a:p>
        </p:txBody>
      </p:sp>
      <p:sp>
        <p:nvSpPr>
          <p:cNvPr id="1036" name="Rectangle 12"/>
          <p:cNvSpPr>
            <a:spLocks noChangeArrowheads="1"/>
          </p:cNvSpPr>
          <p:nvPr/>
        </p:nvSpPr>
        <p:spPr bwMode="auto">
          <a:xfrm>
            <a:off x="4572000" y="0"/>
            <a:ext cx="4572000" cy="762000"/>
          </a:xfrm>
          <a:prstGeom prst="rect">
            <a:avLst/>
          </a:prstGeom>
          <a:gradFill rotWithShape="1">
            <a:gsLst>
              <a:gs pos="0">
                <a:schemeClr val="accent1"/>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0" fontAlgn="base" hangingPunct="0">
              <a:spcBef>
                <a:spcPct val="0"/>
              </a:spcBef>
              <a:spcAft>
                <a:spcPct val="0"/>
              </a:spcAft>
            </a:pPr>
            <a:endParaRPr lang="en-US" sz="2000">
              <a:solidFill>
                <a:srgbClr val="003366"/>
              </a:solidFill>
              <a:latin typeface="Helvetica"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103">
                                            <p:txEl>
                                              <p:pRg st="0" end="0"/>
                                            </p:txEl>
                                          </p:spTgt>
                                        </p:tgtEl>
                                        <p:attrNameLst>
                                          <p:attrName>style.visibility</p:attrName>
                                        </p:attrNameLst>
                                      </p:cBhvr>
                                      <p:to>
                                        <p:strVal val="visible"/>
                                      </p:to>
                                    </p:set>
                                    <p:anim calcmode="lin" valueType="num">
                                      <p:cBhvr>
                                        <p:cTn id="7" dur="1000" fill="hold"/>
                                        <p:tgtEl>
                                          <p:spTgt spid="410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41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10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4103">
                                            <p:txEl>
                                              <p:pRg st="1" end="1"/>
                                            </p:txEl>
                                          </p:spTgt>
                                        </p:tgtEl>
                                        <p:attrNameLst>
                                          <p:attrName>style.visibility</p:attrName>
                                        </p:attrNameLst>
                                      </p:cBhvr>
                                      <p:to>
                                        <p:strVal val="visible"/>
                                      </p:to>
                                    </p:set>
                                    <p:anim calcmode="lin" valueType="num">
                                      <p:cBhvr>
                                        <p:cTn id="13" dur="1000" fill="hold"/>
                                        <p:tgtEl>
                                          <p:spTgt spid="410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410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410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4103">
                                            <p:txEl>
                                              <p:pRg st="2" end="2"/>
                                            </p:txEl>
                                          </p:spTgt>
                                        </p:tgtEl>
                                        <p:attrNameLst>
                                          <p:attrName>style.visibility</p:attrName>
                                        </p:attrNameLst>
                                      </p:cBhvr>
                                      <p:to>
                                        <p:strVal val="visible"/>
                                      </p:to>
                                    </p:set>
                                    <p:anim calcmode="lin" valueType="num">
                                      <p:cBhvr>
                                        <p:cTn id="19" dur="1000" fill="hold"/>
                                        <p:tgtEl>
                                          <p:spTgt spid="410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410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4103">
                                            <p:txEl>
                                              <p:pRg st="2" end="2"/>
                                            </p:txEl>
                                          </p:spTgt>
                                        </p:tgtEl>
                                      </p:cBhvr>
                                    </p:animEffect>
                                  </p:childTnLst>
                                </p:cTn>
                              </p:par>
                            </p:childTnLst>
                          </p:cTn>
                        </p:par>
                        <p:par>
                          <p:cTn id="22" fill="hold">
                            <p:stCondLst>
                              <p:cond delay="3000"/>
                            </p:stCondLst>
                            <p:childTnLst>
                              <p:par>
                                <p:cTn id="23" presetID="50" presetClass="entr" presetSubtype="0" decel="100000" fill="hold" grpId="0" nodeType="afterEffect">
                                  <p:stCondLst>
                                    <p:cond delay="0"/>
                                  </p:stCondLst>
                                  <p:childTnLst>
                                    <p:set>
                                      <p:cBhvr>
                                        <p:cTn id="24" dur="1" fill="hold">
                                          <p:stCondLst>
                                            <p:cond delay="0"/>
                                          </p:stCondLst>
                                        </p:cTn>
                                        <p:tgtEl>
                                          <p:spTgt spid="4103">
                                            <p:txEl>
                                              <p:pRg st="3" end="3"/>
                                            </p:txEl>
                                          </p:spTgt>
                                        </p:tgtEl>
                                        <p:attrNameLst>
                                          <p:attrName>style.visibility</p:attrName>
                                        </p:attrNameLst>
                                      </p:cBhvr>
                                      <p:to>
                                        <p:strVal val="visible"/>
                                      </p:to>
                                    </p:set>
                                    <p:anim calcmode="lin" valueType="num">
                                      <p:cBhvr>
                                        <p:cTn id="25" dur="1000" fill="hold"/>
                                        <p:tgtEl>
                                          <p:spTgt spid="4103">
                                            <p:txEl>
                                              <p:pRg st="3" end="3"/>
                                            </p:txEl>
                                          </p:spTgt>
                                        </p:tgtEl>
                                        <p:attrNameLst>
                                          <p:attrName>ppt_w</p:attrName>
                                        </p:attrNameLst>
                                      </p:cBhvr>
                                      <p:tavLst>
                                        <p:tav tm="0">
                                          <p:val>
                                            <p:strVal val="#ppt_w+.3"/>
                                          </p:val>
                                        </p:tav>
                                        <p:tav tm="100000">
                                          <p:val>
                                            <p:strVal val="#ppt_w"/>
                                          </p:val>
                                        </p:tav>
                                      </p:tavLst>
                                    </p:anim>
                                    <p:anim calcmode="lin" valueType="num">
                                      <p:cBhvr>
                                        <p:cTn id="26" dur="1000" fill="hold"/>
                                        <p:tgtEl>
                                          <p:spTgt spid="410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4103">
                                            <p:txEl>
                                              <p:pRg st="3" end="3"/>
                                            </p:txEl>
                                          </p:spTgt>
                                        </p:tgtEl>
                                      </p:cBhvr>
                                    </p:animEffect>
                                  </p:childTnLst>
                                </p:cTn>
                              </p:par>
                            </p:childTnLst>
                          </p:cTn>
                        </p:par>
                        <p:par>
                          <p:cTn id="28" fill="hold">
                            <p:stCondLst>
                              <p:cond delay="4000"/>
                            </p:stCondLst>
                            <p:childTnLst>
                              <p:par>
                                <p:cTn id="29" presetID="50" presetClass="entr" presetSubtype="0" decel="100000" fill="hold" grpId="0" nodeType="afterEffect">
                                  <p:stCondLst>
                                    <p:cond delay="0"/>
                                  </p:stCondLst>
                                  <p:childTnLst>
                                    <p:set>
                                      <p:cBhvr>
                                        <p:cTn id="30" dur="1" fill="hold">
                                          <p:stCondLst>
                                            <p:cond delay="0"/>
                                          </p:stCondLst>
                                        </p:cTn>
                                        <p:tgtEl>
                                          <p:spTgt spid="4103">
                                            <p:txEl>
                                              <p:pRg st="4" end="4"/>
                                            </p:txEl>
                                          </p:spTgt>
                                        </p:tgtEl>
                                        <p:attrNameLst>
                                          <p:attrName>style.visibility</p:attrName>
                                        </p:attrNameLst>
                                      </p:cBhvr>
                                      <p:to>
                                        <p:strVal val="visible"/>
                                      </p:to>
                                    </p:set>
                                    <p:anim calcmode="lin" valueType="num">
                                      <p:cBhvr>
                                        <p:cTn id="31" dur="1000" fill="hold"/>
                                        <p:tgtEl>
                                          <p:spTgt spid="4103">
                                            <p:txEl>
                                              <p:pRg st="4" end="4"/>
                                            </p:txEl>
                                          </p:spTgt>
                                        </p:tgtEl>
                                        <p:attrNameLst>
                                          <p:attrName>ppt_w</p:attrName>
                                        </p:attrNameLst>
                                      </p:cBhvr>
                                      <p:tavLst>
                                        <p:tav tm="0">
                                          <p:val>
                                            <p:strVal val="#ppt_w+.3"/>
                                          </p:val>
                                        </p:tav>
                                        <p:tav tm="100000">
                                          <p:val>
                                            <p:strVal val="#ppt_w"/>
                                          </p:val>
                                        </p:tav>
                                      </p:tavLst>
                                    </p:anim>
                                    <p:anim calcmode="lin" valueType="num">
                                      <p:cBhvr>
                                        <p:cTn id="32" dur="1000" fill="hold"/>
                                        <p:tgtEl>
                                          <p:spTgt spid="410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41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build="p">
        <p:tmplLst>
          <p:tmpl lvl="1">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2">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3">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4">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 lvl="5">
            <p:tnLst>
              <p:par>
                <p:cTn presetID="50" presetClass="entr" presetSubtype="0" decel="100000" fill="hold" nodeType="afterEffect">
                  <p:stCondLst>
                    <p:cond delay="0"/>
                  </p:stCondLst>
                  <p:childTnLst>
                    <p:set>
                      <p:cBhvr>
                        <p:cTn dur="1" fill="hold">
                          <p:stCondLst>
                            <p:cond delay="0"/>
                          </p:stCondLst>
                        </p:cTn>
                        <p:tgtEl>
                          <p:spTgt spid="4103"/>
                        </p:tgtEl>
                        <p:attrNameLst>
                          <p:attrName>style.visibility</p:attrName>
                        </p:attrNameLst>
                      </p:cBhvr>
                      <p:to>
                        <p:strVal val="visible"/>
                      </p:to>
                    </p:set>
                    <p:anim calcmode="lin" valueType="num">
                      <p:cBhvr>
                        <p:cTn dur="1000" fill="hold"/>
                        <p:tgtEl>
                          <p:spTgt spid="4103"/>
                        </p:tgtEl>
                        <p:attrNameLst>
                          <p:attrName>ppt_w</p:attrName>
                        </p:attrNameLst>
                      </p:cBhvr>
                      <p:tavLst>
                        <p:tav tm="0">
                          <p:val>
                            <p:strVal val="#ppt_w+.3"/>
                          </p:val>
                        </p:tav>
                        <p:tav tm="100000">
                          <p:val>
                            <p:strVal val="#ppt_w"/>
                          </p:val>
                        </p:tav>
                      </p:tavLst>
                    </p:anim>
                    <p:anim calcmode="lin" valueType="num">
                      <p:cBhvr>
                        <p:cTn dur="1000" fill="hold"/>
                        <p:tgtEl>
                          <p:spTgt spid="4103"/>
                        </p:tgtEl>
                        <p:attrNameLst>
                          <p:attrName>ppt_h</p:attrName>
                        </p:attrNameLst>
                      </p:cBhvr>
                      <p:tavLst>
                        <p:tav tm="0">
                          <p:val>
                            <p:strVal val="#ppt_h"/>
                          </p:val>
                        </p:tav>
                        <p:tav tm="100000">
                          <p:val>
                            <p:strVal val="#ppt_h"/>
                          </p:val>
                        </p:tav>
                      </p:tavLst>
                    </p:anim>
                    <p:animEffect transition="in" filter="fade">
                      <p:cBhvr>
                        <p:cTn dur="1000"/>
                        <p:tgtEl>
                          <p:spTgt spid="4103"/>
                        </p:tgtEl>
                      </p:cBhvr>
                    </p:animEffect>
                  </p:childTnLst>
                </p:cTn>
              </p:par>
            </p:tnLst>
          </p:tmpl>
        </p:tmplLst>
      </p:bldP>
    </p:bldLst>
  </p:timing>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0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b="1">
          <a:solidFill>
            <a:srgbClr val="990033"/>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rgbClr val="800000"/>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eaLnBrk="0" fontAlgn="base" hangingPunct="0">
        <a:spcBef>
          <a:spcPct val="20000"/>
        </a:spcBef>
        <a:spcAft>
          <a:spcPct val="0"/>
        </a:spcAft>
        <a:buChar char="»"/>
        <a:defRPr sz="2000" b="1">
          <a:solidFill>
            <a:schemeClr val="tx1"/>
          </a:solidFill>
          <a:latin typeface="+mn-lt"/>
        </a:defRPr>
      </a:lvl6pPr>
      <a:lvl7pPr marL="2971800" indent="-228600" algn="l" rtl="0" eaLnBrk="0" fontAlgn="base" hangingPunct="0">
        <a:spcBef>
          <a:spcPct val="20000"/>
        </a:spcBef>
        <a:spcAft>
          <a:spcPct val="0"/>
        </a:spcAft>
        <a:buChar char="»"/>
        <a:defRPr sz="2000" b="1">
          <a:solidFill>
            <a:schemeClr val="tx1"/>
          </a:solidFill>
          <a:latin typeface="+mn-lt"/>
        </a:defRPr>
      </a:lvl7pPr>
      <a:lvl8pPr marL="3429000" indent="-228600" algn="l" rtl="0" eaLnBrk="0" fontAlgn="base" hangingPunct="0">
        <a:spcBef>
          <a:spcPct val="20000"/>
        </a:spcBef>
        <a:spcAft>
          <a:spcPct val="0"/>
        </a:spcAft>
        <a:buChar char="»"/>
        <a:defRPr sz="2000" b="1">
          <a:solidFill>
            <a:schemeClr val="tx1"/>
          </a:solidFill>
          <a:latin typeface="+mn-lt"/>
        </a:defRPr>
      </a:lvl8pPr>
      <a:lvl9pPr marL="3886200" indent="-228600" algn="l" rtl="0" eaLnBrk="0" fontAlgn="base" hangingPunct="0">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EA458-0BFD-4189-B9BB-860AB167A70B}" type="datetimeFigureOut">
              <a:rPr lang="en-IN">
                <a:solidFill>
                  <a:prstClr val="black">
                    <a:tint val="75000"/>
                  </a:prstClr>
                </a:solidFill>
              </a:rPr>
            </a:fld>
            <a:endParaRPr lang="en-IN">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31385-8BFB-474A-AF70-489174C184C9}" type="slidenum">
              <a:rPr lang="en-IN">
                <a:solidFill>
                  <a:prstClr val="black">
                    <a:tint val="75000"/>
                  </a:prstClr>
                </a:solidFill>
              </a:rPr>
            </a:fld>
            <a:endParaRPr lang="en-IN">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kumimoji="0" lang="en-US" sz="3200" b="1" i="0" u="none" strike="noStrike" kern="0" cap="none" spc="0" normalizeH="0" baseline="0" noProof="0" dirty="0" smtClean="0">
                <a:ln>
                  <a:noFill/>
                </a:ln>
                <a:solidFill>
                  <a:srgbClr val="FF0000"/>
                </a:solidFill>
                <a:effectLst/>
                <a:uLnTx/>
                <a:uFillTx/>
                <a:latin typeface="Times"/>
                <a:ea typeface="+mj-ea"/>
                <a:cs typeface="+mj-cs"/>
              </a:rPr>
              <a:t>1. MANOVA</a:t>
            </a:r>
            <a:br>
              <a:rPr kumimoji="0" lang="en-US" sz="3200" b="1" i="0" u="none" strike="noStrike" kern="0" cap="none" spc="0" normalizeH="0" baseline="0" noProof="0" dirty="0" smtClean="0">
                <a:ln>
                  <a:noFill/>
                </a:ln>
                <a:solidFill>
                  <a:srgbClr val="FF0000"/>
                </a:solidFill>
                <a:effectLst/>
                <a:uLnTx/>
                <a:uFillTx/>
                <a:latin typeface="Times"/>
                <a:ea typeface="+mj-ea"/>
                <a:cs typeface="+mj-cs"/>
              </a:rPr>
            </a:br>
            <a:r>
              <a:rPr lang="en-US" sz="3200" b="1" kern="0" dirty="0" smtClean="0">
                <a:solidFill>
                  <a:srgbClr val="FF0000"/>
                </a:solidFill>
                <a:latin typeface="Times"/>
              </a:rPr>
              <a:t>2. </a:t>
            </a:r>
            <a:r>
              <a:rPr lang="en-US" sz="3200" b="1" kern="0" smtClean="0">
                <a:solidFill>
                  <a:srgbClr val="FF0000"/>
                </a:solidFill>
                <a:latin typeface="Times"/>
              </a:rPr>
              <a:t>Canonical </a:t>
            </a:r>
            <a:r>
              <a:rPr lang="en-US" sz="3200" b="1" kern="0" smtClean="0">
                <a:solidFill>
                  <a:srgbClr val="FF0000"/>
                </a:solidFill>
                <a:latin typeface="Times"/>
              </a:rPr>
              <a:t>correlation</a:t>
            </a:r>
            <a:endParaRPr lang="en-IN" dirty="0">
              <a:solidFill>
                <a:srgbClr val="FF0000"/>
              </a:solidFill>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685800" y="214313"/>
            <a:ext cx="7772400" cy="15382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200" b="1" dirty="0" smtClean="0"/>
              <a:t>Multivariate Analysis Of Variance(MANOVA</a:t>
            </a:r>
            <a:r>
              <a:rPr lang="en-US" sz="3600" b="1" dirty="0" smtClean="0"/>
              <a:t>)</a:t>
            </a:r>
            <a:endParaRPr lang="en-US" sz="3600" b="1" dirty="0" smtClean="0"/>
          </a:p>
        </p:txBody>
      </p:sp>
      <p:sp>
        <p:nvSpPr>
          <p:cNvPr id="23555" name="Content Placeholder 2"/>
          <p:cNvSpPr>
            <a:spLocks noGrp="1"/>
          </p:cNvSpPr>
          <p:nvPr>
            <p:ph idx="1"/>
          </p:nvPr>
        </p:nvSpPr>
        <p:spPr>
          <a:xfrm>
            <a:off x="228600" y="1676400"/>
            <a:ext cx="8686800" cy="4876800"/>
          </a:xfrm>
        </p:spPr>
        <p:txBody>
          <a:bodyPr/>
          <a:lstStyle/>
          <a:p>
            <a:r>
              <a:rPr lang="en-US" sz="2200" b="0" dirty="0" smtClean="0">
                <a:latin typeface="+mj-lt"/>
              </a:rPr>
              <a:t>Multivariate Analysis of Variance is appropriate when research problem involves </a:t>
            </a:r>
            <a:r>
              <a:rPr lang="en-US" sz="2200" b="0" dirty="0" smtClean="0">
                <a:solidFill>
                  <a:srgbClr val="FF0000"/>
                </a:solidFill>
                <a:latin typeface="+mj-lt"/>
              </a:rPr>
              <a:t>multiple metric dependent variables presumed to be dependent to one or more non metric independent variables (usually referred to as treatments).</a:t>
            </a:r>
            <a:endParaRPr lang="en-US" sz="2200" b="0" dirty="0" smtClean="0">
              <a:solidFill>
                <a:srgbClr val="FF0000"/>
              </a:solidFill>
              <a:latin typeface="+mj-lt"/>
            </a:endParaRPr>
          </a:p>
          <a:p>
            <a:endParaRPr lang="en-US" sz="2200" b="0" dirty="0" smtClean="0">
              <a:solidFill>
                <a:srgbClr val="FF0000"/>
              </a:solidFill>
              <a:latin typeface="+mj-lt"/>
            </a:endParaRPr>
          </a:p>
          <a:p>
            <a:r>
              <a:rPr lang="en-US" sz="2200" b="0" dirty="0" smtClean="0">
                <a:latin typeface="+mj-lt"/>
              </a:rPr>
              <a:t>With MANOVA a significance test of mean difference between groups can be made simultaneously for two or more dependent variables.</a:t>
            </a:r>
            <a:endParaRPr lang="en-US" sz="2200" b="0" dirty="0" smtClean="0">
              <a:latin typeface="+mj-lt"/>
            </a:endParaRPr>
          </a:p>
          <a:p>
            <a:endParaRPr lang="en-US" sz="2200" dirty="0" smtClean="0">
              <a:latin typeface="+mj-lt"/>
            </a:endParaRPr>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228600" y="457200"/>
            <a:ext cx="86868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altLang="zh-TW" sz="3600" b="1" i="1" smtClean="0">
                <a:solidFill>
                  <a:srgbClr val="0000FF"/>
                </a:solidFill>
                <a:ea typeface="PMingLiU" panose="02020500000000000000" pitchFamily="18" charset="-120"/>
              </a:rPr>
              <a:t>Multivariate Analysis of Variance </a:t>
            </a:r>
            <a:br>
              <a:rPr lang="en-US" altLang="zh-TW" i="1" smtClean="0">
                <a:solidFill>
                  <a:srgbClr val="0000FF"/>
                </a:solidFill>
                <a:ea typeface="PMingLiU" panose="02020500000000000000" pitchFamily="18" charset="-120"/>
              </a:rPr>
            </a:br>
            <a:br>
              <a:rPr lang="en-US" altLang="zh-TW" i="1" smtClean="0">
                <a:solidFill>
                  <a:srgbClr val="0000FF"/>
                </a:solidFill>
                <a:ea typeface="PMingLiU" panose="02020500000000000000" pitchFamily="18" charset="-120"/>
              </a:rPr>
            </a:br>
            <a:r>
              <a:rPr lang="en-US" altLang="zh-TW" i="1" smtClean="0">
                <a:solidFill>
                  <a:srgbClr val="0000FF"/>
                </a:solidFill>
                <a:ea typeface="PMingLiU" panose="02020500000000000000" pitchFamily="18" charset="-120"/>
              </a:rPr>
              <a:t>(MANOVA)</a:t>
            </a:r>
            <a:br>
              <a:rPr lang="en-US" altLang="zh-TW" i="1" smtClean="0">
                <a:solidFill>
                  <a:srgbClr val="0000FF"/>
                </a:solidFill>
                <a:ea typeface="PMingLiU" panose="02020500000000000000" pitchFamily="18" charset="-120"/>
              </a:rPr>
            </a:br>
            <a:endParaRPr lang="en-US" smtClean="0"/>
          </a:p>
        </p:txBody>
      </p:sp>
      <p:sp>
        <p:nvSpPr>
          <p:cNvPr id="5" name="Slide Number Placeholder 4"/>
          <p:cNvSpPr>
            <a:spLocks noGrp="1"/>
          </p:cNvSpPr>
          <p:nvPr>
            <p:ph type="sldNum" sz="quarter" idx="11"/>
          </p:nvPr>
        </p:nvSpPr>
        <p:spPr/>
        <p:txBody>
          <a:bodyPr/>
          <a:lstStyle/>
          <a:p>
            <a:pPr>
              <a:defRPr/>
            </a:pPr>
            <a:fld id="{BA74B58F-087F-415A-AF80-428A5E362994}" type="slidenum">
              <a:rPr lang="en-US" smtClean="0">
                <a:solidFill>
                  <a:srgbClr val="003366"/>
                </a:solidFill>
              </a:rPr>
            </a:fld>
            <a:endParaRPr lang="en-US">
              <a:solidFill>
                <a:srgbClr val="003366"/>
              </a:solidFill>
            </a:endParaRPr>
          </a:p>
        </p:txBody>
      </p:sp>
      <p:graphicFrame>
        <p:nvGraphicFramePr>
          <p:cNvPr id="24580" name="Object 8"/>
          <p:cNvGraphicFramePr>
            <a:graphicFrameLocks noGrp="1" noChangeAspect="1"/>
          </p:cNvGraphicFramePr>
          <p:nvPr>
            <p:ph idx="1"/>
          </p:nvPr>
        </p:nvGraphicFramePr>
        <p:xfrm>
          <a:off x="228600" y="2971800"/>
          <a:ext cx="8686800" cy="838200"/>
        </p:xfrm>
        <a:graphic>
          <a:graphicData uri="http://schemas.openxmlformats.org/presentationml/2006/ole">
            <mc:AlternateContent xmlns:mc="http://schemas.openxmlformats.org/markup-compatibility/2006">
              <mc:Choice xmlns:v="urn:schemas-microsoft-com:vml" Requires="v">
                <p:oleObj spid="_x0000_s1029" name="Equation" r:id="rId1" imgW="2667000" imgH="228600" progId="Equation.DSMT4">
                  <p:embed/>
                </p:oleObj>
              </mc:Choice>
              <mc:Fallback>
                <p:oleObj name="Equation" r:id="rId1" imgW="2667000" imgH="228600" progId="Equation.DSMT4">
                  <p:embed/>
                  <p:pic>
                    <p:nvPicPr>
                      <p:cNvPr id="0" name="Picture 10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971800"/>
                        <a:ext cx="86868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1" name="Rectangle 6"/>
          <p:cNvSpPr>
            <a:spLocks noChangeArrowheads="1"/>
          </p:cNvSpPr>
          <p:nvPr/>
        </p:nvSpPr>
        <p:spPr bwMode="auto">
          <a:xfrm>
            <a:off x="990600" y="411480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altLang="zh-TW" sz="2000" i="1">
                <a:solidFill>
                  <a:srgbClr val="003366"/>
                </a:solidFill>
                <a:latin typeface="Helvetica" charset="0"/>
                <a:ea typeface="PMingLiU" panose="02020500000000000000" pitchFamily="18" charset="-120"/>
              </a:rPr>
              <a:t> </a:t>
            </a:r>
            <a:r>
              <a:rPr lang="en-US" altLang="zh-TW" sz="2400" i="1">
                <a:solidFill>
                  <a:srgbClr val="003366"/>
                </a:solidFill>
                <a:latin typeface="Helvetica" charset="0"/>
                <a:ea typeface="PMingLiU" panose="02020500000000000000" pitchFamily="18" charset="-120"/>
              </a:rPr>
              <a:t>(metric)                                   (nometric) </a:t>
            </a:r>
            <a:endParaRPr lang="en-US" sz="2000">
              <a:solidFill>
                <a:srgbClr val="003366"/>
              </a:solidFill>
              <a:latin typeface="Helvetica" charset="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xfrm>
            <a:off x="685800" y="22860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200" b="1" smtClean="0"/>
              <a:t>Examples:_</a:t>
            </a:r>
            <a:endParaRPr lang="en-US" sz="2800" b="1" smtClean="0"/>
          </a:p>
        </p:txBody>
      </p:sp>
      <p:sp>
        <p:nvSpPr>
          <p:cNvPr id="25603" name="Content Placeholder 2"/>
          <p:cNvSpPr>
            <a:spLocks noGrp="1"/>
          </p:cNvSpPr>
          <p:nvPr>
            <p:ph idx="1"/>
          </p:nvPr>
        </p:nvSpPr>
        <p:spPr>
          <a:xfrm>
            <a:off x="0" y="1600200"/>
            <a:ext cx="9001125" cy="5043488"/>
          </a:xfrm>
        </p:spPr>
        <p:txBody>
          <a:bodyPr/>
          <a:lstStyle/>
          <a:p>
            <a:r>
              <a:rPr lang="en-US" sz="2200" b="0" dirty="0" smtClean="0">
                <a:latin typeface="+mj-lt"/>
              </a:rPr>
              <a:t>By manipulating sales compensation system in an experimental situation and holding compensation system constant in a controlled situation the researcher may be able to identify effect of the new compensation system (IV) on sales volume( DV) as well as on job satisfaction (DV).</a:t>
            </a:r>
            <a:endParaRPr lang="en-US" sz="2200" b="0" dirty="0" smtClean="0">
              <a:latin typeface="+mj-lt"/>
            </a:endParaRPr>
          </a:p>
          <a:p>
            <a:endParaRPr lang="en-US" sz="2200" b="0" dirty="0" smtClean="0">
              <a:latin typeface="+mj-lt"/>
            </a:endParaRPr>
          </a:p>
          <a:p>
            <a:r>
              <a:rPr lang="en-US" sz="2200" b="0" dirty="0" smtClean="0">
                <a:latin typeface="+mj-lt"/>
              </a:rPr>
              <a:t>Impact of type of Ad (IV: humorous </a:t>
            </a:r>
            <a:r>
              <a:rPr lang="en-US" sz="2200" b="0" dirty="0" err="1" smtClean="0">
                <a:latin typeface="+mj-lt"/>
              </a:rPr>
              <a:t>vs</a:t>
            </a:r>
            <a:r>
              <a:rPr lang="en-US" sz="2200" b="0" dirty="0" smtClean="0">
                <a:latin typeface="+mj-lt"/>
              </a:rPr>
              <a:t> non humorous) on perception of customers about company &amp; its products on several dimensions(DV) such as modern </a:t>
            </a:r>
            <a:r>
              <a:rPr lang="en-US" sz="2200" b="0" dirty="0" err="1" smtClean="0">
                <a:latin typeface="+mj-lt"/>
              </a:rPr>
              <a:t>vs</a:t>
            </a:r>
            <a:r>
              <a:rPr lang="en-US" sz="2200" b="0" dirty="0" smtClean="0">
                <a:latin typeface="+mj-lt"/>
              </a:rPr>
              <a:t> traditional, high quality </a:t>
            </a:r>
            <a:r>
              <a:rPr lang="en-US" sz="2200" b="0" dirty="0" err="1" smtClean="0">
                <a:latin typeface="+mj-lt"/>
              </a:rPr>
              <a:t>vs</a:t>
            </a:r>
            <a:r>
              <a:rPr lang="en-US" sz="2200" b="0" dirty="0" smtClean="0">
                <a:latin typeface="+mj-lt"/>
              </a:rPr>
              <a:t> low quality can be studied with MANOVA.</a:t>
            </a:r>
            <a:endParaRPr lang="en-US" sz="2200" b="0" dirty="0" smtClean="0">
              <a:latin typeface="+mj-lt"/>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685800" y="457200"/>
            <a:ext cx="777240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smtClean="0"/>
              <a:t>Canonical Correlation</a:t>
            </a:r>
            <a:endParaRPr lang="en-US" sz="3600" b="1" smtClean="0"/>
          </a:p>
        </p:txBody>
      </p:sp>
      <p:sp>
        <p:nvSpPr>
          <p:cNvPr id="26627" name="Content Placeholder 2"/>
          <p:cNvSpPr>
            <a:spLocks noGrp="1"/>
          </p:cNvSpPr>
          <p:nvPr>
            <p:ph idx="1"/>
          </p:nvPr>
        </p:nvSpPr>
        <p:spPr>
          <a:xfrm>
            <a:off x="685800" y="2057400"/>
            <a:ext cx="8077200" cy="4038600"/>
          </a:xfrm>
        </p:spPr>
        <p:txBody>
          <a:bodyPr/>
          <a:lstStyle/>
          <a:p>
            <a:r>
              <a:rPr lang="en-US" sz="2200" b="0" dirty="0" smtClean="0">
                <a:latin typeface="+mj-lt"/>
              </a:rPr>
              <a:t>It is a logical extension of multiple regression analysis involving several dependent and several independent variables.</a:t>
            </a:r>
            <a:endParaRPr lang="en-US" sz="2200" b="0" dirty="0" smtClean="0">
              <a:latin typeface="+mj-lt"/>
            </a:endParaRPr>
          </a:p>
          <a:p>
            <a:endParaRPr lang="en-US" sz="2200" b="0" dirty="0" smtClean="0">
              <a:latin typeface="+mj-lt"/>
            </a:endParaRPr>
          </a:p>
          <a:p>
            <a:r>
              <a:rPr lang="en-US" sz="2200" b="0" dirty="0" smtClean="0">
                <a:latin typeface="+mj-lt"/>
              </a:rPr>
              <a:t>It determines linear association between two sets of variables each consisting of several variables.</a:t>
            </a:r>
            <a:endParaRPr lang="en-US" sz="2200" b="0" dirty="0" smtClean="0">
              <a:latin typeface="+mj-lt"/>
            </a:endParaRPr>
          </a:p>
          <a:p>
            <a:endParaRPr lang="en-US" sz="2200" b="0" dirty="0" smtClean="0">
              <a:latin typeface="+mj-lt"/>
            </a:endParaRPr>
          </a:p>
          <a:p>
            <a:r>
              <a:rPr lang="en-US" sz="2200" b="0" dirty="0" smtClean="0">
                <a:latin typeface="+mj-lt"/>
              </a:rPr>
              <a:t>It is used to predict a set of dependent variables from their joint co-variance with a set of explanatory variables.</a:t>
            </a:r>
            <a:endParaRPr lang="en-US" sz="2200" b="0" dirty="0" smtClean="0">
              <a:latin typeface="+mj-lt"/>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685800" y="381000"/>
            <a:ext cx="77724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smtClean="0"/>
              <a:t>Canonical Correlation</a:t>
            </a:r>
            <a:endParaRPr lang="en-US" sz="3600" b="1" smtClean="0"/>
          </a:p>
        </p:txBody>
      </p:sp>
      <p:sp>
        <p:nvSpPr>
          <p:cNvPr id="27651" name="Content Placeholder 2"/>
          <p:cNvSpPr>
            <a:spLocks noGrp="1"/>
          </p:cNvSpPr>
          <p:nvPr>
            <p:ph idx="1"/>
          </p:nvPr>
        </p:nvSpPr>
        <p:spPr>
          <a:xfrm>
            <a:off x="381000" y="1600200"/>
            <a:ext cx="8382000" cy="4800600"/>
          </a:xfrm>
        </p:spPr>
        <p:txBody>
          <a:bodyPr/>
          <a:lstStyle/>
          <a:p>
            <a:r>
              <a:rPr lang="en-US" sz="2200" dirty="0" smtClean="0">
                <a:latin typeface="+mj-lt"/>
              </a:rPr>
              <a:t>Canonical correlation analysis can be used to find out how several personality traits (IV) influence shopping behaviors such as list preparation, use of store coupons, number of stores visited and number of trips per week (DV).</a:t>
            </a:r>
            <a:endParaRPr lang="en-US" sz="2200" dirty="0" smtClean="0">
              <a:latin typeface="+mj-lt"/>
            </a:endParaRPr>
          </a:p>
          <a:p>
            <a:endParaRPr lang="en-US" sz="2200" dirty="0" smtClean="0">
              <a:latin typeface="+mj-lt"/>
            </a:endParaRPr>
          </a:p>
          <a:p>
            <a:r>
              <a:rPr lang="en-US" sz="2200" dirty="0" smtClean="0">
                <a:latin typeface="+mj-lt"/>
              </a:rPr>
              <a:t>This indicates personality profile that tends to be associated with various shopping patterns.</a:t>
            </a:r>
            <a:endParaRPr lang="en-US" sz="2200" dirty="0" smtClean="0">
              <a:latin typeface="+mj-lt"/>
            </a:endParaRPr>
          </a:p>
          <a:p>
            <a:endParaRPr lang="en-US" sz="2200" dirty="0" smtClean="0">
              <a:latin typeface="+mj-lt"/>
            </a:endParaRP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altLang="zh-TW" i="1" smtClean="0">
                <a:solidFill>
                  <a:srgbClr val="0000FF"/>
                </a:solidFill>
                <a:ea typeface="PMingLiU" panose="02020500000000000000" pitchFamily="18" charset="-120"/>
              </a:rPr>
              <a:t>Canonical Correlation</a:t>
            </a:r>
            <a:br>
              <a:rPr lang="en-US" altLang="zh-TW" i="1" smtClean="0">
                <a:ea typeface="PMingLiU" panose="02020500000000000000" pitchFamily="18" charset="-120"/>
              </a:rPr>
            </a:br>
            <a:endParaRPr lang="en-US" smtClean="0"/>
          </a:p>
        </p:txBody>
      </p:sp>
      <p:sp>
        <p:nvSpPr>
          <p:cNvPr id="5" name="Slide Number Placeholder 4"/>
          <p:cNvSpPr>
            <a:spLocks noGrp="1"/>
          </p:cNvSpPr>
          <p:nvPr>
            <p:ph type="sldNum" sz="quarter" idx="11"/>
          </p:nvPr>
        </p:nvSpPr>
        <p:spPr/>
        <p:txBody>
          <a:bodyPr/>
          <a:lstStyle/>
          <a:p>
            <a:pPr>
              <a:defRPr/>
            </a:pPr>
            <a:fld id="{0C7B28DA-AB17-43A7-9E01-CFA4430857CC}" type="slidenum">
              <a:rPr lang="en-US" smtClean="0">
                <a:solidFill>
                  <a:srgbClr val="003366"/>
                </a:solidFill>
              </a:rPr>
            </a:fld>
            <a:endParaRPr lang="en-US">
              <a:solidFill>
                <a:srgbClr val="003366"/>
              </a:solidFill>
            </a:endParaRPr>
          </a:p>
        </p:txBody>
      </p:sp>
      <p:graphicFrame>
        <p:nvGraphicFramePr>
          <p:cNvPr id="28676" name="Object 4"/>
          <p:cNvGraphicFramePr>
            <a:graphicFrameLocks noGrp="1" noChangeAspect="1"/>
          </p:cNvGraphicFramePr>
          <p:nvPr>
            <p:ph idx="1"/>
          </p:nvPr>
        </p:nvGraphicFramePr>
        <p:xfrm>
          <a:off x="533400" y="3124200"/>
          <a:ext cx="8001000" cy="852488"/>
        </p:xfrm>
        <a:graphic>
          <a:graphicData uri="http://schemas.openxmlformats.org/presentationml/2006/ole">
            <mc:AlternateContent xmlns:mc="http://schemas.openxmlformats.org/markup-compatibility/2006">
              <mc:Choice xmlns:v="urn:schemas-microsoft-com:vml" Requires="v">
                <p:oleObj spid="_x0000_s2053" name="Equation" r:id="rId1" imgW="2667000" imgH="228600" progId="Equation.DSMT4">
                  <p:embed/>
                </p:oleObj>
              </mc:Choice>
              <mc:Fallback>
                <p:oleObj name="Equation" r:id="rId1" imgW="2667000" imgH="228600" progId="Equation.DSMT4">
                  <p:embed/>
                  <p:pic>
                    <p:nvPicPr>
                      <p:cNvPr id="0" name="Picture 20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124200"/>
                        <a:ext cx="8001000" cy="85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7" name="Rectangle 6"/>
          <p:cNvSpPr>
            <a:spLocks noChangeArrowheads="1"/>
          </p:cNvSpPr>
          <p:nvPr/>
        </p:nvSpPr>
        <p:spPr bwMode="auto">
          <a:xfrm>
            <a:off x="1143000" y="4343400"/>
            <a:ext cx="685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altLang="zh-TW" sz="2400" i="1">
                <a:solidFill>
                  <a:srgbClr val="003366"/>
                </a:solidFill>
                <a:latin typeface="Helvetica" charset="0"/>
                <a:ea typeface="PMingLiU" panose="02020500000000000000" pitchFamily="18" charset="-120"/>
              </a:rPr>
              <a:t>(metric, nometric)                     (metric, nometric) </a:t>
            </a:r>
            <a:endParaRPr lang="en-US" sz="2400">
              <a:solidFill>
                <a:srgbClr val="003366"/>
              </a:solidFill>
              <a:latin typeface="Helvetica" charset="0"/>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685800" y="381000"/>
            <a:ext cx="77724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r>
              <a:rPr lang="en-US" sz="3600" b="1" smtClean="0"/>
              <a:t>Example:-</a:t>
            </a:r>
            <a:endParaRPr lang="en-US" sz="3600" b="1" smtClean="0"/>
          </a:p>
        </p:txBody>
      </p:sp>
      <p:sp>
        <p:nvSpPr>
          <p:cNvPr id="29699" name="Content Placeholder 2"/>
          <p:cNvSpPr>
            <a:spLocks noGrp="1"/>
          </p:cNvSpPr>
          <p:nvPr>
            <p:ph idx="1"/>
          </p:nvPr>
        </p:nvSpPr>
        <p:spPr>
          <a:xfrm>
            <a:off x="228600" y="1676400"/>
            <a:ext cx="8686800" cy="4967288"/>
          </a:xfrm>
        </p:spPr>
        <p:txBody>
          <a:bodyPr/>
          <a:lstStyle/>
          <a:p>
            <a:r>
              <a:rPr lang="en-US" sz="2200" b="0" dirty="0" smtClean="0">
                <a:latin typeface="+mj-lt"/>
              </a:rPr>
              <a:t>A company conducts a study to find out correlation between service quality of the company &amp; those of the world class companies.</a:t>
            </a:r>
            <a:endParaRPr lang="en-US" sz="2200" b="0" dirty="0" smtClean="0">
              <a:latin typeface="+mj-lt"/>
            </a:endParaRPr>
          </a:p>
          <a:p>
            <a:endParaRPr lang="en-US" sz="2200" b="0" dirty="0" smtClean="0">
              <a:latin typeface="+mj-lt"/>
            </a:endParaRPr>
          </a:p>
          <a:p>
            <a:r>
              <a:rPr lang="en-US" sz="2200" b="0" dirty="0" smtClean="0">
                <a:latin typeface="+mj-lt"/>
              </a:rPr>
              <a:t>The study uses questions (50) from published service quality research and includes benchmarking information on the perception of the service quality of world class companies as well as for the company being studied.</a:t>
            </a:r>
            <a:endParaRPr lang="en-US" sz="2200" b="0" dirty="0" smtClean="0">
              <a:latin typeface="+mj-lt"/>
            </a:endParaRPr>
          </a:p>
          <a:p>
            <a:endParaRPr lang="en-US" sz="2200" b="0" dirty="0" smtClean="0">
              <a:latin typeface="+mj-lt"/>
            </a:endParaRPr>
          </a:p>
          <a:p>
            <a:r>
              <a:rPr lang="en-US" sz="2200" b="0" dirty="0" smtClean="0">
                <a:latin typeface="+mj-lt"/>
              </a:rPr>
              <a:t>The technique would provide information on overall correlation of perception as well as correlation between each of 50 questions.</a:t>
            </a:r>
            <a:endParaRPr lang="en-US" sz="2200" b="0" dirty="0" smtClean="0">
              <a:latin typeface="+mj-lt"/>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1_Oates McDaniel Design Template">
  <a:themeElements>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fontScheme name="1_Oates McDaniel Design Template">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Helvetica" charset="0"/>
          </a:defRPr>
        </a:defPPr>
      </a:lstStyle>
    </a:lnDef>
  </a:objectDefaults>
  <a:extraClrSchemeLst>
    <a:extraClrScheme>
      <a:clrScheme name="1_Oates McDaniel Desig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Oates McDaniel Desig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Oates McDaniel Desig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Oates McDaniel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Oates McDaniel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Oates McDaniel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Oates McDaniel Design Template 8">
        <a:dk1>
          <a:srgbClr val="000066"/>
        </a:dk1>
        <a:lt1>
          <a:srgbClr val="FFFFFF"/>
        </a:lt1>
        <a:dk2>
          <a:srgbClr val="A50021"/>
        </a:dk2>
        <a:lt2>
          <a:srgbClr val="000066"/>
        </a:lt2>
        <a:accent1>
          <a:srgbClr val="000066"/>
        </a:accent1>
        <a:accent2>
          <a:srgbClr val="A50021"/>
        </a:accent2>
        <a:accent3>
          <a:srgbClr val="FFFFFF"/>
        </a:accent3>
        <a:accent4>
          <a:srgbClr val="000056"/>
        </a:accent4>
        <a:accent5>
          <a:srgbClr val="AAAAB8"/>
        </a:accent5>
        <a:accent6>
          <a:srgbClr val="95001D"/>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9">
        <a:dk1>
          <a:srgbClr val="990033"/>
        </a:dk1>
        <a:lt1>
          <a:srgbClr val="FFFFFF"/>
        </a:lt1>
        <a:dk2>
          <a:srgbClr val="A50021"/>
        </a:dk2>
        <a:lt2>
          <a:srgbClr val="CC0000"/>
        </a:lt2>
        <a:accent1>
          <a:srgbClr val="FF9900"/>
        </a:accent1>
        <a:accent2>
          <a:srgbClr val="CC0000"/>
        </a:accent2>
        <a:accent3>
          <a:srgbClr val="FFFFFF"/>
        </a:accent3>
        <a:accent4>
          <a:srgbClr val="82002A"/>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0">
        <a:dk1>
          <a:srgbClr val="006600"/>
        </a:dk1>
        <a:lt1>
          <a:srgbClr val="FFFFFF"/>
        </a:lt1>
        <a:dk2>
          <a:srgbClr val="A50021"/>
        </a:dk2>
        <a:lt2>
          <a:srgbClr val="CC0000"/>
        </a:lt2>
        <a:accent1>
          <a:srgbClr val="FF9900"/>
        </a:accent1>
        <a:accent2>
          <a:srgbClr val="CC0000"/>
        </a:accent2>
        <a:accent3>
          <a:srgbClr val="FFFFFF"/>
        </a:accent3>
        <a:accent4>
          <a:srgbClr val="005600"/>
        </a:accent4>
        <a:accent5>
          <a:srgbClr val="FFCAAA"/>
        </a:accent5>
        <a:accent6>
          <a:srgbClr val="B90000"/>
        </a:accent6>
        <a:hlink>
          <a:srgbClr val="0066FF"/>
        </a:hlink>
        <a:folHlink>
          <a:srgbClr val="3333FF"/>
        </a:folHlink>
      </a:clrScheme>
      <a:clrMap bg1="lt1" tx1="dk1" bg2="lt2" tx2="dk2" accent1="accent1" accent2="accent2" accent3="accent3" accent4="accent4" accent5="accent5" accent6="accent6" hlink="hlink" folHlink="folHlink"/>
    </a:extraClrScheme>
    <a:extraClrScheme>
      <a:clrScheme name="1_Oates McDaniel Design Template 11">
        <a:dk1>
          <a:srgbClr val="003366"/>
        </a:dk1>
        <a:lt1>
          <a:srgbClr val="FFFFFF"/>
        </a:lt1>
        <a:dk2>
          <a:srgbClr val="003366"/>
        </a:dk2>
        <a:lt2>
          <a:srgbClr val="CC0000"/>
        </a:lt2>
        <a:accent1>
          <a:srgbClr val="FF9900"/>
        </a:accent1>
        <a:accent2>
          <a:srgbClr val="CC0000"/>
        </a:accent2>
        <a:accent3>
          <a:srgbClr val="FFFFFF"/>
        </a:accent3>
        <a:accent4>
          <a:srgbClr val="002A56"/>
        </a:accent4>
        <a:accent5>
          <a:srgbClr val="FFCAAA"/>
        </a:accent5>
        <a:accent6>
          <a:srgbClr val="B90000"/>
        </a:accent6>
        <a:hlink>
          <a:srgbClr val="990000"/>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2396</Words>
  <Application>WPS Presentation</Application>
  <PresentationFormat>On-screen Show (4:3)</PresentationFormat>
  <Paragraphs>53</Paragraphs>
  <Slides>8</Slides>
  <Notes>0</Notes>
  <HiddenSlides>0</HiddenSlides>
  <MMClips>0</MMClips>
  <ScaleCrop>false</ScaleCrop>
  <HeadingPairs>
    <vt:vector size="8" baseType="variant">
      <vt:variant>
        <vt:lpstr>已用的字体</vt:lpstr>
      </vt:variant>
      <vt:variant>
        <vt:i4>12</vt:i4>
      </vt:variant>
      <vt:variant>
        <vt:lpstr>主题</vt:lpstr>
      </vt:variant>
      <vt:variant>
        <vt:i4>2</vt:i4>
      </vt:variant>
      <vt:variant>
        <vt:lpstr>嵌入 OLE 服务器</vt:lpstr>
      </vt:variant>
      <vt:variant>
        <vt:i4>2</vt:i4>
      </vt:variant>
      <vt:variant>
        <vt:lpstr>幻灯片标题</vt:lpstr>
      </vt:variant>
      <vt:variant>
        <vt:i4>8</vt:i4>
      </vt:variant>
    </vt:vector>
  </HeadingPairs>
  <TitlesOfParts>
    <vt:vector size="24" baseType="lpstr">
      <vt:lpstr>Arial</vt:lpstr>
      <vt:lpstr>SimSun</vt:lpstr>
      <vt:lpstr>Wingdings</vt:lpstr>
      <vt:lpstr>Helvetica</vt:lpstr>
      <vt:lpstr>Times</vt:lpstr>
      <vt:lpstr>Times New Roman</vt:lpstr>
      <vt:lpstr>Impact</vt:lpstr>
      <vt:lpstr>Times</vt:lpstr>
      <vt:lpstr>PMingLiU</vt:lpstr>
      <vt:lpstr>Calibri</vt:lpstr>
      <vt:lpstr>Microsoft YaHei</vt:lpstr>
      <vt:lpstr>Arial Unicode MS</vt:lpstr>
      <vt:lpstr>1_Oates McDaniel Design Template</vt:lpstr>
      <vt:lpstr>1_Office Theme</vt:lpstr>
      <vt:lpstr>Equation.DSMT4</vt:lpstr>
      <vt:lpstr>Equation.DSMT4</vt:lpstr>
      <vt:lpstr>1. MANOVA 2. Canonical correlation</vt:lpstr>
      <vt:lpstr>Multivariate Analysis Of Variance(MANOVA)</vt:lpstr>
      <vt:lpstr>Multivariate Analysis of Variance   (MANOVA) </vt:lpstr>
      <vt:lpstr>Examples:_</vt:lpstr>
      <vt:lpstr>Canonical Correlation</vt:lpstr>
      <vt:lpstr>Canonical Correlation</vt:lpstr>
      <vt:lpstr>Canonical Correlation </vt:lpstr>
      <vt:lpstr>Example:-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MANOVA 2. Canonical correlation 3. Multi Dimensional Scaling</dc:title>
  <dc:creator>user</dc:creator>
  <cp:lastModifiedBy>user</cp:lastModifiedBy>
  <cp:revision>5</cp:revision>
  <dcterms:created xsi:type="dcterms:W3CDTF">2020-08-04T09:59:00Z</dcterms:created>
  <dcterms:modified xsi:type="dcterms:W3CDTF">2024-08-31T07:41:53Z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F808C57382DC4F788505FBA1810B8E08_12</vt:lpwstr>
  </property>
  <property fmtid="{D5CDD505-2E9C-101B-9397-08002B2CF9AE}" pid="3" name="KSOProductBuildVer">
    <vt:lpwstr>1033-12.2.0.17562</vt:lpwstr>
  </property>
</Properties>
</file>