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6"/>
  </p:notesMasterIdLst>
  <p:sldIdLst>
    <p:sldId id="256" r:id="rId4"/>
    <p:sldId id="257" r:id="rId5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82DEF-EAFB-4C0C-8E9B-E2DC5D32783E}" type="datetimeFigureOut">
              <a:rPr lang="en-IN" smtClean="0"/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95DFAE-3F07-4E05-8BEA-58F124D9C9C0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fld id="{CFB09C41-2FD7-4D35-B002-FC369C45D61F}" type="slidenum">
              <a:rPr lang="en-US" sz="1200">
                <a:solidFill>
                  <a:prstClr val="black"/>
                </a:solidFill>
                <a:latin typeface="Arial" panose="020B0604020202020204" pitchFamily="34" charset="0"/>
              </a:rPr>
            </a:fld>
            <a:endParaRPr lang="en-US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fld id="{C01D4E36-6C7C-42E7-95DC-C7E5B3F9174F}" type="slidenum">
              <a:rPr lang="en-US" sz="1200">
                <a:solidFill>
                  <a:prstClr val="black"/>
                </a:solidFill>
                <a:latin typeface="Arial" panose="020B0604020202020204" pitchFamily="34" charset="0"/>
              </a:rPr>
            </a:fld>
            <a:endParaRPr lang="en-US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20B3-B573-467B-9A37-C9A8E60F789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7BB-C82E-482A-86AF-959CF8B75E4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20B3-B573-467B-9A37-C9A8E60F789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7BB-C82E-482A-86AF-959CF8B75E4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20B3-B573-467B-9A37-C9A8E60F789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7BB-C82E-482A-86AF-959CF8B75E4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PhAnim="0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air 3rd ed #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48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648200" y="0"/>
            <a:ext cx="4495800" cy="6858000"/>
          </a:xfrm>
          <a:prstGeom prst="rect">
            <a:avLst/>
          </a:prstGeom>
          <a:gradFill rotWithShape="1">
            <a:gsLst>
              <a:gs pos="0">
                <a:schemeClr val="accent1">
                  <a:alpha val="73000"/>
                </a:schemeClr>
              </a:gs>
              <a:gs pos="100000">
                <a:schemeClr val="accent2">
                  <a:alpha val="73000"/>
                </a:schemeClr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28600" y="0"/>
            <a:ext cx="4191000" cy="15557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800" b="1" smtClean="0">
                <a:solidFill>
                  <a:srgbClr val="FFFFFF"/>
                </a:solidFill>
              </a:rPr>
              <a:t>Chapter Seventeen</a:t>
            </a:r>
            <a:endParaRPr lang="en-US" sz="4800" smtClean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181600" y="5867400"/>
            <a:ext cx="35814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3366"/>
                </a:solidFill>
                <a:latin typeface="Helvetica" charset="0"/>
              </a:rPr>
              <a:t>Copyright © 2006</a:t>
            </a:r>
            <a:endParaRPr lang="en-US" sz="1400" b="1">
              <a:solidFill>
                <a:srgbClr val="003366"/>
              </a:solidFill>
              <a:latin typeface="Helvetica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3366"/>
                </a:solidFill>
                <a:latin typeface="Helvetica" charset="0"/>
              </a:rPr>
              <a:t>McGraw-Hill/Irwin</a:t>
            </a:r>
            <a:endParaRPr lang="en-US" sz="1400" b="1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04800" y="228600"/>
            <a:ext cx="388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b="1" smtClean="0">
              <a:solidFill>
                <a:srgbClr val="000066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00600" y="1066800"/>
            <a:ext cx="4343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3200" b="1" smtClean="0">
              <a:solidFill>
                <a:srgbClr val="A50021"/>
              </a:solidFill>
            </a:endParaRP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3200" b="1" smtClean="0">
              <a:solidFill>
                <a:srgbClr val="A50021"/>
              </a:solidFill>
              <a:latin typeface="Impact" panose="020B0806030902050204" pitchFamily="34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029200" y="457200"/>
            <a:ext cx="3657600" cy="214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000" b="1" smtClean="0">
                <a:solidFill>
                  <a:srgbClr val="003366"/>
                </a:solidFill>
              </a:rPr>
              <a:t>Data Analysis:</a:t>
            </a:r>
            <a:endParaRPr lang="en-US" sz="3000" b="1" smtClean="0">
              <a:solidFill>
                <a:srgbClr val="003366"/>
              </a:solidFill>
            </a:endParaRP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000" b="1" smtClean="0">
                <a:solidFill>
                  <a:srgbClr val="003366"/>
                </a:solidFill>
              </a:rPr>
              <a:t>Multivariate Techniques for the Research Process</a:t>
            </a:r>
            <a:endParaRPr lang="en-US" sz="3000" b="1" smtClean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64117-5E8B-49B5-9EC3-2DCE0AD1804B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8153E-FC1D-42D0-A04B-13662740B4AB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93BB1-DAF5-48EB-BE8F-60399CE43603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246D4-6421-4917-9258-E72D8FD0ECDB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4086E-E25C-445A-B775-A2C1C4B1E130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3C646-40BC-4983-8D52-1EFA5AE84289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F2E08-DB78-4AF9-954E-715DB919EDA0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20B3-B573-467B-9A37-C9A8E60F789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7BB-C82E-482A-86AF-959CF8B75E4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0C530-F13B-4C99-91F8-740041C6EE47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83F4D-65F4-4AA8-B6D2-54F05683671E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669D9-96D6-4366-9496-8EB6C26A8AA0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20B3-B573-467B-9A37-C9A8E60F789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7BB-C82E-482A-86AF-959CF8B75E4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20B3-B573-467B-9A37-C9A8E60F7893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7BB-C82E-482A-86AF-959CF8B75E4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20B3-B573-467B-9A37-C9A8E60F7893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7BB-C82E-482A-86AF-959CF8B75E4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20B3-B573-467B-9A37-C9A8E60F7893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7BB-C82E-482A-86AF-959CF8B75E4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20B3-B573-467B-9A37-C9A8E60F7893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7BB-C82E-482A-86AF-959CF8B75E4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20B3-B573-467B-9A37-C9A8E60F7893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7BB-C82E-482A-86AF-959CF8B75E4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20B3-B573-467B-9A37-C9A8E60F7893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7BB-C82E-482A-86AF-959CF8B75E4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E20B3-B573-467B-9A37-C9A8E60F789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E77BB-C82E-482A-86AF-959CF8B75E46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4495800" cy="6858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 rot="5400000">
            <a:off x="4533900" y="-3086100"/>
            <a:ext cx="76200" cy="914400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4495800" y="0"/>
            <a:ext cx="76200" cy="1371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76200" cy="1371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 rot="5400000">
            <a:off x="4495800" y="-3200400"/>
            <a:ext cx="152400" cy="91440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6275"/>
                  <a:invGamma/>
                </a:schemeClr>
              </a:gs>
            </a:gsLst>
            <a:lin ang="5400000" scaled="1"/>
          </a:gradFill>
          <a:ln w="3175">
            <a:noFill/>
            <a:miter lim="800000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53200"/>
            <a:ext cx="2286000" cy="30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1">
                <a:latin typeface="+mj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613525"/>
            <a:ext cx="685800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1">
                <a:latin typeface="+mj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C9FC61F-7765-44E1-B9B5-5395D17BFCB7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152400" y="457200"/>
            <a:ext cx="419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mtClean="0">
              <a:solidFill>
                <a:srgbClr val="003366"/>
              </a:solidFill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304800" y="304800"/>
            <a:ext cx="388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b="1" smtClean="0">
              <a:solidFill>
                <a:srgbClr val="000066"/>
              </a:solidFill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4572000" y="0"/>
            <a:ext cx="4572000" cy="762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build="p">
        <p:tmplLst>
          <p:tmpl lvl="1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10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10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10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10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10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0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9900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8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smtClean="0">
                <a:solidFill>
                  <a:srgbClr val="FF0000"/>
                </a:solidFill>
                <a:sym typeface="+mn-ea"/>
              </a:rPr>
              <a:t>Multidimensional Scaling</a:t>
            </a:r>
            <a:endParaRPr lang="en-US" sz="4000" b="1" smtClean="0">
              <a:solidFill>
                <a:srgbClr val="FF0000"/>
              </a:solidFill>
              <a:sym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pPr algn="ctr"/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pPr algn="ctr"/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5476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z="3600" b="1" smtClean="0"/>
              <a:t>Multidimensional Scaling</a:t>
            </a:r>
            <a:endParaRPr lang="en-US" sz="3600" b="1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686800" cy="4676775"/>
          </a:xfrm>
        </p:spPr>
        <p:txBody>
          <a:bodyPr/>
          <a:lstStyle/>
          <a:p>
            <a:r>
              <a:rPr lang="en-US" sz="2200" b="0" dirty="0" smtClean="0">
                <a:latin typeface="+mj-lt"/>
              </a:rPr>
              <a:t>MDS allows a researcher to measure an item in more than one dimension at a time.</a:t>
            </a:r>
            <a:endParaRPr lang="en-US" sz="2200" b="0" dirty="0" smtClean="0">
              <a:latin typeface="+mj-lt"/>
            </a:endParaRPr>
          </a:p>
          <a:p>
            <a:endParaRPr lang="en-US" sz="2200" b="0" dirty="0" smtClean="0">
              <a:latin typeface="+mj-lt"/>
            </a:endParaRPr>
          </a:p>
          <a:p>
            <a:r>
              <a:rPr lang="en-US" sz="2200" b="0" dirty="0" smtClean="0">
                <a:latin typeface="+mj-lt"/>
              </a:rPr>
              <a:t>A statistical technique that measures objects in multidimensional space on the basis of respondents’ judgments of the similarity of objects.</a:t>
            </a:r>
            <a:endParaRPr lang="en-US" sz="2200" b="0" dirty="0" smtClean="0">
              <a:latin typeface="+mj-lt"/>
            </a:endParaRPr>
          </a:p>
          <a:p>
            <a:endParaRPr lang="en-US" sz="2200" b="0" dirty="0" smtClean="0">
              <a:latin typeface="+mj-lt"/>
            </a:endParaRPr>
          </a:p>
          <a:p>
            <a:r>
              <a:rPr lang="en-US" sz="2200" b="0" dirty="0" smtClean="0">
                <a:latin typeface="+mj-lt"/>
              </a:rPr>
              <a:t>If objects A &amp; B are judged by respondents as the most similar compared with all other possible pairs of objects MDS (perceptual mapping ) places them closest to each other in terms of distance in multidimensional map.</a:t>
            </a:r>
            <a:endParaRPr lang="en-US" sz="2200" b="0" dirty="0" smtClean="0">
              <a:latin typeface="+mj-lt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 bwMode="auto">
          <a:xfrm>
            <a:off x="457200" y="533400"/>
            <a:ext cx="8229600" cy="884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z="3600" b="1" smtClean="0"/>
              <a:t>Uses of MDS</a:t>
            </a:r>
            <a:endParaRPr lang="en-US" sz="3600" b="1" smtClean="0"/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Times" charset="0"/>
              <a:buAutoNum type="arabicParenR"/>
            </a:pPr>
            <a:r>
              <a:rPr lang="en-US" sz="2200" b="0" dirty="0" smtClean="0">
                <a:latin typeface="+mj-lt"/>
              </a:rPr>
              <a:t>It is a good scaling technique to measure the respondents attitudes against multiple attributes.</a:t>
            </a:r>
            <a:endParaRPr lang="en-US" sz="2200" b="0" dirty="0" smtClean="0">
              <a:latin typeface="+mj-lt"/>
            </a:endParaRPr>
          </a:p>
          <a:p>
            <a:pPr marL="514350" indent="-514350">
              <a:buFont typeface="Times" charset="0"/>
              <a:buAutoNum type="arabicParenR"/>
            </a:pPr>
            <a:r>
              <a:rPr lang="en-US" sz="2200" b="0" dirty="0" smtClean="0">
                <a:latin typeface="+mj-lt"/>
              </a:rPr>
              <a:t>It is used to represent proximities between two different stimuli or brands.</a:t>
            </a:r>
            <a:endParaRPr lang="en-US" sz="2200" b="0" dirty="0" smtClean="0">
              <a:latin typeface="+mj-lt"/>
            </a:endParaRPr>
          </a:p>
          <a:p>
            <a:pPr marL="514350" indent="-514350">
              <a:buFont typeface="Times" charset="0"/>
              <a:buAutoNum type="arabicParenR"/>
            </a:pPr>
            <a:r>
              <a:rPr lang="en-US" sz="2200" b="0" dirty="0" smtClean="0">
                <a:latin typeface="+mj-lt"/>
              </a:rPr>
              <a:t>It is possible to glean information about how customers perceive a stimuli and thus measure the image associated with it.</a:t>
            </a:r>
            <a:endParaRPr lang="en-US" sz="2200" b="0" dirty="0" smtClean="0">
              <a:latin typeface="+mj-lt"/>
            </a:endParaRPr>
          </a:p>
          <a:p>
            <a:pPr marL="514350" indent="-514350">
              <a:buFont typeface="Times" charset="0"/>
              <a:buAutoNum type="arabicParenR"/>
            </a:pPr>
            <a:r>
              <a:rPr lang="en-US" sz="2200" b="0" dirty="0" smtClean="0">
                <a:latin typeface="+mj-lt"/>
              </a:rPr>
              <a:t>Special maps are useful in identifying the gaps in people perception.</a:t>
            </a:r>
            <a:endParaRPr lang="en-US" sz="2200" b="0" dirty="0" smtClean="0">
              <a:latin typeface="+mj-lt"/>
            </a:endParaRPr>
          </a:p>
          <a:p>
            <a:pPr marL="514350" indent="-514350">
              <a:buFont typeface="Times" charset="0"/>
              <a:buAutoNum type="arabicParenR"/>
            </a:pPr>
            <a:r>
              <a:rPr lang="en-US" sz="2200" b="0" dirty="0" smtClean="0">
                <a:latin typeface="+mj-lt"/>
              </a:rPr>
              <a:t>It also helps in identifying attributes on the basis of which respondents perceive the stimuli.</a:t>
            </a:r>
            <a:endParaRPr lang="en-US" sz="2200" b="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BBAD645-AE61-4A73-A8EF-ADE9E8287412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 bwMode="auto">
          <a:xfrm>
            <a:off x="457200" y="609600"/>
            <a:ext cx="8229600" cy="8080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z="3600" b="1" smtClean="0"/>
              <a:t>Limitations of MDS</a:t>
            </a:r>
            <a:endParaRPr lang="en-US" sz="3600" b="1" smtClean="0"/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Times" charset="0"/>
              <a:buAutoNum type="arabicParenR"/>
            </a:pPr>
            <a:r>
              <a:rPr lang="en-US" sz="2200" b="0" dirty="0" smtClean="0">
                <a:latin typeface="+mj-lt"/>
              </a:rPr>
              <a:t>The idea of concepts like similarity and preferences is not clear and each respondent’s perception is different from another.</a:t>
            </a:r>
            <a:endParaRPr lang="en-US" sz="2200" b="0" dirty="0" smtClean="0">
              <a:latin typeface="+mj-lt"/>
            </a:endParaRPr>
          </a:p>
          <a:p>
            <a:pPr marL="514350" indent="-514350">
              <a:buFont typeface="Times" charset="0"/>
              <a:buAutoNum type="arabicParenR"/>
            </a:pPr>
            <a:endParaRPr lang="en-US" sz="2200" dirty="0" smtClean="0">
              <a:latin typeface="+mj-lt"/>
            </a:endParaRPr>
          </a:p>
          <a:p>
            <a:pPr marL="1314450" lvl="2" indent="-514350">
              <a:buFontTx/>
              <a:buNone/>
            </a:pPr>
            <a:r>
              <a:rPr lang="en-US" sz="2200" b="0" dirty="0" err="1" smtClean="0">
                <a:solidFill>
                  <a:schemeClr val="bg2"/>
                </a:solidFill>
                <a:latin typeface="+mj-lt"/>
              </a:rPr>
              <a:t>Eg</a:t>
            </a:r>
            <a:r>
              <a:rPr lang="en-US" sz="2200" b="0" dirty="0" smtClean="0">
                <a:solidFill>
                  <a:schemeClr val="bg2"/>
                </a:solidFill>
                <a:latin typeface="+mj-lt"/>
              </a:rPr>
              <a:t>:-Distance from </a:t>
            </a:r>
            <a:r>
              <a:rPr lang="en-US" sz="2200" b="0" dirty="0" err="1" smtClean="0">
                <a:solidFill>
                  <a:schemeClr val="bg2"/>
                </a:solidFill>
                <a:latin typeface="+mj-lt"/>
              </a:rPr>
              <a:t>Amritsr</a:t>
            </a:r>
            <a:r>
              <a:rPr lang="en-US" sz="2200" b="0" dirty="0" smtClean="0">
                <a:solidFill>
                  <a:schemeClr val="bg2"/>
                </a:solidFill>
                <a:latin typeface="+mj-lt"/>
              </a:rPr>
              <a:t> and </a:t>
            </a:r>
            <a:r>
              <a:rPr lang="en-US" sz="2200" b="0" dirty="0" err="1" smtClean="0">
                <a:solidFill>
                  <a:schemeClr val="bg2"/>
                </a:solidFill>
                <a:latin typeface="+mj-lt"/>
              </a:rPr>
              <a:t>Chandhigarh</a:t>
            </a:r>
            <a:r>
              <a:rPr lang="en-US" sz="2200" b="0" dirty="0" smtClean="0">
                <a:solidFill>
                  <a:schemeClr val="bg2"/>
                </a:solidFill>
                <a:latin typeface="+mj-lt"/>
              </a:rPr>
              <a:t> is more than distance between </a:t>
            </a:r>
            <a:r>
              <a:rPr lang="en-US" sz="2200" b="0" dirty="0" err="1" smtClean="0">
                <a:solidFill>
                  <a:schemeClr val="bg2"/>
                </a:solidFill>
                <a:latin typeface="+mj-lt"/>
              </a:rPr>
              <a:t>Chandhigarh</a:t>
            </a:r>
            <a:r>
              <a:rPr lang="en-US" sz="2200" b="0" dirty="0" smtClean="0">
                <a:solidFill>
                  <a:schemeClr val="bg2"/>
                </a:solidFill>
                <a:latin typeface="+mj-lt"/>
              </a:rPr>
              <a:t> and Shimla but against certain attributes like Languages etc. </a:t>
            </a:r>
            <a:r>
              <a:rPr lang="en-US" sz="2200" b="0" dirty="0" err="1" smtClean="0">
                <a:solidFill>
                  <a:schemeClr val="bg2"/>
                </a:solidFill>
                <a:latin typeface="+mj-lt"/>
              </a:rPr>
              <a:t>Chandhigarh</a:t>
            </a:r>
            <a:r>
              <a:rPr lang="en-US" sz="2200" b="0" dirty="0" smtClean="0">
                <a:solidFill>
                  <a:schemeClr val="bg2"/>
                </a:solidFill>
                <a:latin typeface="+mj-lt"/>
              </a:rPr>
              <a:t> is more closer to Amritsar than to Shimla.</a:t>
            </a:r>
            <a:endParaRPr lang="en-US" sz="2200" b="0" dirty="0" smtClean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B7A4E94-151D-4889-A273-CE1FCC770A28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smtClean="0"/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dirty="0" smtClean="0">
                <a:latin typeface="+mj-lt"/>
              </a:rPr>
              <a:t>2</a:t>
            </a:r>
            <a:r>
              <a:rPr lang="en-US" sz="2200" b="0" dirty="0" smtClean="0">
                <a:latin typeface="+mj-lt"/>
              </a:rPr>
              <a:t>) It is assumed that similarity of </a:t>
            </a:r>
            <a:r>
              <a:rPr lang="en-US" sz="2200" b="0" dirty="0" err="1" smtClean="0">
                <a:latin typeface="+mj-lt"/>
              </a:rPr>
              <a:t>stimulas</a:t>
            </a:r>
            <a:r>
              <a:rPr lang="en-US" sz="2200" b="0" dirty="0" smtClean="0">
                <a:latin typeface="+mj-lt"/>
              </a:rPr>
              <a:t> A to B is same as similarity of </a:t>
            </a:r>
            <a:r>
              <a:rPr lang="en-US" sz="2200" b="0" dirty="0" err="1" smtClean="0">
                <a:latin typeface="+mj-lt"/>
              </a:rPr>
              <a:t>stimulas</a:t>
            </a:r>
            <a:r>
              <a:rPr lang="en-US" sz="2200" b="0" dirty="0" smtClean="0">
                <a:latin typeface="+mj-lt"/>
              </a:rPr>
              <a:t> B to A.</a:t>
            </a:r>
            <a:endParaRPr lang="en-US" sz="2200" b="0" dirty="0" smtClean="0">
              <a:latin typeface="+mj-lt"/>
            </a:endParaRPr>
          </a:p>
          <a:p>
            <a:pPr>
              <a:buFontTx/>
              <a:buNone/>
            </a:pPr>
            <a:endParaRPr lang="en-US" sz="2200" b="0" dirty="0" smtClean="0">
              <a:latin typeface="+mj-lt"/>
            </a:endParaRPr>
          </a:p>
          <a:p>
            <a:pPr>
              <a:buFontTx/>
              <a:buNone/>
            </a:pPr>
            <a:r>
              <a:rPr lang="en-US" sz="2200" b="0" dirty="0" smtClean="0">
                <a:latin typeface="+mj-lt"/>
              </a:rPr>
              <a:t>	</a:t>
            </a:r>
            <a:r>
              <a:rPr lang="en-US" sz="2200" b="0" dirty="0" err="1" smtClean="0">
                <a:solidFill>
                  <a:schemeClr val="bg2"/>
                </a:solidFill>
                <a:latin typeface="+mj-lt"/>
              </a:rPr>
              <a:t>Eg</a:t>
            </a:r>
            <a:r>
              <a:rPr lang="en-US" sz="2200" b="0" dirty="0" smtClean="0">
                <a:solidFill>
                  <a:schemeClr val="bg2"/>
                </a:solidFill>
                <a:latin typeface="+mj-lt"/>
              </a:rPr>
              <a:t>:- </a:t>
            </a:r>
            <a:r>
              <a:rPr lang="en-US" sz="2200" b="0" dirty="0" err="1" smtClean="0">
                <a:solidFill>
                  <a:schemeClr val="bg2"/>
                </a:solidFill>
                <a:latin typeface="+mj-lt"/>
              </a:rPr>
              <a:t>Marithi</a:t>
            </a:r>
            <a:r>
              <a:rPr lang="en-US" sz="2200" b="0" dirty="0" smtClean="0">
                <a:solidFill>
                  <a:schemeClr val="bg2"/>
                </a:solidFill>
                <a:latin typeface="+mj-lt"/>
              </a:rPr>
              <a:t> SX</a:t>
            </a:r>
            <a:r>
              <a:rPr lang="en-US" sz="2200" b="0" dirty="0" smtClean="0">
                <a:solidFill>
                  <a:schemeClr val="bg2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4 model of car is perceived similar to Honda city brand is not similar to </a:t>
            </a:r>
            <a:r>
              <a:rPr lang="en-US" sz="2200" b="0" dirty="0" err="1" smtClean="0">
                <a:solidFill>
                  <a:schemeClr val="bg2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Maruti</a:t>
            </a:r>
            <a:r>
              <a:rPr lang="en-US" sz="2200" b="0" dirty="0" smtClean="0">
                <a:solidFill>
                  <a:schemeClr val="bg2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SX4.</a:t>
            </a:r>
            <a:endParaRPr lang="en-US" sz="2200" b="0" dirty="0" smtClean="0">
              <a:solidFill>
                <a:schemeClr val="bg2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None/>
            </a:pPr>
            <a:endParaRPr lang="en-US" sz="2200" b="0" dirty="0" smtClean="0">
              <a:solidFill>
                <a:schemeClr val="bg2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US" sz="2200" b="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) It becomes vary difficult to interpret results when the researcher is trying to relate changes in stimuli to changes in perceptual maps</a:t>
            </a:r>
            <a:r>
              <a:rPr lang="en-US" sz="2200" b="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200" b="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C0D5DE-B60A-49FF-8812-EDCD975BF43A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 bwMode="auto">
          <a:xfrm>
            <a:off x="685800" y="533400"/>
            <a:ext cx="77724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z="3600" b="1" smtClean="0"/>
              <a:t>Examples:-</a:t>
            </a:r>
            <a:endParaRPr lang="en-US" sz="3600" b="1" smtClean="0"/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114925"/>
          </a:xfrm>
        </p:spPr>
        <p:txBody>
          <a:bodyPr/>
          <a:lstStyle/>
          <a:p>
            <a:r>
              <a:rPr lang="en-US" sz="2200" b="0" dirty="0" smtClean="0">
                <a:latin typeface="+mj-lt"/>
              </a:rPr>
              <a:t>An owner of a Burger King wants to know whether the strongest competitor is McDonald’s or Wendy’s.</a:t>
            </a:r>
            <a:endParaRPr lang="en-US" sz="2200" b="0" dirty="0" smtClean="0">
              <a:latin typeface="+mj-lt"/>
            </a:endParaRPr>
          </a:p>
          <a:p>
            <a:endParaRPr lang="en-US" sz="2200" b="0" dirty="0" smtClean="0">
              <a:latin typeface="+mj-lt"/>
            </a:endParaRPr>
          </a:p>
          <a:p>
            <a:r>
              <a:rPr lang="en-US" sz="2200" b="0" dirty="0" smtClean="0">
                <a:latin typeface="+mj-lt"/>
              </a:rPr>
              <a:t>A </a:t>
            </a:r>
            <a:r>
              <a:rPr lang="en-US" sz="2200" b="0" smtClean="0">
                <a:latin typeface="+mj-lt"/>
              </a:rPr>
              <a:t>sample </a:t>
            </a:r>
            <a:r>
              <a:rPr lang="en-US" sz="2200" b="0" smtClean="0">
                <a:latin typeface="+mj-lt"/>
              </a:rPr>
              <a:t>of </a:t>
            </a:r>
            <a:r>
              <a:rPr lang="en-US" sz="2200" b="0" dirty="0" smtClean="0">
                <a:latin typeface="+mj-lt"/>
              </a:rPr>
              <a:t>customers is asked to rate pair of restaurants from most similar to least similar.</a:t>
            </a:r>
            <a:endParaRPr lang="en-US" sz="2200" b="0" dirty="0" smtClean="0">
              <a:latin typeface="+mj-lt"/>
            </a:endParaRPr>
          </a:p>
          <a:p>
            <a:endParaRPr lang="en-US" sz="2200" b="0" dirty="0" smtClean="0">
              <a:latin typeface="+mj-lt"/>
            </a:endParaRPr>
          </a:p>
          <a:p>
            <a:r>
              <a:rPr lang="en-US" sz="2200" b="0" dirty="0" smtClean="0">
                <a:latin typeface="+mj-lt"/>
              </a:rPr>
              <a:t>The results of MDS shows that Burger King is most similar to Wendy’s. So the strongest competition is from Wendy’s.</a:t>
            </a:r>
            <a:endParaRPr lang="en-US" sz="2200" b="0" dirty="0" smtClean="0">
              <a:latin typeface="+mj-lt"/>
            </a:endParaRPr>
          </a:p>
          <a:p>
            <a:endParaRPr lang="en-US" sz="2200" b="0" dirty="0" smtClean="0">
              <a:latin typeface="+mj-lt"/>
            </a:endParaRPr>
          </a:p>
          <a:p>
            <a:r>
              <a:rPr lang="en-US" sz="2200" b="0" dirty="0" smtClean="0">
                <a:latin typeface="+mj-lt"/>
              </a:rPr>
              <a:t>Creates a special description of a participant’s perception about a product, service or other object of interest. </a:t>
            </a:r>
            <a:endParaRPr lang="en-US" sz="2200" b="0" dirty="0" smtClean="0">
              <a:latin typeface="+mj-lt"/>
            </a:endParaRPr>
          </a:p>
          <a:p>
            <a:endParaRPr lang="en-US" sz="2200" b="0" dirty="0" smtClean="0">
              <a:latin typeface="+mj-lt"/>
            </a:endParaRPr>
          </a:p>
          <a:p>
            <a:endParaRPr lang="en-US" sz="2200" b="0" dirty="0" smtClean="0">
              <a:latin typeface="+mj-lt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 bwMode="auto">
          <a:xfrm>
            <a:off x="609600" y="457200"/>
            <a:ext cx="7772400" cy="614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z="3600" b="1" smtClean="0"/>
              <a:t>Correspondence Analysis</a:t>
            </a:r>
            <a:endParaRPr lang="en-US" sz="3600" b="1" smtClean="0"/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r>
              <a:rPr lang="en-US" sz="2200" b="0" dirty="0" smtClean="0">
                <a:latin typeface="+mj-lt"/>
              </a:rPr>
              <a:t>Correspondence analysis differs from other interdependence techniques in its ability to accommodate non metric data.</a:t>
            </a:r>
            <a:endParaRPr lang="en-US" sz="2200" b="0" dirty="0" smtClean="0">
              <a:latin typeface="+mj-lt"/>
            </a:endParaRPr>
          </a:p>
          <a:p>
            <a:endParaRPr lang="en-US" sz="2200" b="0" dirty="0" smtClean="0">
              <a:latin typeface="+mj-lt"/>
            </a:endParaRPr>
          </a:p>
          <a:p>
            <a:r>
              <a:rPr lang="en-US" sz="2200" b="0" dirty="0" smtClean="0">
                <a:latin typeface="+mj-lt"/>
              </a:rPr>
              <a:t>It employs contingency table  which is the cross tabulation of two categorical variables.</a:t>
            </a:r>
            <a:endParaRPr lang="en-US" sz="2200" b="0" dirty="0" smtClean="0">
              <a:latin typeface="+mj-lt"/>
            </a:endParaRPr>
          </a:p>
          <a:p>
            <a:endParaRPr lang="en-US" sz="2200" dirty="0" smtClean="0">
              <a:latin typeface="+mj-lt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CE0DE8-B130-47D2-A1B1-DE6B54F5CF98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  <p:sp>
        <p:nvSpPr>
          <p:cNvPr id="71684" name="Text Box 2"/>
          <p:cNvSpPr txBox="1">
            <a:spLocks noChangeArrowheads="1"/>
          </p:cNvSpPr>
          <p:nvPr/>
        </p:nvSpPr>
        <p:spPr bwMode="auto">
          <a:xfrm>
            <a:off x="3505200" y="3048000"/>
            <a:ext cx="20304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>
                <a:solidFill>
                  <a:srgbClr val="003366"/>
                </a:solidFill>
                <a:latin typeface="Impact" panose="020B0806030902050204" pitchFamily="34" charset="0"/>
              </a:rPr>
              <a:t>The  End</a:t>
            </a:r>
            <a:endParaRPr lang="en-US" sz="4400">
              <a:solidFill>
                <a:srgbClr val="003366"/>
              </a:solidFill>
              <a:latin typeface="Impact" panose="020B0806030902050204" pitchFamily="34" charset="0"/>
            </a:endParaRPr>
          </a:p>
        </p:txBody>
      </p:sp>
      <p:sp>
        <p:nvSpPr>
          <p:cNvPr id="71685" name="Rectangle 4"/>
          <p:cNvSpPr>
            <a:spLocks noChangeArrowheads="1"/>
          </p:cNvSpPr>
          <p:nvPr/>
        </p:nvSpPr>
        <p:spPr bwMode="auto">
          <a:xfrm>
            <a:off x="304800" y="6477000"/>
            <a:ext cx="1752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ates McDaniel Design Template">
  <a:themeElements>
    <a:clrScheme name="1_Oates McDaniel Design Template 11">
      <a:dk1>
        <a:srgbClr val="003366"/>
      </a:dk1>
      <a:lt1>
        <a:srgbClr val="FFFFFF"/>
      </a:lt1>
      <a:dk2>
        <a:srgbClr val="003366"/>
      </a:dk2>
      <a:lt2>
        <a:srgbClr val="CC0000"/>
      </a:lt2>
      <a:accent1>
        <a:srgbClr val="FF9900"/>
      </a:accent1>
      <a:accent2>
        <a:srgbClr val="CC0000"/>
      </a:accent2>
      <a:accent3>
        <a:srgbClr val="FFFFFF"/>
      </a:accent3>
      <a:accent4>
        <a:srgbClr val="002A56"/>
      </a:accent4>
      <a:accent5>
        <a:srgbClr val="FFCAAA"/>
      </a:accent5>
      <a:accent6>
        <a:srgbClr val="B90000"/>
      </a:accent6>
      <a:hlink>
        <a:srgbClr val="990000"/>
      </a:hlink>
      <a:folHlink>
        <a:srgbClr val="3333FF"/>
      </a:folHlink>
    </a:clrScheme>
    <a:fontScheme name="1_Oates McDaniel Design Template">
      <a:majorFont>
        <a:latin typeface="Tim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1_Oates McDaniel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ates McDaniel Design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8">
        <a:dk1>
          <a:srgbClr val="000066"/>
        </a:dk1>
        <a:lt1>
          <a:srgbClr val="FFFFFF"/>
        </a:lt1>
        <a:dk2>
          <a:srgbClr val="A50021"/>
        </a:dk2>
        <a:lt2>
          <a:srgbClr val="000066"/>
        </a:lt2>
        <a:accent1>
          <a:srgbClr val="000066"/>
        </a:accent1>
        <a:accent2>
          <a:srgbClr val="A50021"/>
        </a:accent2>
        <a:accent3>
          <a:srgbClr val="FFFFFF"/>
        </a:accent3>
        <a:accent4>
          <a:srgbClr val="000056"/>
        </a:accent4>
        <a:accent5>
          <a:srgbClr val="AAAAB8"/>
        </a:accent5>
        <a:accent6>
          <a:srgbClr val="95001D"/>
        </a:accent6>
        <a:hlink>
          <a:srgbClr val="0066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9">
        <a:dk1>
          <a:srgbClr val="990033"/>
        </a:dk1>
        <a:lt1>
          <a:srgbClr val="FFFFFF"/>
        </a:lt1>
        <a:dk2>
          <a:srgbClr val="A50021"/>
        </a:dk2>
        <a:lt2>
          <a:srgbClr val="CC0000"/>
        </a:lt2>
        <a:accent1>
          <a:srgbClr val="FF9900"/>
        </a:accent1>
        <a:accent2>
          <a:srgbClr val="CC0000"/>
        </a:accent2>
        <a:accent3>
          <a:srgbClr val="FFFFFF"/>
        </a:accent3>
        <a:accent4>
          <a:srgbClr val="82002A"/>
        </a:accent4>
        <a:accent5>
          <a:srgbClr val="FFCAAA"/>
        </a:accent5>
        <a:accent6>
          <a:srgbClr val="B90000"/>
        </a:accent6>
        <a:hlink>
          <a:srgbClr val="0066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10">
        <a:dk1>
          <a:srgbClr val="006600"/>
        </a:dk1>
        <a:lt1>
          <a:srgbClr val="FFFFFF"/>
        </a:lt1>
        <a:dk2>
          <a:srgbClr val="A50021"/>
        </a:dk2>
        <a:lt2>
          <a:srgbClr val="CC0000"/>
        </a:lt2>
        <a:accent1>
          <a:srgbClr val="FF9900"/>
        </a:accent1>
        <a:accent2>
          <a:srgbClr val="CC0000"/>
        </a:accent2>
        <a:accent3>
          <a:srgbClr val="FFFFFF"/>
        </a:accent3>
        <a:accent4>
          <a:srgbClr val="005600"/>
        </a:accent4>
        <a:accent5>
          <a:srgbClr val="FFCAAA"/>
        </a:accent5>
        <a:accent6>
          <a:srgbClr val="B90000"/>
        </a:accent6>
        <a:hlink>
          <a:srgbClr val="0066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11">
        <a:dk1>
          <a:srgbClr val="003366"/>
        </a:dk1>
        <a:lt1>
          <a:srgbClr val="FFFFFF"/>
        </a:lt1>
        <a:dk2>
          <a:srgbClr val="003366"/>
        </a:dk2>
        <a:lt2>
          <a:srgbClr val="CC0000"/>
        </a:lt2>
        <a:accent1>
          <a:srgbClr val="FF9900"/>
        </a:accent1>
        <a:accent2>
          <a:srgbClr val="CC0000"/>
        </a:accent2>
        <a:accent3>
          <a:srgbClr val="FFFFFF"/>
        </a:accent3>
        <a:accent4>
          <a:srgbClr val="002A56"/>
        </a:accent4>
        <a:accent5>
          <a:srgbClr val="FFCAAA"/>
        </a:accent5>
        <a:accent6>
          <a:srgbClr val="B90000"/>
        </a:accent6>
        <a:hlink>
          <a:srgbClr val="990000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2417</Words>
  <Application>WPS Presentation</Application>
  <PresentationFormat>On-screen Show (4:3)</PresentationFormat>
  <Paragraphs>64</Paragraphs>
  <Slides>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SimSun</vt:lpstr>
      <vt:lpstr>Wingdings</vt:lpstr>
      <vt:lpstr>Helvetica</vt:lpstr>
      <vt:lpstr>Times</vt:lpstr>
      <vt:lpstr>Times New Roman</vt:lpstr>
      <vt:lpstr>Impact</vt:lpstr>
      <vt:lpstr>Calibri</vt:lpstr>
      <vt:lpstr>Microsoft YaHei</vt:lpstr>
      <vt:lpstr>Arial Unicode MS</vt:lpstr>
      <vt:lpstr>Office Theme</vt:lpstr>
      <vt:lpstr>1_Oates McDaniel Design Template</vt:lpstr>
      <vt:lpstr>PowerPoint 演示文稿</vt:lpstr>
      <vt:lpstr>Multidimensional Scaling</vt:lpstr>
      <vt:lpstr>Uses of MDS</vt:lpstr>
      <vt:lpstr>Limitations of MDS</vt:lpstr>
      <vt:lpstr>PowerPoint 演示文稿</vt:lpstr>
      <vt:lpstr>Examples:-</vt:lpstr>
      <vt:lpstr>Correspondence Analysis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</cp:revision>
  <dcterms:created xsi:type="dcterms:W3CDTF">2020-08-16T04:01:00Z</dcterms:created>
  <dcterms:modified xsi:type="dcterms:W3CDTF">2024-08-31T07:42:30Z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E78B9298969942B5A813ACF79B085D3A_12</vt:lpwstr>
  </property>
  <property fmtid="{D5CDD505-2E9C-101B-9397-08002B2CF9AE}" pid="3" name="KSOProductBuildVer">
    <vt:lpwstr>1033-12.2.0.17562</vt:lpwstr>
  </property>
</Properties>
</file>