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8" r:id="rId4"/>
    <p:sldId id="269" r:id="rId5"/>
    <p:sldId id="270" r:id="rId6"/>
    <p:sldId id="275" r:id="rId7"/>
    <p:sldId id="272" r:id="rId8"/>
    <p:sldId id="273" r:id="rId9"/>
    <p:sldId id="277" r:id="rId10"/>
    <p:sldId id="281" r:id="rId11"/>
    <p:sldId id="278" r:id="rId12"/>
    <p:sldId id="279" r:id="rId13"/>
    <p:sldId id="283" r:id="rId14"/>
    <p:sldId id="284" r:id="rId15"/>
    <p:sldId id="285" r:id="rId16"/>
    <p:sldId id="287" r:id="rId17"/>
    <p:sldId id="288" r:id="rId18"/>
    <p:sldId id="289" r:id="rId19"/>
    <p:sldId id="291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24" autoAdjust="0"/>
  </p:normalViewPr>
  <p:slideViewPr>
    <p:cSldViewPr showGuides="1"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6B8D-E486-4A27-B7DA-1994167AEFAA}" type="datetimeFigureOut">
              <a:rPr lang="en-US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AFB9-45C5-4A95-AC44-9B426E70B5FD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sym typeface="+mn-ea"/>
              </a:rPr>
              <a:t>Types of measurement scales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Important points:-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 the ordinal scale, the assigned ranks cannot be added, multiplied ,subtracted or divided.</a:t>
            </a:r>
            <a:endParaRPr lang="en-US" sz="2400" dirty="0" smtClean="0"/>
          </a:p>
          <a:p>
            <a:r>
              <a:rPr lang="en-US" sz="2400" dirty="0" smtClean="0"/>
              <a:t>The ordinal scale data can be converted into nominal scale data but not the other way round.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The following measures can be used using ordinal scale variables:-</a:t>
            </a:r>
            <a:endParaRPr lang="en-US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All the statistical techniques which are applicable in the case of nominal scale measurement.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Median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Percentiles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Sign test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Rank order correlation coefficient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3.Interval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the nest higher level of measurement.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 the interval scale, the difference of the score on the scale has meaningful interpretation.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 is assumed that the respondent is able to answer the questions on a continuum scale.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interval scale data has an arbitrage origin (non-zero origin). </a:t>
            </a:r>
            <a:r>
              <a:rPr lang="en-US" sz="2400" dirty="0" err="1" smtClean="0">
                <a:solidFill>
                  <a:srgbClr val="FF0000"/>
                </a:solidFill>
              </a:rPr>
              <a:t>Eg</a:t>
            </a:r>
            <a:r>
              <a:rPr lang="en-US" sz="2400" dirty="0" smtClean="0">
                <a:solidFill>
                  <a:srgbClr val="FF0000"/>
                </a:solidFill>
              </a:rPr>
              <a:t>:-</a:t>
            </a:r>
            <a:r>
              <a:rPr lang="en-US" sz="2400" dirty="0" smtClean="0"/>
              <a:t> a temperature of 0ᴼC does not imply an absence of heat. It is just the point at which water freezes.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Examples:-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1.How important is price to you while buying a car?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    Least        Unimportant      Neutral        Important               Most     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Important                                                                                 </a:t>
            </a:r>
            <a:r>
              <a:rPr lang="en-US" sz="2400" dirty="0" err="1" smtClean="0"/>
              <a:t>important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1                       2                      3                      4                           5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2.How do you rate the work environment of your organization?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    Very good       </a:t>
            </a:r>
            <a:r>
              <a:rPr lang="en-US" sz="2400" dirty="0" err="1" smtClean="0"/>
              <a:t>Good</a:t>
            </a:r>
            <a:r>
              <a:rPr lang="en-US" sz="2400" dirty="0" smtClean="0"/>
              <a:t>      Neither good nor bad     </a:t>
            </a:r>
            <a:r>
              <a:rPr lang="en-US" sz="2400" dirty="0" err="1" smtClean="0"/>
              <a:t>Bad</a:t>
            </a:r>
            <a:r>
              <a:rPr lang="en-US" sz="2400" dirty="0" smtClean="0"/>
              <a:t>     Very bad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5                        4                             3                          2               1</a:t>
            </a:r>
            <a:endParaRPr lang="en-IN" sz="2400" dirty="0" smtClean="0"/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3.Rate the life of the battery of your inverter?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/>
              <a:t>  Low                                                                             High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1                   2                3                4                  5</a:t>
            </a:r>
            <a:endParaRPr lang="en-US" sz="2800" dirty="0" smtClean="0"/>
          </a:p>
          <a:p>
            <a:pPr>
              <a:buNone/>
            </a:pP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7290" y="3500438"/>
            <a:ext cx="62151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214414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429520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786050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786446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250529" y="353615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4.  Indicate the degree of satisfaction with the overall performance of Wagon R?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Very dissatisfied                                 		      Very satisfied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1                     2                    3                   4                      5</a:t>
            </a:r>
            <a:endParaRPr lang="en-US" sz="2400" dirty="0" smtClean="0"/>
          </a:p>
          <a:p>
            <a:pPr>
              <a:buNone/>
            </a:pP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7290" y="3500438"/>
            <a:ext cx="62151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214414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429520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786050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786446" y="350043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250529" y="353615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Important points:-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643602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the interval scale, the assigned numbers can be added, subtracted but cannot be </a:t>
            </a:r>
            <a:r>
              <a:rPr lang="en-US" sz="2400" smtClean="0"/>
              <a:t>multiplied and divided </a:t>
            </a:r>
            <a:r>
              <a:rPr lang="en-US" sz="2400" dirty="0" smtClean="0"/>
              <a:t>with no true zero point.</a:t>
            </a:r>
            <a:endParaRPr lang="en-US" sz="2400" dirty="0" smtClean="0"/>
          </a:p>
          <a:p>
            <a:r>
              <a:rPr lang="en-US" sz="2400" dirty="0" smtClean="0"/>
              <a:t>The interval scale data can be converted into nominal and ordinal scale data.</a:t>
            </a:r>
            <a:endParaRPr lang="en-US" sz="2400" dirty="0" smtClean="0"/>
          </a:p>
          <a:p>
            <a:r>
              <a:rPr lang="en-US" sz="2400" dirty="0" smtClean="0"/>
              <a:t>The following measures can be used using ordinal scale variables:-</a:t>
            </a:r>
            <a:endParaRPr lang="en-US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All the statistical techniques which are applicable in the case of nominal and ordinal scale measurement.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Arithmetic mean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Standard deviation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Correlation coefficient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T-test 		7)  Regression analysis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Z-test   		8)  Factor analysis</a:t>
            </a:r>
            <a:endParaRPr lang="en-IN" sz="2400" dirty="0" smtClean="0"/>
          </a:p>
          <a:p>
            <a:pPr marL="514350" indent="-514350">
              <a:buFont typeface="+mj-lt"/>
              <a:buAutoNum type="arabicParenR"/>
            </a:pPr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4. Ratio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 is the highest level of measurement scale.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There is always a meaningful absolute zero(origin).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Ratio data is characterized by the presence of order, distance and unique origin.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Examples of ratio data:-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/>
              <a:t>      Weight , distance travelled , income and sale of a company etc.</a:t>
            </a:r>
            <a:endParaRPr lang="en-US" sz="2400" dirty="0" smtClean="0"/>
          </a:p>
          <a:p>
            <a:r>
              <a:rPr lang="en-US" sz="2400" dirty="0" smtClean="0"/>
              <a:t>It is usually used in financial research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Examples:-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How many chemist shops are therein your locality?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How many students are there in the BBA program at Calicut university?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How much distance do you need to travel from your residence to reach the railway station?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Important points:-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ratio scale data can be converted into nominal and ordinal scale  and interval data.</a:t>
            </a:r>
            <a:endParaRPr lang="en-US" sz="2400" dirty="0" smtClean="0"/>
          </a:p>
          <a:p>
            <a:r>
              <a:rPr lang="en-US" sz="2400" dirty="0" smtClean="0"/>
              <a:t>In the interval scale, the assigned numbers can be added, multiplied ,subtracted or divided with a true zero point.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following measures can be used using ordinal scale variables:-</a:t>
            </a:r>
            <a:endParaRPr lang="en-US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All the statistical techniques which are applicable in the case of nominal , ordinal  and interval scale measurement.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Geometric mean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Harmonic means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Coefficient of variation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In a net shell:-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If the variables are measured on interval or ratio scales, there are plenty of analytical tools available. Such tools are named</a:t>
            </a:r>
            <a:r>
              <a:rPr lang="en-US" sz="2400" i="1" dirty="0" smtClean="0">
                <a:solidFill>
                  <a:srgbClr val="FF0000"/>
                </a:solidFill>
              </a:rPr>
              <a:t> parametric statistics.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/>
              <a:t>On the other hand, when nominal or ordinal scales are used , the tests are known as</a:t>
            </a:r>
            <a:r>
              <a:rPr lang="en-US" sz="2400" i="1" dirty="0" smtClean="0">
                <a:solidFill>
                  <a:srgbClr val="FF0000"/>
                </a:solidFill>
              </a:rPr>
              <a:t> non-parametric statistics.</a:t>
            </a:r>
            <a:endParaRPr lang="en-IN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Types of measurement scales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Nominal scale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Ordinal scale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Interval scale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Ratio scale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1. Nominal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This is the lowest level of measurement.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Here, numbers are assigned for the purpose of identification of the objects.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Any object which is assigned a higher number is in no way superior to the one which is assigned a lower number.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Here, the objects are divided into mutually exclusive and collectively exhaustive categories.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Example:-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1. what is your religion?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3100" dirty="0" smtClean="0"/>
              <a:t>Hinduism</a:t>
            </a:r>
            <a:endParaRPr lang="en-US" sz="31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100" dirty="0" smtClean="0"/>
              <a:t>Islam</a:t>
            </a:r>
            <a:endParaRPr lang="en-US" sz="31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100" dirty="0" smtClean="0"/>
              <a:t>Christianity</a:t>
            </a:r>
            <a:endParaRPr lang="en-US" sz="31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100" dirty="0" smtClean="0"/>
              <a:t>Sikhism</a:t>
            </a:r>
            <a:endParaRPr lang="en-US" sz="31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3100" dirty="0" smtClean="0"/>
              <a:t>Any other,(please specify)</a:t>
            </a:r>
            <a:endParaRPr lang="en-US" sz="3100" dirty="0" smtClean="0"/>
          </a:p>
          <a:p>
            <a:pPr marL="514350" indent="-514350">
              <a:buNone/>
            </a:pPr>
            <a:endParaRPr lang="en-US" sz="3100" dirty="0" smtClean="0"/>
          </a:p>
          <a:p>
            <a:pPr marL="514350" indent="-514350">
              <a:buNone/>
            </a:pPr>
            <a:r>
              <a:rPr lang="en-US" sz="3100" dirty="0" smtClean="0"/>
              <a:t>            We assign number to each religion as follows :- </a:t>
            </a:r>
            <a:endParaRPr lang="en-US" sz="3100" dirty="0" smtClean="0"/>
          </a:p>
          <a:p>
            <a:pPr marL="514350" indent="-514350">
              <a:buNone/>
            </a:pPr>
            <a:r>
              <a:rPr lang="en-US" sz="3100" dirty="0" smtClean="0"/>
              <a:t>    Hinduism         =  </a:t>
            </a:r>
            <a:r>
              <a:rPr lang="en-US" sz="3100" dirty="0" smtClean="0">
                <a:solidFill>
                  <a:srgbClr val="FF0000"/>
                </a:solidFill>
              </a:rPr>
              <a:t> 1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100" dirty="0" smtClean="0"/>
              <a:t>    Islam                 =   </a:t>
            </a:r>
            <a:r>
              <a:rPr lang="en-US" sz="3100" dirty="0" smtClean="0">
                <a:solidFill>
                  <a:srgbClr val="FF0000"/>
                </a:solidFill>
              </a:rPr>
              <a:t>2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100" dirty="0" smtClean="0"/>
              <a:t>    Christianity      =  </a:t>
            </a:r>
            <a:r>
              <a:rPr lang="en-US" sz="3100" dirty="0" smtClean="0">
                <a:solidFill>
                  <a:srgbClr val="FF0000"/>
                </a:solidFill>
              </a:rPr>
              <a:t> 3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100" dirty="0" smtClean="0"/>
              <a:t>     Sikhism            =   </a:t>
            </a:r>
            <a:r>
              <a:rPr lang="en-US" sz="3100" dirty="0" smtClean="0">
                <a:solidFill>
                  <a:srgbClr val="FF0000"/>
                </a:solidFill>
              </a:rPr>
              <a:t>4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100" dirty="0" smtClean="0"/>
              <a:t>     Any other,(please specify)  = </a:t>
            </a:r>
            <a:r>
              <a:rPr lang="en-US" sz="3100" dirty="0" smtClean="0">
                <a:solidFill>
                  <a:srgbClr val="FF0000"/>
                </a:solidFill>
              </a:rPr>
              <a:t>5</a:t>
            </a:r>
            <a:endParaRPr lang="en-US" sz="31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100" dirty="0" smtClean="0"/>
              <a:t>             </a:t>
            </a:r>
            <a:r>
              <a:rPr lang="en-US" dirty="0" smtClean="0"/>
              <a:t>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Example :-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2) Are you married?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 Yes</a:t>
            </a:r>
            <a:endParaRPr lang="en-US" sz="24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400" dirty="0" smtClean="0"/>
              <a:t> No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 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	We assign numbers to each category as follows:-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        Yes =  1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             No  =   2</a:t>
            </a:r>
            <a:endParaRPr lang="en-US" sz="2400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Important points:-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assigned numbers cannot be added, subtracted, multiplied or divided.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following measures can be used using nominal scale variables:-</a:t>
            </a:r>
            <a:endParaRPr lang="en-US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Frequency distribution table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Mode of  distribution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 Chi square test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400" dirty="0" smtClean="0">
                <a:solidFill>
                  <a:srgbClr val="FF0000"/>
                </a:solidFill>
              </a:rPr>
              <a:t>Contingency coefficient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2. Ordinal scale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This is the next higher level of measurement.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It involves the ranking of items along the continuum of the characteristic being scaled.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That is, it can arrange the objects in hierarchical order, say ‘from the lowest to the highest’ , ‘from younger to older’ and so on.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An ordinal scale tells us the relative position of the objects and not the difference between the magnitudes of the objects.</a:t>
            </a:r>
            <a:endParaRPr lang="en-US" sz="2400" dirty="0" smtClean="0"/>
          </a:p>
          <a:p>
            <a:pPr algn="just"/>
            <a:r>
              <a:rPr lang="en-US" sz="2400" dirty="0" smtClean="0"/>
              <a:t>That is, it cannot answer how much more or how much less.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00013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Example:-</a:t>
            </a:r>
            <a:r>
              <a:rPr lang="en-US" sz="2400" b="1" dirty="0" smtClean="0"/>
              <a:t>Rank the following attributes based on the most important (1), second most important (2) and so on  while purchasing two-wheeler.</a:t>
            </a:r>
            <a:br>
              <a:rPr lang="en-US" sz="2400" b="1" dirty="0" smtClean="0"/>
            </a:br>
            <a:endParaRPr lang="en-IN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2143117"/>
          <a:ext cx="5715040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2214578"/>
              </a:tblGrid>
              <a:tr h="5475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Attributes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Rank</a:t>
                      </a:r>
                      <a:endParaRPr lang="en-IN" sz="2400" dirty="0"/>
                    </a:p>
                  </a:txBody>
                  <a:tcPr/>
                </a:tc>
              </a:tr>
              <a:tr h="72123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After</a:t>
                      </a:r>
                      <a:r>
                        <a:rPr lang="en-US" sz="2400" baseline="0" dirty="0" smtClean="0"/>
                        <a:t> sale service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/>
                    </a:p>
                  </a:txBody>
                  <a:tcPr/>
                </a:tc>
              </a:tr>
              <a:tr h="5475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Prices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/>
                    </a:p>
                  </a:txBody>
                  <a:tcPr/>
                </a:tc>
              </a:tr>
              <a:tr h="5475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 sale</a:t>
                      </a:r>
                      <a:r>
                        <a:rPr lang="en-US" sz="2400" baseline="0" dirty="0" smtClean="0"/>
                        <a:t> value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/>
                    </a:p>
                  </a:txBody>
                  <a:tcPr/>
                </a:tc>
              </a:tr>
              <a:tr h="5475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Fuel efficiency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  <a:tr h="8748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Aesthetical</a:t>
                      </a:r>
                      <a:r>
                        <a:rPr lang="en-US" sz="2400" baseline="0" dirty="0" smtClean="0"/>
                        <a:t> appeal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00013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Example:-</a:t>
            </a:r>
            <a:r>
              <a:rPr lang="en-US" sz="2400" b="1" dirty="0" smtClean="0"/>
              <a:t>Rank the following attributes while choosing a restaurant for dinner? The most important attributes may be ranked one, the next important may be assigned a rank of 2 and so on:-</a:t>
            </a:r>
            <a:br>
              <a:rPr lang="en-US" sz="2400" b="1" dirty="0" smtClean="0"/>
            </a:br>
            <a:endParaRPr lang="en-IN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85918" y="2571744"/>
          <a:ext cx="5143536" cy="392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</a:tblGrid>
              <a:tr h="65484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Attributes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Rank</a:t>
                      </a:r>
                      <a:endParaRPr lang="en-IN" sz="2400" dirty="0"/>
                    </a:p>
                  </a:txBody>
                  <a:tcPr/>
                </a:tc>
              </a:tr>
              <a:tr h="65484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Food</a:t>
                      </a:r>
                      <a:r>
                        <a:rPr lang="en-US" sz="2400" baseline="0" dirty="0" smtClean="0"/>
                        <a:t> quality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  <a:tr h="65484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Prices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  <a:tr h="65484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Menu variety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  <a:tr h="65484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Ambience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  <a:tr h="65484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service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5851</Words>
  <Application>WPS Presentation</Application>
  <PresentationFormat>On-screen Show (4:3)</PresentationFormat>
  <Paragraphs>200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Measurement and scaling</vt:lpstr>
      <vt:lpstr>Types of measurement scales</vt:lpstr>
      <vt:lpstr>1. Nominal scale</vt:lpstr>
      <vt:lpstr>Example:-</vt:lpstr>
      <vt:lpstr>Example :-</vt:lpstr>
      <vt:lpstr>Important points:-</vt:lpstr>
      <vt:lpstr>2. Ordinal scale</vt:lpstr>
      <vt:lpstr>Example:-Rank the following attributes based on the most important (1), second most important (2) and so on  while purchasing two-wheeler. </vt:lpstr>
      <vt:lpstr>Example:-Rank the following attributes while choosing a restaurant for dinner? The most important attributes may be ranked one, the next important may be assigned a rank of 2 and so on:- </vt:lpstr>
      <vt:lpstr>Important points:-</vt:lpstr>
      <vt:lpstr>3.Interval scale</vt:lpstr>
      <vt:lpstr>Examples:-</vt:lpstr>
      <vt:lpstr>PowerPoint 演示文稿</vt:lpstr>
      <vt:lpstr>PowerPoint 演示文稿</vt:lpstr>
      <vt:lpstr>Important points:-</vt:lpstr>
      <vt:lpstr>4. Ratio scale</vt:lpstr>
      <vt:lpstr>Examples:-</vt:lpstr>
      <vt:lpstr>Important points:-</vt:lpstr>
      <vt:lpstr>In a net shell:-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and scaling</dc:title>
  <dc:creator>user</dc:creator>
  <cp:lastModifiedBy>user</cp:lastModifiedBy>
  <cp:revision>98</cp:revision>
  <dcterms:created xsi:type="dcterms:W3CDTF">2018-08-12T01:14:00Z</dcterms:created>
  <dcterms:modified xsi:type="dcterms:W3CDTF">2024-08-31T07:38:05Z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15396B9A7C9C4B499C73C70343F86D48_12</vt:lpwstr>
  </property>
  <property fmtid="{D5CDD505-2E9C-101B-9397-08002B2CF9AE}" pid="3" name="KSOProductBuildVer">
    <vt:lpwstr>1033-12.2.0.17562</vt:lpwstr>
  </property>
</Properties>
</file>