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3" r:id="rId4"/>
    <p:sldId id="294" r:id="rId5"/>
    <p:sldId id="295" r:id="rId6"/>
    <p:sldId id="296" r:id="rId7"/>
    <p:sldId id="297" r:id="rId8"/>
    <p:sldId id="309" r:id="rId9"/>
    <p:sldId id="298" r:id="rId10"/>
    <p:sldId id="299" r:id="rId11"/>
    <p:sldId id="300" r:id="rId12"/>
    <p:sldId id="301" r:id="rId13"/>
    <p:sldId id="302" r:id="rId14"/>
    <p:sldId id="303" r:id="rId15"/>
    <p:sldId id="304" r:id="rId16"/>
    <p:sldId id="305" r:id="rId17"/>
    <p:sldId id="307" r:id="rId18"/>
    <p:sldId id="30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4624"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032E6B8D-E486-4A27-B7DA-1994167AEFAA}"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032E6B8D-E486-4A27-B7DA-1994167AEFAA}" type="datetimeFigureOut">
              <a:rPr lang="en-US"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32E6B8D-E486-4A27-B7DA-1994167AEFAA}" type="datetimeFigureOut">
              <a:rPr lang="en-US"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2E6B8D-E486-4A27-B7DA-1994167AEFAA}" type="datetimeFigureOut">
              <a:rPr lang="en-US"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32E6B8D-E486-4A27-B7DA-1994167AEFAA}"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32E6B8D-E486-4A27-B7DA-1994167AEFAA}"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2E6B8D-E486-4A27-B7DA-1994167AEFAA}" type="datetimeFigureOut">
              <a:rPr lang="en-US"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8AFB9-45C5-4A95-AC44-9B426E70B5FD}"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rgbClr val="7030A0"/>
            </a:solidFill>
          </a:ln>
          <a:effectLst>
            <a:glow rad="101600">
              <a:schemeClr val="accent2">
                <a:satMod val="175000"/>
                <a:alpha val="40000"/>
              </a:schemeClr>
            </a:glow>
          </a:effectLst>
        </p:spPr>
        <p:txBody>
          <a:bodyPr>
            <a:normAutofit fontScale="90000"/>
          </a:bodyPr>
          <a:lstStyle/>
          <a:p>
            <a:r>
              <a:rPr lang="en-US" sz="4800" b="1" dirty="0" smtClean="0">
                <a:solidFill>
                  <a:srgbClr val="FF0000"/>
                </a:solidFill>
                <a:sym typeface="+mn-ea"/>
              </a:rPr>
              <a:t>Sources of errors in measurement</a:t>
            </a:r>
            <a:endParaRPr lang="en-US" sz="4800" b="1" dirty="0" smtClean="0">
              <a:solidFill>
                <a:srgbClr val="FF0000"/>
              </a:solidFill>
              <a:sym typeface="+mn-ea"/>
            </a:endParaRPr>
          </a:p>
        </p:txBody>
      </p:sp>
      <p:sp>
        <p:nvSpPr>
          <p:cNvPr id="3" name="Subtitle 2"/>
          <p:cNvSpPr>
            <a:spLocks noGrp="1"/>
          </p:cNvSpPr>
          <p:nvPr>
            <p:ph type="subTitle" idx="1"/>
          </p:nvPr>
        </p:nvSpPr>
        <p:spPr/>
        <p:txBody>
          <a:bodyPr>
            <a:normAutofit fontScale="60000"/>
          </a:bodyPr>
          <a:lstStyle/>
          <a:p>
            <a:pPr algn="ctr"/>
            <a:r>
              <a:rPr lang="en-US" altLang="en-IN" b="1" dirty="0">
                <a:solidFill>
                  <a:srgbClr val="002060"/>
                </a:solidFill>
                <a:sym typeface="+mn-ea"/>
              </a:rPr>
              <a:t>Prepared by </a:t>
            </a:r>
            <a:endParaRPr lang="en-US" altLang="en-IN" b="1" dirty="0">
              <a:solidFill>
                <a:srgbClr val="002060"/>
              </a:solidFill>
              <a:sym typeface="+mn-ea"/>
            </a:endParaRPr>
          </a:p>
          <a:p>
            <a:pPr algn="ctr"/>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sz="2400" b="1" dirty="0" smtClean="0">
                <a:solidFill>
                  <a:srgbClr val="C00000"/>
                </a:solidFill>
              </a:rPr>
              <a:t>e) Concurrent validity:-</a:t>
            </a:r>
            <a:endParaRPr lang="en-US" sz="2400" b="1" dirty="0" smtClean="0">
              <a:solidFill>
                <a:srgbClr val="C00000"/>
              </a:solidFill>
            </a:endParaRPr>
          </a:p>
          <a:p>
            <a:pPr>
              <a:buNone/>
            </a:pPr>
            <a:r>
              <a:rPr lang="en-US" sz="2400" dirty="0" smtClean="0"/>
              <a:t>   - It is established when the scale is able to discriminate between individuals who are different with respect to an attribute.</a:t>
            </a:r>
            <a:endParaRPr lang="en-US" sz="2400" dirty="0" smtClean="0"/>
          </a:p>
          <a:p>
            <a:pPr>
              <a:buNone/>
            </a:pPr>
            <a:endParaRPr lang="en-US" sz="2400" dirty="0" smtClean="0">
              <a:solidFill>
                <a:srgbClr val="C00000"/>
              </a:solidFill>
            </a:endParaRPr>
          </a:p>
          <a:p>
            <a:pPr>
              <a:buNone/>
            </a:pPr>
            <a:r>
              <a:rPr lang="en-US" sz="2400" dirty="0" err="1" smtClean="0">
                <a:solidFill>
                  <a:srgbClr val="C00000"/>
                </a:solidFill>
              </a:rPr>
              <a:t>Eg</a:t>
            </a:r>
            <a:r>
              <a:rPr lang="en-US" sz="2400" dirty="0" smtClean="0">
                <a:solidFill>
                  <a:srgbClr val="C00000"/>
                </a:solidFill>
              </a:rPr>
              <a:t>:-</a:t>
            </a:r>
            <a:endParaRPr lang="en-US" sz="2400" dirty="0" smtClean="0">
              <a:solidFill>
                <a:srgbClr val="C00000"/>
              </a:solidFill>
            </a:endParaRPr>
          </a:p>
          <a:p>
            <a:pPr>
              <a:buNone/>
            </a:pPr>
            <a:r>
              <a:rPr lang="en-US" sz="2400" dirty="0" smtClean="0"/>
              <a:t>       If the instrument is administrated to a group of prospective employees and it is able to distinguish between people with work experience and no experience ,then it posses concurrent validity .</a:t>
            </a:r>
            <a:endParaRPr lang="en-IN"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sz="2400" b="1" dirty="0" smtClean="0">
                <a:solidFill>
                  <a:srgbClr val="C00000"/>
                </a:solidFill>
              </a:rPr>
              <a:t>f) Convergent validity:-</a:t>
            </a:r>
            <a:endParaRPr lang="en-US" sz="2400" b="1" dirty="0" smtClean="0">
              <a:solidFill>
                <a:srgbClr val="C00000"/>
              </a:solidFill>
            </a:endParaRPr>
          </a:p>
          <a:p>
            <a:pPr>
              <a:buNone/>
            </a:pPr>
            <a:r>
              <a:rPr lang="en-US" sz="2400" dirty="0" smtClean="0"/>
              <a:t>   - It is assessed by comparing it to measure of the same concept developed through other method.</a:t>
            </a:r>
            <a:endParaRPr lang="en-US" sz="2400" dirty="0" smtClean="0"/>
          </a:p>
          <a:p>
            <a:pPr>
              <a:buNone/>
            </a:pPr>
            <a:endParaRPr lang="en-US" sz="2400" dirty="0" smtClean="0"/>
          </a:p>
          <a:p>
            <a:pPr>
              <a:buNone/>
            </a:pPr>
            <a:r>
              <a:rPr lang="en-US" sz="2400" dirty="0" err="1" smtClean="0">
                <a:solidFill>
                  <a:srgbClr val="C00000"/>
                </a:solidFill>
              </a:rPr>
              <a:t>Eg</a:t>
            </a:r>
            <a:r>
              <a:rPr lang="en-US" sz="2400" dirty="0" smtClean="0">
                <a:solidFill>
                  <a:srgbClr val="C00000"/>
                </a:solidFill>
              </a:rPr>
              <a:t>:- </a:t>
            </a:r>
            <a:endParaRPr lang="en-US" sz="2400" dirty="0" smtClean="0">
              <a:solidFill>
                <a:srgbClr val="C00000"/>
              </a:solidFill>
            </a:endParaRPr>
          </a:p>
          <a:p>
            <a:pPr>
              <a:buNone/>
            </a:pPr>
            <a:r>
              <a:rPr lang="en-US" sz="2400" dirty="0" smtClean="0"/>
              <a:t>      To measure basic mathematical ability, one can correlate the scores on his test with scores on other tests. If the two scores show high correlation, then the scale is said to have convergent validity.</a:t>
            </a:r>
            <a:endParaRPr lang="en-IN"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US" sz="2400" b="1" dirty="0" smtClean="0">
                <a:solidFill>
                  <a:srgbClr val="C00000"/>
                </a:solidFill>
              </a:rPr>
              <a:t>g) </a:t>
            </a:r>
            <a:r>
              <a:rPr lang="en-US" sz="2400" b="1" dirty="0" err="1" smtClean="0">
                <a:solidFill>
                  <a:srgbClr val="C00000"/>
                </a:solidFill>
              </a:rPr>
              <a:t>Discriminant</a:t>
            </a:r>
            <a:r>
              <a:rPr lang="en-US" sz="2400" b="1" dirty="0" smtClean="0">
                <a:solidFill>
                  <a:srgbClr val="C00000"/>
                </a:solidFill>
              </a:rPr>
              <a:t> validity:-</a:t>
            </a:r>
            <a:endParaRPr lang="en-US" sz="2400" b="1" dirty="0" smtClean="0">
              <a:solidFill>
                <a:srgbClr val="C00000"/>
              </a:solidFill>
            </a:endParaRPr>
          </a:p>
          <a:p>
            <a:pPr>
              <a:buNone/>
            </a:pPr>
            <a:r>
              <a:rPr lang="en-US" sz="2400" dirty="0" smtClean="0"/>
              <a:t>   - It is assessed not by similar but by dissimilar patterns by other methods.</a:t>
            </a:r>
            <a:endParaRPr lang="en-US" sz="2400" dirty="0" smtClean="0"/>
          </a:p>
          <a:p>
            <a:pPr>
              <a:buNone/>
            </a:pPr>
            <a:endParaRPr lang="en-US" sz="2400" dirty="0" smtClean="0"/>
          </a:p>
          <a:p>
            <a:pPr>
              <a:buNone/>
            </a:pPr>
            <a:r>
              <a:rPr lang="en-US" sz="2400" dirty="0" err="1" smtClean="0">
                <a:solidFill>
                  <a:srgbClr val="C00000"/>
                </a:solidFill>
              </a:rPr>
              <a:t>Eg</a:t>
            </a:r>
            <a:r>
              <a:rPr lang="en-US" sz="2400" dirty="0" smtClean="0">
                <a:solidFill>
                  <a:srgbClr val="C00000"/>
                </a:solidFill>
              </a:rPr>
              <a:t>:-</a:t>
            </a:r>
            <a:endParaRPr lang="en-US" sz="2400" dirty="0" smtClean="0">
              <a:solidFill>
                <a:srgbClr val="C00000"/>
              </a:solidFill>
            </a:endParaRPr>
          </a:p>
          <a:p>
            <a:pPr>
              <a:buNone/>
            </a:pPr>
            <a:r>
              <a:rPr lang="en-US" sz="2400" dirty="0" smtClean="0"/>
              <a:t>      To measure basic mathematical ability, one can correlate the scores on his test with scores on verbal ability. If the two scores show low correlation, then the scale is said to have </a:t>
            </a:r>
            <a:r>
              <a:rPr lang="en-US" sz="2400" dirty="0" err="1" smtClean="0"/>
              <a:t>discriminant</a:t>
            </a:r>
            <a:r>
              <a:rPr lang="en-US" sz="2400" dirty="0" smtClean="0"/>
              <a:t> validity.</a:t>
            </a:r>
            <a:endParaRPr lang="en-IN" sz="2400" dirty="0" smtClean="0"/>
          </a:p>
          <a:p>
            <a:pPr>
              <a:buNone/>
            </a:pPr>
            <a:endParaRPr lang="en-I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sz="2400" b="1" dirty="0" smtClean="0">
                <a:solidFill>
                  <a:srgbClr val="C00000"/>
                </a:solidFill>
              </a:rPr>
              <a:t>2) Reliability:- </a:t>
            </a:r>
            <a:endParaRPr lang="en-US" sz="2400" b="1" dirty="0" smtClean="0">
              <a:solidFill>
                <a:srgbClr val="C00000"/>
              </a:solidFill>
            </a:endParaRPr>
          </a:p>
          <a:p>
            <a:pPr>
              <a:buNone/>
            </a:pPr>
            <a:endParaRPr lang="en-US" sz="2400" b="1" dirty="0" smtClean="0">
              <a:solidFill>
                <a:srgbClr val="C00000"/>
              </a:solidFill>
            </a:endParaRPr>
          </a:p>
          <a:p>
            <a:pPr>
              <a:buNone/>
            </a:pPr>
            <a:r>
              <a:rPr lang="en-US" sz="2400" dirty="0" smtClean="0"/>
              <a:t>  -  In research, the term reliability means repeatability or consistency.</a:t>
            </a:r>
            <a:endParaRPr lang="en-US" sz="2400" dirty="0" smtClean="0"/>
          </a:p>
          <a:p>
            <a:pPr>
              <a:buNone/>
            </a:pPr>
            <a:endParaRPr lang="en-US" sz="2400" dirty="0" smtClean="0"/>
          </a:p>
          <a:p>
            <a:pPr>
              <a:buNone/>
            </a:pPr>
            <a:r>
              <a:rPr lang="en-US" sz="2400" dirty="0" smtClean="0"/>
              <a:t>  - Reliability refers to the degree to which an instrument supplies consistent results.</a:t>
            </a:r>
            <a:endParaRPr lang="en-US" sz="2400" dirty="0" smtClean="0"/>
          </a:p>
          <a:p>
            <a:pPr>
              <a:buNone/>
            </a:pPr>
            <a:endParaRPr lang="en-US" sz="2400" dirty="0" smtClean="0"/>
          </a:p>
          <a:p>
            <a:pPr>
              <a:buNone/>
            </a:pPr>
            <a:r>
              <a:rPr lang="en-US" sz="2400" dirty="0" smtClean="0"/>
              <a:t>  - That is, the scale would give the researcher the same result over and over again.</a:t>
            </a:r>
            <a:endParaRPr lang="en-IN"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Three factors of reliability:-</a:t>
            </a:r>
            <a:endParaRPr lang="en-IN" sz="3600" b="1" dirty="0">
              <a:solidFill>
                <a:srgbClr val="C00000"/>
              </a:solidFill>
            </a:endParaRPr>
          </a:p>
        </p:txBody>
      </p:sp>
      <p:sp>
        <p:nvSpPr>
          <p:cNvPr id="3" name="Content Placeholder 2"/>
          <p:cNvSpPr>
            <a:spLocks noGrp="1"/>
          </p:cNvSpPr>
          <p:nvPr>
            <p:ph idx="1"/>
          </p:nvPr>
        </p:nvSpPr>
        <p:spPr/>
        <p:txBody>
          <a:bodyPr>
            <a:normAutofit/>
          </a:bodyPr>
          <a:lstStyle/>
          <a:p>
            <a:pPr marL="514350" indent="-514350">
              <a:buAutoNum type="alphaLcParenR"/>
            </a:pPr>
            <a:r>
              <a:rPr lang="en-US" sz="2400" b="1" dirty="0" smtClean="0">
                <a:solidFill>
                  <a:srgbClr val="C00000"/>
                </a:solidFill>
              </a:rPr>
              <a:t>Stability :-</a:t>
            </a:r>
            <a:endParaRPr lang="en-US" sz="2400" b="1" dirty="0" smtClean="0">
              <a:solidFill>
                <a:srgbClr val="C00000"/>
              </a:solidFill>
            </a:endParaRPr>
          </a:p>
          <a:p>
            <a:pPr marL="514350" indent="-514350">
              <a:buNone/>
            </a:pPr>
            <a:r>
              <a:rPr lang="en-US" sz="2400" b="1" dirty="0" smtClean="0">
                <a:solidFill>
                  <a:srgbClr val="C00000"/>
                </a:solidFill>
              </a:rPr>
              <a:t>      -</a:t>
            </a:r>
            <a:r>
              <a:rPr lang="en-US" sz="2400" dirty="0" smtClean="0"/>
              <a:t> A measure is considered stable if it delvers consistent results with repeated measurement of the same person using the same instrument.</a:t>
            </a:r>
            <a:endParaRPr lang="en-US" sz="2400" dirty="0" smtClean="0"/>
          </a:p>
          <a:p>
            <a:pPr marL="514350" indent="-514350">
              <a:buNone/>
            </a:pPr>
            <a:endParaRPr lang="en-US" sz="2400" dirty="0" smtClean="0"/>
          </a:p>
          <a:p>
            <a:pPr marL="514350" indent="-514350">
              <a:buNone/>
            </a:pPr>
            <a:r>
              <a:rPr lang="en-US" sz="2400" dirty="0" smtClean="0"/>
              <a:t>    - The most obvious way of testing for the stability of a measure is the test-retest method.</a:t>
            </a:r>
            <a:endParaRPr lang="en-IN"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sz="2400" dirty="0" smtClean="0"/>
              <a:t>b)</a:t>
            </a:r>
            <a:r>
              <a:rPr lang="en-US" b="1" dirty="0" smtClean="0">
                <a:solidFill>
                  <a:srgbClr val="C00000"/>
                </a:solidFill>
              </a:rPr>
              <a:t> </a:t>
            </a:r>
            <a:r>
              <a:rPr lang="en-US" sz="2400" b="1" dirty="0" smtClean="0">
                <a:solidFill>
                  <a:srgbClr val="C00000"/>
                </a:solidFill>
              </a:rPr>
              <a:t>Internal reliability:-</a:t>
            </a:r>
            <a:endParaRPr lang="en-US" sz="2400" b="1" dirty="0" smtClean="0">
              <a:solidFill>
                <a:srgbClr val="C00000"/>
              </a:solidFill>
            </a:endParaRPr>
          </a:p>
          <a:p>
            <a:pPr>
              <a:buNone/>
            </a:pPr>
            <a:r>
              <a:rPr lang="en-US" sz="2400" dirty="0" smtClean="0"/>
              <a:t>   - Here, when the respondents scores on anyone indicator tend to be related to their scores on other indicators, the scale is said to be internally reliable.</a:t>
            </a:r>
            <a:endParaRPr lang="en-US" sz="2400" dirty="0" smtClean="0"/>
          </a:p>
          <a:p>
            <a:pPr>
              <a:buNone/>
            </a:pPr>
            <a:endParaRPr lang="en-US" sz="2400" dirty="0" smtClean="0"/>
          </a:p>
          <a:p>
            <a:pPr>
              <a:buNone/>
            </a:pPr>
            <a:r>
              <a:rPr lang="en-US" sz="2400" dirty="0" err="1" smtClean="0">
                <a:solidFill>
                  <a:srgbClr val="C00000"/>
                </a:solidFill>
              </a:rPr>
              <a:t>Eg</a:t>
            </a:r>
            <a:r>
              <a:rPr lang="en-US" sz="2400" dirty="0" smtClean="0">
                <a:solidFill>
                  <a:srgbClr val="C00000"/>
                </a:solidFill>
              </a:rPr>
              <a:t>:-</a:t>
            </a:r>
            <a:r>
              <a:rPr lang="en-US" sz="2400" dirty="0" smtClean="0"/>
              <a:t> </a:t>
            </a:r>
            <a:endParaRPr lang="en-US" sz="2400" dirty="0" smtClean="0"/>
          </a:p>
          <a:p>
            <a:pPr>
              <a:buNone/>
            </a:pPr>
            <a:r>
              <a:rPr lang="en-US" sz="2400" dirty="0" smtClean="0"/>
              <a:t>               If a respondent’s score on mathematical aptitude can be related to his score in numerical skills, then the scale is said to have internal reliability.</a:t>
            </a:r>
            <a:endParaRPr lang="en-IN"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a:buNone/>
            </a:pPr>
            <a:r>
              <a:rPr lang="en-US" sz="2400" b="1" dirty="0" smtClean="0">
                <a:solidFill>
                  <a:srgbClr val="C00000"/>
                </a:solidFill>
              </a:rPr>
              <a:t>c) Inter – observer reliability :-</a:t>
            </a:r>
            <a:endParaRPr lang="en-US" sz="2400" b="1" dirty="0" smtClean="0">
              <a:solidFill>
                <a:srgbClr val="C00000"/>
              </a:solidFill>
            </a:endParaRPr>
          </a:p>
          <a:p>
            <a:pPr>
              <a:buNone/>
            </a:pPr>
            <a:r>
              <a:rPr lang="en-US" sz="2400" dirty="0" smtClean="0"/>
              <a:t>   - If more than one observer is involved in activities such as recording of observations, there is a possibility of lack of consistency in their decisions.</a:t>
            </a:r>
            <a:endParaRPr lang="en-US" sz="2400" dirty="0" smtClean="0">
              <a:solidFill>
                <a:srgbClr val="C00000"/>
              </a:solidFill>
            </a:endParaRPr>
          </a:p>
          <a:p>
            <a:pPr>
              <a:buNone/>
            </a:pPr>
            <a:r>
              <a:rPr lang="en-US" sz="2400" dirty="0" err="1" smtClean="0">
                <a:solidFill>
                  <a:srgbClr val="C00000"/>
                </a:solidFill>
              </a:rPr>
              <a:t>Eg</a:t>
            </a:r>
            <a:r>
              <a:rPr lang="en-US" sz="2400" dirty="0" smtClean="0">
                <a:solidFill>
                  <a:srgbClr val="C00000"/>
                </a:solidFill>
              </a:rPr>
              <a:t>:- </a:t>
            </a:r>
            <a:endParaRPr lang="en-US" sz="2400" dirty="0" smtClean="0">
              <a:solidFill>
                <a:srgbClr val="C00000"/>
              </a:solidFill>
            </a:endParaRPr>
          </a:p>
          <a:p>
            <a:pPr>
              <a:buNone/>
            </a:pPr>
            <a:r>
              <a:rPr lang="en-US" sz="2400" dirty="0" smtClean="0"/>
              <a:t>        If two umpires differ on an appeal for LBW in a cricket match, the scale suffers from inter observer inconsistency.</a:t>
            </a:r>
            <a:endParaRPr lang="en-IN" sz="2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buNone/>
            </a:pPr>
            <a:r>
              <a:rPr lang="en-US" sz="2600" b="1" dirty="0" smtClean="0">
                <a:solidFill>
                  <a:srgbClr val="C00000"/>
                </a:solidFill>
              </a:rPr>
              <a:t>3) Practicality:-</a:t>
            </a:r>
            <a:endParaRPr lang="en-US" sz="2600" b="1" dirty="0" smtClean="0">
              <a:solidFill>
                <a:srgbClr val="C00000"/>
              </a:solidFill>
            </a:endParaRPr>
          </a:p>
          <a:p>
            <a:pPr>
              <a:buNone/>
            </a:pPr>
            <a:r>
              <a:rPr lang="en-US" sz="2600" dirty="0" smtClean="0"/>
              <a:t> -  From an operational view point , it is necessary that the instrument is practical also.</a:t>
            </a:r>
            <a:endParaRPr lang="en-US" sz="2600" dirty="0" smtClean="0"/>
          </a:p>
          <a:p>
            <a:pPr>
              <a:buNone/>
            </a:pPr>
            <a:r>
              <a:rPr lang="en-US" sz="2600" dirty="0" smtClean="0"/>
              <a:t> -  Practicality of instrument has been defined in the following contexts:-</a:t>
            </a:r>
            <a:endParaRPr lang="en-US" sz="2600" dirty="0" smtClean="0"/>
          </a:p>
          <a:p>
            <a:pPr>
              <a:buNone/>
            </a:pPr>
            <a:endParaRPr lang="en-US" sz="2600" dirty="0" smtClean="0"/>
          </a:p>
          <a:p>
            <a:pPr marL="514350" indent="-514350">
              <a:buAutoNum type="alphaLcParenR"/>
            </a:pPr>
            <a:r>
              <a:rPr lang="en-US" sz="2600" b="1" dirty="0" smtClean="0">
                <a:solidFill>
                  <a:srgbClr val="C00000"/>
                </a:solidFill>
              </a:rPr>
              <a:t>Economy </a:t>
            </a:r>
            <a:r>
              <a:rPr lang="en-US" sz="2600" dirty="0" smtClean="0"/>
              <a:t>– cost and time in administering instrument.</a:t>
            </a:r>
            <a:endParaRPr lang="en-US" sz="2600" dirty="0" smtClean="0"/>
          </a:p>
          <a:p>
            <a:pPr marL="514350" indent="-514350">
              <a:buAutoNum type="alphaLcParenR"/>
            </a:pPr>
            <a:r>
              <a:rPr lang="en-US" sz="2600" b="1" dirty="0" smtClean="0">
                <a:solidFill>
                  <a:srgbClr val="C00000"/>
                </a:solidFill>
              </a:rPr>
              <a:t> Convenience</a:t>
            </a:r>
            <a:r>
              <a:rPr lang="en-US" sz="2600" dirty="0" smtClean="0"/>
              <a:t> – instrument  should be easy to administer.</a:t>
            </a:r>
            <a:endParaRPr lang="en-US" sz="2600" dirty="0" smtClean="0"/>
          </a:p>
          <a:p>
            <a:pPr marL="514350" indent="-514350">
              <a:buAutoNum type="alphaLcParenR"/>
            </a:pPr>
            <a:r>
              <a:rPr lang="en-US" sz="2600" b="1" dirty="0" smtClean="0">
                <a:solidFill>
                  <a:srgbClr val="C00000"/>
                </a:solidFill>
              </a:rPr>
              <a:t> Interpretability</a:t>
            </a:r>
            <a:r>
              <a:rPr lang="en-US" sz="2600" dirty="0" smtClean="0"/>
              <a:t> – easy to interpret the scores given by the instrument.</a:t>
            </a:r>
            <a:endParaRPr lang="en-US" sz="2600" dirty="0" smtClean="0"/>
          </a:p>
          <a:p>
            <a:pPr marL="514350" indent="-514350">
              <a:buNone/>
            </a:pPr>
            <a:r>
              <a:rPr lang="en-US" dirty="0" smtClean="0"/>
              <a:t>        </a:t>
            </a:r>
            <a:endParaRPr lang="en-US" dirty="0" smtClean="0"/>
          </a:p>
          <a:p>
            <a:pPr>
              <a:buNone/>
            </a:pP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Sources of errors in measurement</a:t>
            </a:r>
            <a:endParaRPr lang="en-IN" sz="3600" b="1" dirty="0"/>
          </a:p>
        </p:txBody>
      </p:sp>
      <p:sp>
        <p:nvSpPr>
          <p:cNvPr id="3" name="Content Placeholder 2"/>
          <p:cNvSpPr>
            <a:spLocks noGrp="1"/>
          </p:cNvSpPr>
          <p:nvPr>
            <p:ph idx="1"/>
          </p:nvPr>
        </p:nvSpPr>
        <p:spPr>
          <a:xfrm>
            <a:off x="457200" y="1357298"/>
            <a:ext cx="8229600" cy="5072098"/>
          </a:xfrm>
        </p:spPr>
        <p:txBody>
          <a:bodyPr>
            <a:normAutofit lnSpcReduction="10000"/>
          </a:bodyPr>
          <a:lstStyle/>
          <a:p>
            <a:pPr marL="514350" indent="-514350">
              <a:buFont typeface="+mj-lt"/>
              <a:buAutoNum type="arabicParenR"/>
            </a:pPr>
            <a:r>
              <a:rPr lang="en-US" sz="2400" b="1" dirty="0" smtClean="0">
                <a:solidFill>
                  <a:srgbClr val="C00000"/>
                </a:solidFill>
              </a:rPr>
              <a:t>Respondents reluctance:- </a:t>
            </a:r>
            <a:endParaRPr lang="en-US" sz="2400" b="1" dirty="0" smtClean="0">
              <a:solidFill>
                <a:srgbClr val="C00000"/>
              </a:solidFill>
            </a:endParaRPr>
          </a:p>
          <a:p>
            <a:pPr marL="514350" indent="-514350">
              <a:buNone/>
            </a:pPr>
            <a:r>
              <a:rPr lang="en-US" sz="2400" b="1" dirty="0" smtClean="0">
                <a:solidFill>
                  <a:srgbClr val="C00000"/>
                </a:solidFill>
              </a:rPr>
              <a:t>     </a:t>
            </a:r>
            <a:r>
              <a:rPr lang="en-US" sz="2400" dirty="0" smtClean="0"/>
              <a:t>-reluctant to express their strong negative feelings. </a:t>
            </a:r>
            <a:endParaRPr lang="en-US" sz="2400" dirty="0" smtClean="0"/>
          </a:p>
          <a:p>
            <a:pPr marL="514350" indent="-514350">
              <a:buNone/>
            </a:pPr>
            <a:r>
              <a:rPr lang="en-US" sz="2400" dirty="0" smtClean="0"/>
              <a:t>    - no little knowledge about a particular topic.</a:t>
            </a:r>
            <a:endParaRPr lang="en-US" sz="2400" dirty="0" smtClean="0"/>
          </a:p>
          <a:p>
            <a:pPr marL="514350" indent="-514350">
              <a:buNone/>
            </a:pPr>
            <a:r>
              <a:rPr lang="en-US" sz="2400" dirty="0" smtClean="0"/>
              <a:t>     - make guesses at the time of interview.</a:t>
            </a:r>
            <a:endParaRPr lang="en-US" sz="2400" dirty="0" smtClean="0"/>
          </a:p>
          <a:p>
            <a:pPr marL="514350" indent="-514350">
              <a:buNone/>
            </a:pPr>
            <a:endParaRPr lang="en-US" sz="2400" dirty="0" smtClean="0"/>
          </a:p>
          <a:p>
            <a:pPr marL="514350" indent="-514350">
              <a:buAutoNum type="arabicParenR" startAt="2"/>
            </a:pPr>
            <a:r>
              <a:rPr lang="en-US" sz="2400" b="1" dirty="0" smtClean="0">
                <a:solidFill>
                  <a:srgbClr val="C00000"/>
                </a:solidFill>
              </a:rPr>
              <a:t>Situational factors :-</a:t>
            </a:r>
            <a:endParaRPr lang="en-US" sz="2400" b="1" dirty="0" smtClean="0">
              <a:solidFill>
                <a:srgbClr val="C00000"/>
              </a:solidFill>
            </a:endParaRPr>
          </a:p>
          <a:p>
            <a:pPr marL="514350" indent="-514350">
              <a:buNone/>
            </a:pPr>
            <a:r>
              <a:rPr lang="en-US" sz="2400" b="1" dirty="0" smtClean="0">
                <a:solidFill>
                  <a:srgbClr val="C00000"/>
                </a:solidFill>
              </a:rPr>
              <a:t>    </a:t>
            </a:r>
            <a:r>
              <a:rPr lang="en-US" sz="2400" dirty="0" smtClean="0"/>
              <a:t>- situation surroundings of the respondents can affect the opinion.</a:t>
            </a:r>
            <a:endParaRPr lang="en-US" sz="2400" dirty="0" smtClean="0"/>
          </a:p>
          <a:p>
            <a:pPr marL="514350" indent="-514350">
              <a:buNone/>
            </a:pPr>
            <a:endParaRPr lang="en-US" sz="2400" dirty="0" smtClean="0"/>
          </a:p>
          <a:p>
            <a:pPr marL="514350" indent="-514350">
              <a:buAutoNum type="arabicParenR" startAt="3"/>
            </a:pPr>
            <a:r>
              <a:rPr lang="en-US" sz="2400" b="1" dirty="0" smtClean="0">
                <a:solidFill>
                  <a:srgbClr val="C00000"/>
                </a:solidFill>
              </a:rPr>
              <a:t>Transient personal factors :-</a:t>
            </a:r>
            <a:endParaRPr lang="en-US" sz="2400" b="1" dirty="0" smtClean="0">
              <a:solidFill>
                <a:srgbClr val="C00000"/>
              </a:solidFill>
            </a:endParaRPr>
          </a:p>
          <a:p>
            <a:pPr marL="514350" indent="-514350">
              <a:buNone/>
            </a:pPr>
            <a:r>
              <a:rPr lang="en-US" sz="2400" b="1" dirty="0" smtClean="0">
                <a:solidFill>
                  <a:srgbClr val="C00000"/>
                </a:solidFill>
              </a:rPr>
              <a:t>     </a:t>
            </a:r>
            <a:r>
              <a:rPr lang="en-US" sz="2400" dirty="0" smtClean="0"/>
              <a:t>- persons mood, state of health, fatigue , anxiety etc. of respondents.</a:t>
            </a:r>
            <a:endParaRPr lang="en-US" sz="2400" dirty="0" smtClean="0"/>
          </a:p>
          <a:p>
            <a:pPr marL="514350" indent="-514350">
              <a:buNone/>
            </a:pP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a:buNone/>
            </a:pPr>
            <a:r>
              <a:rPr lang="en-US" sz="2400" b="1" dirty="0" smtClean="0">
                <a:solidFill>
                  <a:srgbClr val="C00000"/>
                </a:solidFill>
              </a:rPr>
              <a:t>4) Fault with interviewer</a:t>
            </a:r>
            <a:endParaRPr lang="en-US" sz="2400" b="1" dirty="0" smtClean="0">
              <a:solidFill>
                <a:srgbClr val="C00000"/>
              </a:solidFill>
            </a:endParaRPr>
          </a:p>
          <a:p>
            <a:pPr>
              <a:buNone/>
            </a:pPr>
            <a:r>
              <a:rPr lang="en-US" sz="2400" dirty="0" smtClean="0"/>
              <a:t>      - may rewording  or reordering questions.</a:t>
            </a:r>
            <a:endParaRPr lang="en-US" sz="2400" dirty="0" smtClean="0"/>
          </a:p>
          <a:p>
            <a:pPr>
              <a:buNone/>
            </a:pPr>
            <a:r>
              <a:rPr lang="en-US" sz="2400" dirty="0" smtClean="0"/>
              <a:t>     -  incorrect coding </a:t>
            </a:r>
            <a:endParaRPr lang="en-US" sz="2400" dirty="0" smtClean="0"/>
          </a:p>
          <a:p>
            <a:pPr>
              <a:buNone/>
            </a:pPr>
            <a:r>
              <a:rPr lang="en-US" sz="2400" dirty="0" smtClean="0"/>
              <a:t>     - faulty tabulation</a:t>
            </a:r>
            <a:endParaRPr lang="en-US" sz="2400" dirty="0" smtClean="0"/>
          </a:p>
          <a:p>
            <a:pPr>
              <a:buNone/>
            </a:pPr>
            <a:endParaRPr lang="en-US" sz="2400" dirty="0" smtClean="0"/>
          </a:p>
          <a:p>
            <a:pPr>
              <a:buNone/>
            </a:pPr>
            <a:r>
              <a:rPr lang="en-US" sz="2400" b="1" dirty="0" smtClean="0">
                <a:solidFill>
                  <a:srgbClr val="C00000"/>
                </a:solidFill>
              </a:rPr>
              <a:t>5) Defective instruments</a:t>
            </a:r>
            <a:endParaRPr lang="en-US" sz="2400" b="1" dirty="0" smtClean="0">
              <a:solidFill>
                <a:srgbClr val="C00000"/>
              </a:solidFill>
            </a:endParaRPr>
          </a:p>
          <a:p>
            <a:pPr>
              <a:buNone/>
            </a:pPr>
            <a:r>
              <a:rPr lang="en-US" sz="2400" dirty="0" smtClean="0"/>
              <a:t>     - lack of clarity of the measuring instruments</a:t>
            </a:r>
            <a:endParaRPr lang="en-US" sz="2400" dirty="0" smtClean="0"/>
          </a:p>
          <a:p>
            <a:pPr>
              <a:buNone/>
            </a:pPr>
            <a:r>
              <a:rPr lang="en-US" sz="2400" dirty="0" smtClean="0"/>
              <a:t>     - variations in the administration of the measurements.</a:t>
            </a:r>
            <a:endParaRPr lang="en-US" sz="2400" dirty="0" smtClean="0"/>
          </a:p>
          <a:p>
            <a:pPr>
              <a:buNone/>
            </a:pPr>
            <a:endParaRPr lang="en-US" sz="2400" dirty="0" smtClean="0"/>
          </a:p>
          <a:p>
            <a:pPr>
              <a:buNone/>
            </a:pPr>
            <a:r>
              <a:rPr lang="en-US" sz="2400" b="1" dirty="0" smtClean="0">
                <a:solidFill>
                  <a:srgbClr val="C00000"/>
                </a:solidFill>
              </a:rPr>
              <a:t>6) Mechanical errors </a:t>
            </a:r>
            <a:endParaRPr lang="en-US" sz="2400" b="1" dirty="0" smtClean="0">
              <a:solidFill>
                <a:srgbClr val="C00000"/>
              </a:solidFill>
            </a:endParaRPr>
          </a:p>
          <a:p>
            <a:pPr>
              <a:buNone/>
            </a:pPr>
            <a:r>
              <a:rPr lang="en-US" sz="2400" dirty="0" smtClean="0"/>
              <a:t>    - errors in recording, classifying , tabulating etc.</a:t>
            </a:r>
            <a:endParaRPr lang="en-IN"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solidFill>
                  <a:srgbClr val="C00000"/>
                </a:solidFill>
              </a:rPr>
              <a:t>Criteria for good measurement</a:t>
            </a:r>
            <a:br>
              <a:rPr lang="en-US" sz="3200" b="1" dirty="0" smtClean="0">
                <a:solidFill>
                  <a:srgbClr val="C00000"/>
                </a:solidFill>
              </a:rPr>
            </a:br>
            <a:r>
              <a:rPr lang="en-US" sz="3200" b="1" dirty="0" smtClean="0">
                <a:solidFill>
                  <a:srgbClr val="C00000"/>
                </a:solidFill>
              </a:rPr>
              <a:t>or</a:t>
            </a:r>
            <a:br>
              <a:rPr lang="en-US" sz="3200" b="1" dirty="0" smtClean="0">
                <a:solidFill>
                  <a:srgbClr val="C00000"/>
                </a:solidFill>
              </a:rPr>
            </a:br>
            <a:r>
              <a:rPr lang="en-US" sz="3200" b="1" dirty="0" smtClean="0">
                <a:solidFill>
                  <a:srgbClr val="C00000"/>
                </a:solidFill>
              </a:rPr>
              <a:t>Essentials of the measurement scales</a:t>
            </a:r>
            <a:endParaRPr lang="en-IN" sz="3200" b="1" dirty="0">
              <a:solidFill>
                <a:srgbClr val="C00000"/>
              </a:solidFill>
            </a:endParaRPr>
          </a:p>
        </p:txBody>
      </p:sp>
      <p:sp>
        <p:nvSpPr>
          <p:cNvPr id="3" name="Content Placeholder 2"/>
          <p:cNvSpPr>
            <a:spLocks noGrp="1"/>
          </p:cNvSpPr>
          <p:nvPr>
            <p:ph idx="1"/>
          </p:nvPr>
        </p:nvSpPr>
        <p:spPr>
          <a:xfrm>
            <a:off x="457200" y="1928802"/>
            <a:ext cx="8229600" cy="4197361"/>
          </a:xfrm>
        </p:spPr>
        <p:txBody>
          <a:bodyPr/>
          <a:lstStyle/>
          <a:p>
            <a:pPr>
              <a:buNone/>
            </a:pPr>
            <a:r>
              <a:rPr lang="en-US" dirty="0" smtClean="0"/>
              <a:t>        </a:t>
            </a:r>
            <a:r>
              <a:rPr lang="en-US" sz="2400" dirty="0" smtClean="0"/>
              <a:t>Three major criteria:-</a:t>
            </a:r>
            <a:endParaRPr lang="en-US" sz="2400" dirty="0" smtClean="0"/>
          </a:p>
          <a:p>
            <a:pPr marL="514350" indent="-514350">
              <a:buFont typeface="+mj-lt"/>
              <a:buAutoNum type="arabicParenR"/>
            </a:pPr>
            <a:r>
              <a:rPr lang="en-US" sz="2400" dirty="0" smtClean="0"/>
              <a:t> </a:t>
            </a:r>
            <a:r>
              <a:rPr lang="en-US" sz="2400" b="1" dirty="0" smtClean="0">
                <a:solidFill>
                  <a:srgbClr val="C00000"/>
                </a:solidFill>
              </a:rPr>
              <a:t>Validity :-</a:t>
            </a:r>
            <a:endParaRPr lang="en-US" sz="2400" b="1" dirty="0" smtClean="0">
              <a:solidFill>
                <a:srgbClr val="C00000"/>
              </a:solidFill>
            </a:endParaRPr>
          </a:p>
          <a:p>
            <a:pPr marL="514350" indent="-514350">
              <a:buNone/>
            </a:pPr>
            <a:r>
              <a:rPr lang="en-US" sz="2400" b="1" dirty="0" smtClean="0">
                <a:solidFill>
                  <a:srgbClr val="C00000"/>
                </a:solidFill>
              </a:rPr>
              <a:t>   </a:t>
            </a:r>
            <a:r>
              <a:rPr lang="en-US" sz="2400" dirty="0" smtClean="0"/>
              <a:t>- It means whether a measure of a concept really measures that concept.</a:t>
            </a:r>
            <a:endParaRPr lang="en-US" sz="2400" dirty="0" smtClean="0"/>
          </a:p>
          <a:p>
            <a:pPr marL="514350" indent="-514350">
              <a:buNone/>
            </a:pPr>
            <a:endParaRPr lang="en-US" sz="2400" dirty="0" smtClean="0"/>
          </a:p>
          <a:p>
            <a:pPr marL="514350" indent="-514350">
              <a:buNone/>
            </a:pPr>
            <a:r>
              <a:rPr lang="en-US" sz="2400" dirty="0" err="1" smtClean="0">
                <a:solidFill>
                  <a:srgbClr val="C00000"/>
                </a:solidFill>
              </a:rPr>
              <a:t>Eg</a:t>
            </a:r>
            <a:r>
              <a:rPr lang="en-US" sz="2400" dirty="0" smtClean="0">
                <a:solidFill>
                  <a:srgbClr val="C00000"/>
                </a:solidFill>
              </a:rPr>
              <a:t>:-</a:t>
            </a:r>
            <a:endParaRPr lang="en-US" sz="2400" dirty="0" smtClean="0">
              <a:solidFill>
                <a:srgbClr val="C00000"/>
              </a:solidFill>
            </a:endParaRPr>
          </a:p>
          <a:p>
            <a:pPr marL="514350" indent="-514350">
              <a:buNone/>
            </a:pPr>
            <a:r>
              <a:rPr lang="en-US" sz="2400" dirty="0" smtClean="0"/>
              <a:t>              University examinations cannot accurately measure the level of knowledge of a student, there is an issue of measurement validity.</a:t>
            </a:r>
            <a:endParaRPr lang="en-US" sz="2400" dirty="0" smtClean="0"/>
          </a:p>
          <a:p>
            <a:pPr marL="514350" indent="-514350">
              <a:buNone/>
            </a:pPr>
            <a:endParaRPr lang="en-US" dirty="0" smtClean="0"/>
          </a:p>
          <a:p>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US" dirty="0" smtClean="0"/>
              <a:t>      </a:t>
            </a:r>
            <a:r>
              <a:rPr lang="en-US" sz="2400" dirty="0" smtClean="0"/>
              <a:t> Validity applies in the context of two terms:-</a:t>
            </a:r>
            <a:endParaRPr lang="en-US" sz="2400" dirty="0" smtClean="0"/>
          </a:p>
          <a:p>
            <a:r>
              <a:rPr lang="en-US" sz="2400" b="1" dirty="0" smtClean="0">
                <a:solidFill>
                  <a:srgbClr val="C00000"/>
                </a:solidFill>
              </a:rPr>
              <a:t>Internal validity:-</a:t>
            </a:r>
            <a:endParaRPr lang="en-US" sz="2400" b="1" dirty="0" smtClean="0">
              <a:solidFill>
                <a:srgbClr val="C00000"/>
              </a:solidFill>
            </a:endParaRPr>
          </a:p>
          <a:p>
            <a:pPr algn="just">
              <a:buNone/>
            </a:pPr>
            <a:r>
              <a:rPr lang="en-US" sz="2400" b="1" dirty="0" smtClean="0">
                <a:solidFill>
                  <a:srgbClr val="C00000"/>
                </a:solidFill>
              </a:rPr>
              <a:t>   	</a:t>
            </a:r>
            <a:r>
              <a:rPr lang="en-US" sz="2400" dirty="0" smtClean="0"/>
              <a:t>	 It tests the authenticity of the cause and effect relationship, </a:t>
            </a:r>
            <a:r>
              <a:rPr lang="en-US" sz="2400" dirty="0" err="1" smtClean="0"/>
              <a:t>ie</a:t>
            </a:r>
            <a:r>
              <a:rPr lang="en-US" sz="2400" dirty="0" smtClean="0"/>
              <a:t>;  its ability to measure what it aims to measure.</a:t>
            </a:r>
            <a:endParaRPr lang="en-US" sz="2400" dirty="0" smtClean="0"/>
          </a:p>
          <a:p>
            <a:pPr algn="just">
              <a:buNone/>
            </a:pPr>
            <a:endParaRPr lang="en-US" sz="2400" dirty="0" smtClean="0"/>
          </a:p>
          <a:p>
            <a:r>
              <a:rPr lang="en-US" sz="2400" b="1" dirty="0" smtClean="0">
                <a:solidFill>
                  <a:srgbClr val="C00000"/>
                </a:solidFill>
              </a:rPr>
              <a:t>External validity:-</a:t>
            </a:r>
            <a:endParaRPr lang="en-US" sz="2400" b="1" dirty="0" smtClean="0">
              <a:solidFill>
                <a:srgbClr val="C00000"/>
              </a:solidFill>
            </a:endParaRPr>
          </a:p>
          <a:p>
            <a:pPr>
              <a:buNone/>
            </a:pPr>
            <a:r>
              <a:rPr lang="en-US" sz="2400" b="1" dirty="0" smtClean="0">
                <a:solidFill>
                  <a:srgbClr val="C00000"/>
                </a:solidFill>
              </a:rPr>
              <a:t>	</a:t>
            </a:r>
            <a:r>
              <a:rPr lang="en-US" sz="2400" dirty="0" smtClean="0"/>
              <a:t>	It refers to </a:t>
            </a:r>
            <a:r>
              <a:rPr lang="en-US" sz="2400" dirty="0" err="1" smtClean="0"/>
              <a:t>generalisability</a:t>
            </a:r>
            <a:r>
              <a:rPr lang="en-US" sz="2400" dirty="0" smtClean="0"/>
              <a:t> of research findings to the external environment.</a:t>
            </a:r>
            <a:endParaRPr lang="en-IN"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Types of validity</a:t>
            </a:r>
            <a:endParaRPr lang="en-IN" sz="3600" b="1" dirty="0">
              <a:solidFill>
                <a:srgbClr val="C00000"/>
              </a:solidFill>
            </a:endParaRPr>
          </a:p>
        </p:txBody>
      </p:sp>
      <p:sp>
        <p:nvSpPr>
          <p:cNvPr id="3" name="Content Placeholder 2"/>
          <p:cNvSpPr>
            <a:spLocks noGrp="1"/>
          </p:cNvSpPr>
          <p:nvPr>
            <p:ph idx="1"/>
          </p:nvPr>
        </p:nvSpPr>
        <p:spPr>
          <a:xfrm>
            <a:off x="457200" y="1600200"/>
            <a:ext cx="8229600" cy="4972072"/>
          </a:xfrm>
        </p:spPr>
        <p:txBody>
          <a:bodyPr>
            <a:normAutofit/>
          </a:bodyPr>
          <a:lstStyle/>
          <a:p>
            <a:pPr marL="514350" indent="-514350">
              <a:buNone/>
            </a:pPr>
            <a:r>
              <a:rPr lang="en-US" b="1" dirty="0" smtClean="0">
                <a:solidFill>
                  <a:srgbClr val="C00000"/>
                </a:solidFill>
                <a:latin typeface="+mj-lt"/>
              </a:rPr>
              <a:t>a)</a:t>
            </a:r>
            <a:r>
              <a:rPr lang="en-US" sz="2400" b="1" dirty="0" smtClean="0">
                <a:solidFill>
                  <a:srgbClr val="C00000"/>
                </a:solidFill>
                <a:latin typeface="+mj-lt"/>
              </a:rPr>
              <a:t> Content validity:-</a:t>
            </a:r>
            <a:endParaRPr lang="en-US" sz="2400" b="1" dirty="0" smtClean="0">
              <a:solidFill>
                <a:srgbClr val="C00000"/>
              </a:solidFill>
              <a:latin typeface="+mj-lt"/>
            </a:endParaRPr>
          </a:p>
          <a:p>
            <a:pPr marL="514350" indent="-514350">
              <a:buNone/>
            </a:pPr>
            <a:r>
              <a:rPr lang="en-US" sz="2400" dirty="0" smtClean="0">
                <a:latin typeface="+mj-lt"/>
              </a:rPr>
              <a:t>     - It measures the representatives of the      content of the instrument.</a:t>
            </a:r>
            <a:endParaRPr lang="en-US" sz="2400" dirty="0" smtClean="0">
              <a:latin typeface="+mj-lt"/>
            </a:endParaRPr>
          </a:p>
          <a:p>
            <a:pPr marL="514350" indent="-514350">
              <a:buNone/>
            </a:pPr>
            <a:r>
              <a:rPr lang="en-US" sz="2400" dirty="0" smtClean="0">
                <a:latin typeface="+mj-lt"/>
              </a:rPr>
              <a:t>     - It is the extent to which a measuring instrument provides adequate coverage of the topics under study.</a:t>
            </a:r>
            <a:endParaRPr lang="en-US" sz="2400" dirty="0" smtClean="0">
              <a:latin typeface="+mj-lt"/>
            </a:endParaRPr>
          </a:p>
          <a:p>
            <a:pPr marL="514350" indent="-514350">
              <a:buNone/>
            </a:pPr>
            <a:r>
              <a:rPr lang="en-IN" sz="2400" b="1" dirty="0">
                <a:solidFill>
                  <a:srgbClr val="202124"/>
                </a:solidFill>
                <a:latin typeface="+mj-lt"/>
              </a:rPr>
              <a:t>For </a:t>
            </a:r>
            <a:r>
              <a:rPr lang="en-IN" sz="2400" b="1" dirty="0" smtClean="0">
                <a:solidFill>
                  <a:srgbClr val="202124"/>
                </a:solidFill>
                <a:latin typeface="+mj-lt"/>
              </a:rPr>
              <a:t>example: </a:t>
            </a:r>
            <a:r>
              <a:rPr lang="en-IN" sz="2400" dirty="0">
                <a:solidFill>
                  <a:srgbClr val="202124"/>
                </a:solidFill>
                <a:latin typeface="+mj-lt"/>
              </a:rPr>
              <a:t>A</a:t>
            </a:r>
            <a:r>
              <a:rPr lang="en-IN" sz="2400" dirty="0" smtClean="0">
                <a:solidFill>
                  <a:srgbClr val="202124"/>
                </a:solidFill>
                <a:latin typeface="+mj-lt"/>
              </a:rPr>
              <a:t> </a:t>
            </a:r>
            <a:r>
              <a:rPr lang="en-IN" sz="2400" dirty="0">
                <a:solidFill>
                  <a:srgbClr val="202124"/>
                </a:solidFill>
                <a:latin typeface="+mj-lt"/>
              </a:rPr>
              <a:t>standardized assessment in 9th-grade biology is content-valid </a:t>
            </a:r>
            <a:r>
              <a:rPr lang="en-IN" sz="2400" b="1" dirty="0">
                <a:solidFill>
                  <a:srgbClr val="202124"/>
                </a:solidFill>
                <a:latin typeface="+mj-lt"/>
              </a:rPr>
              <a:t>if it covers all topics taught in a standard 9th-grade biology </a:t>
            </a:r>
            <a:r>
              <a:rPr lang="en-IN" sz="2400" b="1" dirty="0" smtClean="0">
                <a:solidFill>
                  <a:srgbClr val="202124"/>
                </a:solidFill>
                <a:latin typeface="+mj-lt"/>
              </a:rPr>
              <a:t>course</a:t>
            </a:r>
            <a:endParaRPr lang="en-US" sz="2400" dirty="0" smtClean="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marL="514350" lvl="0" indent="-514350">
              <a:buNone/>
            </a:pPr>
            <a:r>
              <a:rPr lang="en-US" sz="2200" b="1" dirty="0">
                <a:solidFill>
                  <a:srgbClr val="C00000"/>
                </a:solidFill>
              </a:rPr>
              <a:t>b) Criterion - related validity:-</a:t>
            </a:r>
            <a:endParaRPr lang="en-US" sz="2200" b="1" dirty="0">
              <a:solidFill>
                <a:srgbClr val="C00000"/>
              </a:solidFill>
            </a:endParaRPr>
          </a:p>
          <a:p>
            <a:pPr marL="514350" lvl="0" indent="-514350">
              <a:buNone/>
            </a:pPr>
            <a:r>
              <a:rPr lang="en-US" sz="2200" dirty="0">
                <a:solidFill>
                  <a:prstClr val="black"/>
                </a:solidFill>
              </a:rPr>
              <a:t>     - It relates to the ability of the researcher to predict some outcome estimate the existence of the current situation.</a:t>
            </a:r>
            <a:endParaRPr lang="en-US" sz="2200" dirty="0">
              <a:solidFill>
                <a:prstClr val="black"/>
              </a:solidFill>
            </a:endParaRPr>
          </a:p>
          <a:p>
            <a:pPr marL="514350" lvl="0" indent="-514350">
              <a:buNone/>
            </a:pPr>
            <a:r>
              <a:rPr lang="en-US" sz="2200" dirty="0">
                <a:solidFill>
                  <a:prstClr val="black"/>
                </a:solidFill>
              </a:rPr>
              <a:t>     - Criteria should posses certain qualities like relevance, free from bias, reliability and availability.</a:t>
            </a:r>
            <a:endParaRPr lang="en-US" sz="2200" dirty="0">
              <a:solidFill>
                <a:prstClr val="black"/>
              </a:solidFill>
            </a:endParaRPr>
          </a:p>
          <a:p>
            <a:pPr marL="514350" lvl="0" indent="-514350">
              <a:buNone/>
            </a:pPr>
            <a:r>
              <a:rPr lang="en-IN" sz="2200" b="1" dirty="0">
                <a:solidFill>
                  <a:srgbClr val="202124"/>
                </a:solidFill>
              </a:rPr>
              <a:t> For example: A</a:t>
            </a:r>
            <a:r>
              <a:rPr lang="en-IN" sz="2200" dirty="0">
                <a:solidFill>
                  <a:srgbClr val="202124"/>
                </a:solidFill>
              </a:rPr>
              <a:t> company could administer a sales personality test to its sales staff to see if there is an overall correlation between their test scores and a measure of their productivity.</a:t>
            </a:r>
            <a:endParaRPr lang="en-US" sz="2200" dirty="0">
              <a:solidFill>
                <a:prstClr val="black"/>
              </a:solidFill>
            </a:endParaRP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1600200"/>
            <a:ext cx="8229600" cy="5043510"/>
          </a:xfrm>
        </p:spPr>
        <p:txBody>
          <a:bodyPr>
            <a:normAutofit fontScale="47500" lnSpcReduction="20000"/>
          </a:bodyPr>
          <a:lstStyle/>
          <a:p>
            <a:pPr marL="514350" indent="-514350">
              <a:buNone/>
            </a:pPr>
            <a:r>
              <a:rPr lang="en-US" sz="4400" b="1" dirty="0" smtClean="0">
                <a:solidFill>
                  <a:srgbClr val="C00000"/>
                </a:solidFill>
              </a:rPr>
              <a:t>c) Construct validity:-</a:t>
            </a:r>
            <a:endParaRPr lang="en-US" sz="4400" b="1" dirty="0" smtClean="0">
              <a:solidFill>
                <a:srgbClr val="C00000"/>
              </a:solidFill>
            </a:endParaRPr>
          </a:p>
          <a:p>
            <a:pPr marL="514350" indent="-514350" algn="just">
              <a:lnSpc>
                <a:spcPct val="120000"/>
              </a:lnSpc>
              <a:buNone/>
            </a:pPr>
            <a:r>
              <a:rPr lang="en-US" sz="3800" dirty="0" smtClean="0"/>
              <a:t>     -</a:t>
            </a:r>
            <a:r>
              <a:rPr lang="en-US" sz="4400" dirty="0" smtClean="0"/>
              <a:t> A construct simply means an idea.</a:t>
            </a:r>
            <a:endParaRPr lang="en-US" sz="4400" dirty="0" smtClean="0"/>
          </a:p>
          <a:p>
            <a:pPr marL="514350" indent="-514350" algn="just">
              <a:lnSpc>
                <a:spcPct val="120000"/>
              </a:lnSpc>
              <a:buNone/>
            </a:pPr>
            <a:r>
              <a:rPr lang="en-US" sz="4400" dirty="0" smtClean="0"/>
              <a:t>     - In a research, the construct or idea is to be translated into something real or concrete. This process is called </a:t>
            </a:r>
            <a:r>
              <a:rPr lang="en-US" sz="4400" dirty="0" err="1" smtClean="0"/>
              <a:t>operationalisation</a:t>
            </a:r>
            <a:r>
              <a:rPr lang="en-US" sz="4400" dirty="0" smtClean="0"/>
              <a:t>.</a:t>
            </a:r>
            <a:endParaRPr lang="en-US" sz="4400" dirty="0" smtClean="0"/>
          </a:p>
          <a:p>
            <a:pPr algn="just">
              <a:lnSpc>
                <a:spcPct val="120000"/>
              </a:lnSpc>
              <a:buNone/>
            </a:pPr>
            <a:r>
              <a:rPr lang="en-US" sz="4400" dirty="0" smtClean="0"/>
              <a:t>    - It refers to what extent the </a:t>
            </a:r>
            <a:r>
              <a:rPr lang="en-US" sz="4400" dirty="0" err="1" smtClean="0"/>
              <a:t>operationalized</a:t>
            </a:r>
            <a:r>
              <a:rPr lang="en-US" sz="4400" dirty="0" smtClean="0"/>
              <a:t> program reflects the conceptualized program is the issue covered by the construct validity.</a:t>
            </a:r>
            <a:endParaRPr lang="en-US" sz="4400" dirty="0" smtClean="0"/>
          </a:p>
          <a:p>
            <a:pPr>
              <a:lnSpc>
                <a:spcPct val="120000"/>
              </a:lnSpc>
              <a:buNone/>
            </a:pPr>
            <a:endParaRPr lang="en-US" sz="3800" dirty="0" smtClean="0"/>
          </a:p>
          <a:p>
            <a:pPr algn="just">
              <a:lnSpc>
                <a:spcPct val="120000"/>
              </a:lnSpc>
              <a:buNone/>
            </a:pPr>
            <a:r>
              <a:rPr lang="en-US" sz="3800" dirty="0" smtClean="0"/>
              <a:t>    </a:t>
            </a:r>
            <a:r>
              <a:rPr lang="en-US" sz="3800" dirty="0" err="1" smtClean="0">
                <a:solidFill>
                  <a:srgbClr val="C00000"/>
                </a:solidFill>
              </a:rPr>
              <a:t>Eg</a:t>
            </a:r>
            <a:r>
              <a:rPr lang="en-US" sz="3800" dirty="0" smtClean="0">
                <a:solidFill>
                  <a:srgbClr val="C00000"/>
                </a:solidFill>
              </a:rPr>
              <a:t>:- </a:t>
            </a:r>
            <a:endParaRPr lang="en-US" sz="3800" dirty="0" smtClean="0">
              <a:solidFill>
                <a:srgbClr val="C00000"/>
              </a:solidFill>
            </a:endParaRPr>
          </a:p>
          <a:p>
            <a:pPr algn="just">
              <a:lnSpc>
                <a:spcPct val="120000"/>
              </a:lnSpc>
              <a:buNone/>
            </a:pPr>
            <a:r>
              <a:rPr lang="en-US" sz="3800" dirty="0" smtClean="0">
                <a:solidFill>
                  <a:srgbClr val="FF0000"/>
                </a:solidFill>
              </a:rPr>
              <a:t>             </a:t>
            </a:r>
            <a:r>
              <a:rPr lang="en-US" sz="5100" dirty="0" smtClean="0"/>
              <a:t>A researcher wants to measure the construct of self-esteem. He has an idea of what self esteem means. The researcher designs a 10 item instrument to measure self esteem. The construct validity here would be how well the 10 –item instrument reflects the idea he had of self esteem.</a:t>
            </a:r>
            <a:endParaRPr lang="en-IN" sz="5100" dirty="0" smtClean="0"/>
          </a:p>
          <a:p>
            <a:endParaRPr lang="en-IN" sz="3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600200"/>
            <a:ext cx="8229600" cy="4900634"/>
          </a:xfrm>
        </p:spPr>
        <p:txBody>
          <a:bodyPr>
            <a:normAutofit fontScale="92500" lnSpcReduction="20000"/>
          </a:bodyPr>
          <a:lstStyle/>
          <a:p>
            <a:pPr>
              <a:buNone/>
            </a:pPr>
            <a:r>
              <a:rPr lang="en-US" sz="2600" b="1" dirty="0" smtClean="0">
                <a:solidFill>
                  <a:srgbClr val="C00000"/>
                </a:solidFill>
              </a:rPr>
              <a:t>d) Predictive validity:-</a:t>
            </a:r>
            <a:endParaRPr lang="en-US" sz="2600" b="1" dirty="0" smtClean="0">
              <a:solidFill>
                <a:srgbClr val="C00000"/>
              </a:solidFill>
            </a:endParaRPr>
          </a:p>
          <a:p>
            <a:pPr>
              <a:buNone/>
            </a:pPr>
            <a:r>
              <a:rPr lang="en-US" sz="2600" dirty="0" smtClean="0"/>
              <a:t>    - It explains how best a researcher can guess the future performance from the knowledge of the attitude score?</a:t>
            </a:r>
            <a:endParaRPr lang="en-US" sz="2600" dirty="0" smtClean="0"/>
          </a:p>
          <a:p>
            <a:pPr>
              <a:buNone/>
            </a:pPr>
            <a:endParaRPr lang="en-US" sz="2600" dirty="0" smtClean="0"/>
          </a:p>
          <a:p>
            <a:pPr>
              <a:buNone/>
            </a:pPr>
            <a:r>
              <a:rPr lang="en-US" sz="2600" dirty="0" err="1" smtClean="0"/>
              <a:t>Eg</a:t>
            </a:r>
            <a:r>
              <a:rPr lang="en-US" sz="2600" dirty="0" smtClean="0"/>
              <a:t>:- opinion questionnaire for forecasting the demand for a product.</a:t>
            </a:r>
            <a:endParaRPr lang="en-US" sz="2600" dirty="0" smtClean="0"/>
          </a:p>
          <a:p>
            <a:pPr>
              <a:buNone/>
            </a:pPr>
            <a:endParaRPr lang="en-US" sz="2600" dirty="0" smtClean="0"/>
          </a:p>
          <a:p>
            <a:pPr>
              <a:buNone/>
            </a:pPr>
            <a:r>
              <a:rPr lang="en-US" sz="2600" dirty="0" smtClean="0"/>
              <a:t>  </a:t>
            </a:r>
            <a:r>
              <a:rPr lang="en-US" sz="2600" u="sng" dirty="0" smtClean="0"/>
              <a:t>Steps:-</a:t>
            </a:r>
            <a:endParaRPr lang="en-US" sz="2600" u="sng" dirty="0" smtClean="0"/>
          </a:p>
          <a:p>
            <a:pPr marL="514350" indent="-514350">
              <a:buFont typeface="+mj-lt"/>
              <a:buAutoNum type="arabicPeriod"/>
            </a:pPr>
            <a:r>
              <a:rPr lang="en-US" sz="2600" dirty="0" smtClean="0"/>
              <a:t>Measure the attitude</a:t>
            </a:r>
            <a:endParaRPr lang="en-US" sz="2600" dirty="0" smtClean="0"/>
          </a:p>
          <a:p>
            <a:pPr marL="514350" indent="-514350">
              <a:buFont typeface="+mj-lt"/>
              <a:buAutoNum type="arabicPeriod"/>
            </a:pPr>
            <a:r>
              <a:rPr lang="en-US" sz="2600" dirty="0" smtClean="0"/>
              <a:t>Predict the future </a:t>
            </a:r>
            <a:r>
              <a:rPr lang="en-US" sz="2600" dirty="0" err="1" smtClean="0"/>
              <a:t>behaviour</a:t>
            </a:r>
            <a:endParaRPr lang="en-US" sz="2600" dirty="0" smtClean="0"/>
          </a:p>
          <a:p>
            <a:pPr marL="514350" indent="-514350">
              <a:buFont typeface="+mj-lt"/>
              <a:buAutoNum type="arabicPeriod"/>
            </a:pPr>
            <a:r>
              <a:rPr lang="en-US" sz="2600" dirty="0" smtClean="0"/>
              <a:t>Compare the two results(past and future)</a:t>
            </a:r>
            <a:endParaRPr lang="en-US" sz="2600" dirty="0" smtClean="0"/>
          </a:p>
          <a:p>
            <a:pPr marL="514350" indent="-514350">
              <a:buFont typeface="+mj-lt"/>
              <a:buAutoNum type="arabicPeriod"/>
            </a:pPr>
            <a:r>
              <a:rPr lang="en-US" sz="2600" dirty="0" smtClean="0"/>
              <a:t>If the two scores are closely associated, then the scale is said to have predictive validity.</a:t>
            </a:r>
            <a:endParaRPr lang="en-US" sz="2600" dirty="0" smtClean="0"/>
          </a:p>
          <a:p>
            <a:pPr marL="514350" indent="-514350">
              <a:buFont typeface="+mj-lt"/>
              <a:buAutoNum type="arabicPeriod"/>
            </a:pP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5963</Words>
  <Application>WPS Presentation</Application>
  <PresentationFormat>On-screen Show (4:3)</PresentationFormat>
  <Paragraphs>138</Paragraphs>
  <Slides>17</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17</vt:i4>
      </vt:variant>
    </vt:vector>
  </HeadingPairs>
  <TitlesOfParts>
    <vt:vector size="24" baseType="lpstr">
      <vt:lpstr>Arial</vt:lpstr>
      <vt:lpstr>SimSun</vt:lpstr>
      <vt:lpstr>Wingdings</vt:lpstr>
      <vt:lpstr>Calibri</vt:lpstr>
      <vt:lpstr>Microsoft YaHei</vt:lpstr>
      <vt:lpstr>Arial Unicode MS</vt:lpstr>
      <vt:lpstr>Office Theme</vt:lpstr>
      <vt:lpstr>Measurement and scaling</vt:lpstr>
      <vt:lpstr>Sources of errors in measurement</vt:lpstr>
      <vt:lpstr>PowerPoint 演示文稿</vt:lpstr>
      <vt:lpstr>Criteria for good measurement or Essentials of the measurement scales</vt:lpstr>
      <vt:lpstr>PowerPoint 演示文稿</vt:lpstr>
      <vt:lpstr>Types of validity</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Three factors of reliability:-</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 and scaling</dc:title>
  <dc:creator>user</dc:creator>
  <cp:lastModifiedBy>user</cp:lastModifiedBy>
  <cp:revision>97</cp:revision>
  <dcterms:created xsi:type="dcterms:W3CDTF">2018-08-12T01:14:00Z</dcterms:created>
  <dcterms:modified xsi:type="dcterms:W3CDTF">2024-08-31T07:37:50Z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E2BDD83A1BCE4EAEA0D78DB970E990CF_12</vt:lpwstr>
  </property>
  <property fmtid="{D5CDD505-2E9C-101B-9397-08002B2CF9AE}" pid="3" name="KSOProductBuildVer">
    <vt:lpwstr>1033-12.2.0.17562</vt:lpwstr>
  </property>
</Properties>
</file>