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09" r:id="rId4"/>
    <p:sldId id="310" r:id="rId5"/>
    <p:sldId id="311" r:id="rId6"/>
    <p:sldId id="312" r:id="rId7"/>
    <p:sldId id="313" r:id="rId8"/>
    <p:sldId id="314" r:id="rId9"/>
    <p:sldId id="317" r:id="rId10"/>
    <p:sldId id="315" r:id="rId11"/>
    <p:sldId id="320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sym typeface="+mn-ea"/>
              </a:rPr>
              <a:t>Approaches related with construction of scale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2) Non- comparative scales:-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  - Here, the respondents need to evaluate a single object.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- Under this, the respondents do not make use of any frame of reference before answering the questions.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The resulting data is generally assumed to be interval or ratio scale.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 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	The respondents may be asked to evaluate the quality of food in a restaurant  on a five point scale(1=very poor, 2=poor….and 5=very good)</a:t>
            </a:r>
            <a:endParaRPr lang="en-US" sz="2400" dirty="0" smtClean="0"/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Types of non-comparative scales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</a:t>
            </a:r>
            <a:r>
              <a:rPr lang="en-US" sz="2600" b="1" dirty="0" smtClean="0"/>
              <a:t>  Non- comparative scales</a:t>
            </a:r>
            <a:endParaRPr lang="en-US" sz="2600" b="1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Continuous                                               </a:t>
            </a:r>
            <a:r>
              <a:rPr lang="en-US" sz="2600" dirty="0" err="1" smtClean="0"/>
              <a:t>Itemised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Rating scales                                           Rating scale</a:t>
            </a: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     </a:t>
            </a:r>
            <a:r>
              <a:rPr lang="en-US" sz="2600" dirty="0" err="1" smtClean="0"/>
              <a:t>Likert</a:t>
            </a:r>
            <a:r>
              <a:rPr lang="en-US" sz="2600" dirty="0" smtClean="0"/>
              <a:t>                                           Semantic Differential 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                                                                                   scales </a:t>
            </a:r>
            <a:endParaRPr lang="en-IN" sz="2600" dirty="0"/>
          </a:p>
        </p:txBody>
      </p:sp>
      <p:sp>
        <p:nvSpPr>
          <p:cNvPr id="4" name="Down Arrow 3"/>
          <p:cNvSpPr/>
          <p:nvPr/>
        </p:nvSpPr>
        <p:spPr>
          <a:xfrm>
            <a:off x="4357686" y="2143116"/>
            <a:ext cx="45719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Connector 5"/>
          <p:cNvCxnSpPr/>
          <p:nvPr/>
        </p:nvCxnSpPr>
        <p:spPr>
          <a:xfrm>
            <a:off x="1500166" y="2571744"/>
            <a:ext cx="51435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>
            <a:off x="1500166" y="257174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6643702" y="257174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Down Arrow 8"/>
          <p:cNvSpPr/>
          <p:nvPr/>
        </p:nvSpPr>
        <p:spPr>
          <a:xfrm>
            <a:off x="6715140" y="4143380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43108" y="4714884"/>
            <a:ext cx="52149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2143108" y="4643446"/>
            <a:ext cx="7143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Down Arrow 13"/>
          <p:cNvSpPr/>
          <p:nvPr/>
        </p:nvSpPr>
        <p:spPr>
          <a:xfrm>
            <a:off x="7358082" y="471488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Approaches related with construction of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US" sz="2400" b="1" dirty="0" smtClean="0">
                <a:solidFill>
                  <a:srgbClr val="C00000"/>
                </a:solidFill>
              </a:rPr>
              <a:t>Arbitrary approach:-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</a:t>
            </a:r>
            <a:r>
              <a:rPr lang="en-US" sz="2400" dirty="0" smtClean="0"/>
              <a:t>- Here, the researcher develops a scale on </a:t>
            </a:r>
            <a:r>
              <a:rPr lang="en-US" sz="2400" dirty="0" err="1" smtClean="0"/>
              <a:t>adhoc</a:t>
            </a:r>
            <a:r>
              <a:rPr lang="en-US" sz="2400" dirty="0" smtClean="0"/>
              <a:t> basis.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- He collects a number of statements which he believes that they are unmistakable and suitable to a given topic.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- He chooses some of them and forms a scale.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b="1" u="sng" dirty="0" smtClean="0">
                <a:solidFill>
                  <a:srgbClr val="C00000"/>
                </a:solidFill>
              </a:rPr>
              <a:t>Advantages:-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smtClean="0"/>
              <a:t>  -   Easy to develop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-   less expensive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b="1" u="sng" dirty="0" smtClean="0">
                <a:solidFill>
                  <a:srgbClr val="C00000"/>
                </a:solidFill>
              </a:rPr>
              <a:t>Disadvantage:-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smtClean="0"/>
              <a:t>  -  Reliability depends upon the respondents subjective logic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-  The scale is constructed on the basis of assumption. It may not correct in all cases.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2) Consensus approach:-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Here, the statements are selected by a panel of judges.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After developing the scale, the respondents are asked to check the statements which they agree.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</a:t>
            </a:r>
            <a:r>
              <a:rPr lang="en-US" sz="2400" dirty="0" smtClean="0"/>
              <a:t> Differential scales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3) Item analysis approach:-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- Here, the actual responses are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on the basis of statements for determining their accessibility.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- A particular item is evaluated on the basis of how well they discriminate between those persons whose total scores are high and low and construct final statement.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	   Summated scale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</a:t>
            </a:r>
            <a:r>
              <a:rPr lang="en-US" sz="2400" dirty="0" err="1" smtClean="0"/>
              <a:t>Likert</a:t>
            </a:r>
            <a:r>
              <a:rPr lang="en-US" sz="2400" dirty="0" smtClean="0"/>
              <a:t> scale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4) Cumulative scale approach:-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This scale contains a series of statements to which the respondent expresses his agreement or disagreement.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 Here, a person who agrees with an item placed on the extreme end indicates that he is in agreement with all the items on less extreme positions.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    </a:t>
            </a:r>
            <a:r>
              <a:rPr lang="en-US" sz="2400" dirty="0" smtClean="0"/>
              <a:t> Louis Guttmann’s </a:t>
            </a:r>
            <a:r>
              <a:rPr lang="en-US" sz="2400" dirty="0" err="1" smtClean="0"/>
              <a:t>scalogram</a:t>
            </a:r>
            <a:r>
              <a:rPr lang="en-US" sz="2400" dirty="0" smtClean="0"/>
              <a:t> analysis.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5) Factor analysis approach:-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These scales use certain factors to establish relationship between items.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 The correlation between the items is accounted to the presence of common factor between them.</a:t>
            </a: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 </a:t>
            </a:r>
            <a:r>
              <a:rPr lang="en-US" sz="2400" dirty="0" smtClean="0"/>
              <a:t>Semantic differential scale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Multi dimensional scaling </a:t>
            </a:r>
            <a:endParaRPr lang="en-US" sz="24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Frequently used scaling techniques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Scaling techniques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Comparative scale           Non-comparative scale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28794" y="2500306"/>
            <a:ext cx="47149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4286248" y="2143116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>
            <a:off x="1928794" y="2500306"/>
            <a:ext cx="7143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6643702" y="2500306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400" b="1" dirty="0" smtClean="0">
                <a:solidFill>
                  <a:srgbClr val="C00000"/>
                </a:solidFill>
              </a:rPr>
              <a:t>Comparative scales:-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-  </a:t>
            </a:r>
            <a:r>
              <a:rPr lang="en-US" sz="2400" dirty="0" smtClean="0"/>
              <a:t>Under this, the respondent is asked to compare one object with the other.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- Here, the respondents make use of a standard frame of reference before answering the question.</a:t>
            </a:r>
            <a:endParaRPr lang="en-US" sz="2400" dirty="0" smtClean="0"/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:- 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smtClean="0"/>
              <a:t>	Respondents may be asked whether they prefer Chinese in comparison to Indian food.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Types of comparative scales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sz="2800" b="1" dirty="0" smtClean="0"/>
              <a:t> Comparative scale          </a:t>
            </a:r>
            <a:endParaRPr lang="en-US" sz="28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Paired                            Rank order           Constant sum</a:t>
            </a:r>
            <a:endParaRPr lang="en-IN" sz="2800" dirty="0" smtClean="0"/>
          </a:p>
          <a:p>
            <a:pPr>
              <a:buNone/>
            </a:pPr>
            <a:r>
              <a:rPr lang="en-US" sz="2800" dirty="0" smtClean="0"/>
              <a:t>comparison</a:t>
            </a:r>
            <a:endParaRPr lang="en-US" sz="2800" dirty="0" smtClean="0"/>
          </a:p>
          <a:p>
            <a:endParaRPr lang="en-IN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71538" y="2643182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>
            <a:off x="1071538" y="2643182"/>
            <a:ext cx="714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>
            <a:off x="4429124" y="2643182"/>
            <a:ext cx="45719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Down Arrow 11"/>
          <p:cNvSpPr/>
          <p:nvPr/>
        </p:nvSpPr>
        <p:spPr>
          <a:xfrm>
            <a:off x="7358082" y="2643182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Down Arrow 14"/>
          <p:cNvSpPr/>
          <p:nvPr/>
        </p:nvSpPr>
        <p:spPr>
          <a:xfrm>
            <a:off x="4429124" y="2143116"/>
            <a:ext cx="714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3191</Words>
  <Application>WPS Presentation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Measurement and scaling</vt:lpstr>
      <vt:lpstr>Approaches related with construction of scale</vt:lpstr>
      <vt:lpstr>PowerPoint 演示文稿</vt:lpstr>
      <vt:lpstr>PowerPoint 演示文稿</vt:lpstr>
      <vt:lpstr>PowerPoint 演示文稿</vt:lpstr>
      <vt:lpstr>PowerPoint 演示文稿</vt:lpstr>
      <vt:lpstr>Frequently used scaling techniques</vt:lpstr>
      <vt:lpstr>PowerPoint 演示文稿</vt:lpstr>
      <vt:lpstr>Types of comparative scales</vt:lpstr>
      <vt:lpstr>PowerPoint 演示文稿</vt:lpstr>
      <vt:lpstr>Types of non-comparative scales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and scaling</dc:title>
  <dc:creator>user</dc:creator>
  <cp:lastModifiedBy>user</cp:lastModifiedBy>
  <cp:revision>96</cp:revision>
  <dcterms:created xsi:type="dcterms:W3CDTF">2018-08-12T01:14:00Z</dcterms:created>
  <dcterms:modified xsi:type="dcterms:W3CDTF">2024-08-31T07:38:45Z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B25FF3F2A4AA401BBA3252A05799F201_12</vt:lpwstr>
  </property>
  <property fmtid="{D5CDD505-2E9C-101B-9397-08002B2CF9AE}" pid="3" name="KSOProductBuildVer">
    <vt:lpwstr>1033-12.2.0.17562</vt:lpwstr>
  </property>
</Properties>
</file>