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21" r:id="rId4"/>
    <p:sldId id="322" r:id="rId5"/>
    <p:sldId id="323" r:id="rId6"/>
    <p:sldId id="324" r:id="rId7"/>
    <p:sldId id="325" r:id="rId8"/>
    <p:sldId id="326" r:id="rId9"/>
    <p:sldId id="327" r:id="rId10"/>
    <p:sldId id="328" r:id="rId11"/>
    <p:sldId id="330" r:id="rId12"/>
    <p:sldId id="331" r:id="rId13"/>
    <p:sldId id="332" r:id="rId14"/>
    <p:sldId id="333" r:id="rId15"/>
    <p:sldId id="335" r:id="rId16"/>
    <p:sldId id="33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4624"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032E6B8D-E486-4A27-B7DA-1994167AEFAA}"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032E6B8D-E486-4A27-B7DA-1994167AEFAA}" type="datetimeFigureOut">
              <a:rPr lang="en-US"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32E6B8D-E486-4A27-B7DA-1994167AEFAA}" type="datetimeFigureOut">
              <a:rPr lang="en-US"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2E6B8D-E486-4A27-B7DA-1994167AEFAA}" type="datetimeFigureOut">
              <a:rPr lang="en-US"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32E6B8D-E486-4A27-B7DA-1994167AEFAA}"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32E6B8D-E486-4A27-B7DA-1994167AEFAA}"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2E6B8D-E486-4A27-B7DA-1994167AEFAA}" type="datetimeFigureOut">
              <a:rPr lang="en-US"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8AFB9-45C5-4A95-AC44-9B426E70B5FD}"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rgbClr val="7030A0"/>
            </a:solidFill>
          </a:ln>
          <a:effectLst>
            <a:glow rad="101600">
              <a:schemeClr val="accent2">
                <a:satMod val="175000"/>
                <a:alpha val="40000"/>
              </a:schemeClr>
            </a:glow>
          </a:effectLst>
        </p:spPr>
        <p:txBody>
          <a:bodyPr>
            <a:normAutofit/>
          </a:bodyPr>
          <a:lstStyle/>
          <a:p>
            <a:r>
              <a:rPr lang="en-US" sz="4800" b="1" dirty="0" smtClean="0">
                <a:solidFill>
                  <a:srgbClr val="FF0000"/>
                </a:solidFill>
              </a:rPr>
              <a:t>Types of scale</a:t>
            </a:r>
            <a:endParaRPr lang="en-IN" sz="4800" b="1" dirty="0">
              <a:solidFill>
                <a:srgbClr val="FF0000"/>
              </a:solidFill>
            </a:endParaRPr>
          </a:p>
        </p:txBody>
      </p:sp>
      <p:sp>
        <p:nvSpPr>
          <p:cNvPr id="3" name="Subtitle 2"/>
          <p:cNvSpPr>
            <a:spLocks noGrp="1"/>
          </p:cNvSpPr>
          <p:nvPr>
            <p:ph type="subTitle" idx="1"/>
          </p:nvPr>
        </p:nvSpPr>
        <p:spPr/>
        <p:txBody>
          <a:bodyPr>
            <a:normAutofit fontScale="60000"/>
          </a:bodyPr>
          <a:lstStyle/>
          <a:p>
            <a:pPr algn="ctr"/>
            <a:r>
              <a:rPr lang="en-US" altLang="en-IN" b="1" dirty="0">
                <a:solidFill>
                  <a:srgbClr val="002060"/>
                </a:solidFill>
                <a:sym typeface="+mn-ea"/>
              </a:rPr>
              <a:t>Prepared by </a:t>
            </a:r>
            <a:endParaRPr lang="en-US" altLang="en-IN" b="1" dirty="0">
              <a:solidFill>
                <a:srgbClr val="002060"/>
              </a:solidFill>
              <a:sym typeface="+mn-ea"/>
            </a:endParaRPr>
          </a:p>
          <a:p>
            <a:pPr algn="ct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4. Continuous rating scales</a:t>
            </a:r>
            <a:endParaRPr lang="en-IN" sz="3600" b="1" dirty="0">
              <a:solidFill>
                <a:srgbClr val="C00000"/>
              </a:solidFill>
            </a:endParaRPr>
          </a:p>
        </p:txBody>
      </p:sp>
      <p:sp>
        <p:nvSpPr>
          <p:cNvPr id="3" name="Content Placeholder 2"/>
          <p:cNvSpPr>
            <a:spLocks noGrp="1"/>
          </p:cNvSpPr>
          <p:nvPr>
            <p:ph idx="1"/>
          </p:nvPr>
        </p:nvSpPr>
        <p:spPr/>
        <p:txBody>
          <a:bodyPr>
            <a:normAutofit/>
          </a:bodyPr>
          <a:lstStyle/>
          <a:p>
            <a:pPr>
              <a:buFontTx/>
              <a:buChar char="-"/>
            </a:pPr>
            <a:r>
              <a:rPr lang="en-US" sz="2400" dirty="0" smtClean="0"/>
              <a:t>It is very simple and highly useful.</a:t>
            </a:r>
            <a:endParaRPr lang="en-US" sz="2400" dirty="0" smtClean="0"/>
          </a:p>
          <a:p>
            <a:pPr>
              <a:buFontTx/>
              <a:buChar char="-"/>
            </a:pPr>
            <a:endParaRPr lang="en-US" sz="2400" dirty="0" smtClean="0"/>
          </a:p>
          <a:p>
            <a:pPr>
              <a:lnSpc>
                <a:spcPct val="150000"/>
              </a:lnSpc>
              <a:buFontTx/>
              <a:buChar char="-"/>
            </a:pPr>
            <a:r>
              <a:rPr lang="en-US" sz="2400" dirty="0" smtClean="0"/>
              <a:t> Under this scale, the respondents rate the objects by placing a mark, at the appropriate position on a continuous line that runs from one extreme of the criterion variable to the other.</a:t>
            </a:r>
            <a:endParaRPr lang="en-IN"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C00000"/>
                </a:solidFill>
              </a:rPr>
              <a:t>Eg</a:t>
            </a:r>
            <a:r>
              <a:rPr lang="en-US" dirty="0" smtClean="0">
                <a:solidFill>
                  <a:srgbClr val="C00000"/>
                </a:solidFill>
              </a:rPr>
              <a:t>:-</a:t>
            </a:r>
            <a:endParaRPr lang="en-IN" dirty="0">
              <a:solidFill>
                <a:srgbClr val="C00000"/>
              </a:solidFill>
            </a:endParaRPr>
          </a:p>
        </p:txBody>
      </p:sp>
      <p:sp>
        <p:nvSpPr>
          <p:cNvPr id="3" name="Content Placeholder 2"/>
          <p:cNvSpPr>
            <a:spLocks noGrp="1"/>
          </p:cNvSpPr>
          <p:nvPr>
            <p:ph idx="1"/>
          </p:nvPr>
        </p:nvSpPr>
        <p:spPr>
          <a:xfrm>
            <a:off x="457200" y="1600200"/>
            <a:ext cx="8472518" cy="4525963"/>
          </a:xfrm>
        </p:spPr>
        <p:txBody>
          <a:bodyPr/>
          <a:lstStyle/>
          <a:p>
            <a:pPr>
              <a:buNone/>
            </a:pPr>
            <a:r>
              <a:rPr lang="en-US" sz="2400" b="1" u="sng" dirty="0" smtClean="0"/>
              <a:t>Scale type A</a:t>
            </a:r>
            <a:endParaRPr lang="en-US" sz="2400" b="1" u="sng" dirty="0" smtClean="0"/>
          </a:p>
          <a:p>
            <a:pPr>
              <a:buNone/>
            </a:pPr>
            <a:r>
              <a:rPr lang="en-US" sz="2400" dirty="0" smtClean="0"/>
              <a:t>Strongly                                                         		        </a:t>
            </a:r>
            <a:r>
              <a:rPr lang="en-US" sz="2400" dirty="0" err="1" smtClean="0"/>
              <a:t>Strongly</a:t>
            </a:r>
            <a:endParaRPr lang="en-US" sz="2400" dirty="0" smtClean="0"/>
          </a:p>
          <a:p>
            <a:pPr>
              <a:buNone/>
            </a:pPr>
            <a:r>
              <a:rPr lang="en-US" sz="2400" dirty="0" smtClean="0"/>
              <a:t>Agree                                                               		         Disagree</a:t>
            </a:r>
            <a:endParaRPr lang="en-US" sz="2400" dirty="0" smtClean="0"/>
          </a:p>
          <a:p>
            <a:pPr>
              <a:buNone/>
            </a:pPr>
            <a:endParaRPr lang="en-US" sz="2400" dirty="0" smtClean="0"/>
          </a:p>
          <a:p>
            <a:pPr>
              <a:buNone/>
            </a:pPr>
            <a:r>
              <a:rPr lang="en-US" sz="2400" b="1" u="sng" dirty="0" smtClean="0"/>
              <a:t>Scale type B</a:t>
            </a:r>
            <a:endParaRPr lang="en-US" sz="2400" b="1" u="sng" dirty="0" smtClean="0"/>
          </a:p>
          <a:p>
            <a:pPr>
              <a:buNone/>
            </a:pPr>
            <a:r>
              <a:rPr lang="en-US" sz="2400" dirty="0" smtClean="0"/>
              <a:t>Strongly                                                         		        </a:t>
            </a:r>
            <a:r>
              <a:rPr lang="en-US" sz="2400" dirty="0" err="1" smtClean="0"/>
              <a:t>Strongly</a:t>
            </a:r>
            <a:endParaRPr lang="en-US" sz="2400" dirty="0" smtClean="0"/>
          </a:p>
          <a:p>
            <a:pPr>
              <a:buNone/>
            </a:pPr>
            <a:r>
              <a:rPr lang="en-US" sz="2400" dirty="0" smtClean="0"/>
              <a:t>Disagree                                                               		         Agree</a:t>
            </a:r>
            <a:endParaRPr lang="en-IN" sz="2400" dirty="0" smtClean="0"/>
          </a:p>
          <a:p>
            <a:pPr>
              <a:buNone/>
            </a:pPr>
            <a:endParaRPr lang="en-US" sz="2400" dirty="0" smtClean="0"/>
          </a:p>
          <a:p>
            <a:pPr>
              <a:buNone/>
            </a:pPr>
            <a:endParaRPr lang="en-IN" sz="2400" dirty="0"/>
          </a:p>
        </p:txBody>
      </p:sp>
      <p:cxnSp>
        <p:nvCxnSpPr>
          <p:cNvPr id="6" name="Straight Connector 5"/>
          <p:cNvCxnSpPr/>
          <p:nvPr/>
        </p:nvCxnSpPr>
        <p:spPr>
          <a:xfrm>
            <a:off x="1643042" y="2714620"/>
            <a:ext cx="57864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429522" y="2714620"/>
            <a:ext cx="42783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7178693" y="2678901"/>
            <a:ext cx="500860"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4357686"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2786050" y="2714620"/>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2071670" y="2714620"/>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3571074"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785652"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5071272"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428594"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571604" y="4429132"/>
            <a:ext cx="58579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393009" y="4393413"/>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1964513" y="4393413"/>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2713818" y="4357694"/>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3571074" y="4429132"/>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4286248" y="4429132"/>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5000628" y="4429132"/>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5715008" y="4429132"/>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6465107" y="4464851"/>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7251719" y="4464057"/>
            <a:ext cx="35719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C00000"/>
                </a:solidFill>
              </a:rPr>
              <a:t>Eg</a:t>
            </a:r>
            <a:r>
              <a:rPr lang="en-US" dirty="0" smtClean="0">
                <a:solidFill>
                  <a:srgbClr val="C00000"/>
                </a:solidFill>
              </a:rPr>
              <a:t>:-</a:t>
            </a:r>
            <a:endParaRPr lang="en-IN" dirty="0">
              <a:solidFill>
                <a:srgbClr val="C00000"/>
              </a:solidFill>
            </a:endParaRPr>
          </a:p>
        </p:txBody>
      </p:sp>
      <p:sp>
        <p:nvSpPr>
          <p:cNvPr id="3" name="Content Placeholder 2"/>
          <p:cNvSpPr>
            <a:spLocks noGrp="1"/>
          </p:cNvSpPr>
          <p:nvPr>
            <p:ph idx="1"/>
          </p:nvPr>
        </p:nvSpPr>
        <p:spPr>
          <a:xfrm>
            <a:off x="285720" y="1285860"/>
            <a:ext cx="8643998" cy="4840303"/>
          </a:xfrm>
        </p:spPr>
        <p:txBody>
          <a:bodyPr/>
          <a:lstStyle/>
          <a:p>
            <a:pPr>
              <a:buNone/>
            </a:pPr>
            <a:r>
              <a:rPr lang="en-US" sz="2400" b="1" u="sng" dirty="0" smtClean="0"/>
              <a:t>Scale type C</a:t>
            </a:r>
            <a:endParaRPr lang="en-US" sz="2400" b="1" u="sng" dirty="0" smtClean="0"/>
          </a:p>
          <a:p>
            <a:pPr>
              <a:buNone/>
            </a:pPr>
            <a:r>
              <a:rPr lang="en-US" sz="2400" dirty="0" smtClean="0"/>
              <a:t>Strongly   10      9      8      7       6       5       4     3       2     1    0 Strongly</a:t>
            </a:r>
            <a:endParaRPr lang="en-US" sz="2400" dirty="0" smtClean="0"/>
          </a:p>
          <a:p>
            <a:pPr>
              <a:buNone/>
            </a:pPr>
            <a:r>
              <a:rPr lang="en-US" sz="2400" dirty="0" smtClean="0"/>
              <a:t>Ag </a:t>
            </a:r>
            <a:r>
              <a:rPr lang="en-US" sz="2400" dirty="0" err="1" smtClean="0"/>
              <a:t>ree</a:t>
            </a:r>
            <a:r>
              <a:rPr lang="en-US" sz="2400" dirty="0" smtClean="0"/>
              <a:t>                                                               		           Disagree</a:t>
            </a:r>
            <a:endParaRPr lang="en-US" sz="2400" dirty="0" smtClean="0"/>
          </a:p>
          <a:p>
            <a:pPr>
              <a:buNone/>
            </a:pPr>
            <a:endParaRPr lang="en-US" sz="2400" dirty="0" smtClean="0"/>
          </a:p>
          <a:p>
            <a:pPr>
              <a:buNone/>
            </a:pPr>
            <a:endParaRPr lang="en-US" sz="2400" b="1" u="sng" dirty="0" smtClean="0"/>
          </a:p>
          <a:p>
            <a:pPr>
              <a:buNone/>
            </a:pPr>
            <a:r>
              <a:rPr lang="en-US" sz="2400" b="1" u="sng" dirty="0" smtClean="0"/>
              <a:t>Scale type D</a:t>
            </a:r>
            <a:endParaRPr lang="en-US" sz="2400" b="1" u="sng" dirty="0" smtClean="0"/>
          </a:p>
          <a:p>
            <a:pPr>
              <a:buNone/>
            </a:pPr>
            <a:r>
              <a:rPr lang="en-US" sz="2400" dirty="0" smtClean="0"/>
              <a:t>Strongly   0       1       2     3      4        5      6        7       8     9    10 Strongly</a:t>
            </a:r>
            <a:endParaRPr lang="en-US" sz="2400" dirty="0" smtClean="0"/>
          </a:p>
          <a:p>
            <a:pPr>
              <a:buNone/>
            </a:pPr>
            <a:r>
              <a:rPr lang="en-US" sz="2400" dirty="0" smtClean="0"/>
              <a:t>Disagree                                                               		                Agree</a:t>
            </a:r>
            <a:endParaRPr lang="en-IN" sz="2400" dirty="0" smtClean="0"/>
          </a:p>
          <a:p>
            <a:pPr>
              <a:buNone/>
            </a:pPr>
            <a:endParaRPr lang="en-US" sz="2400" dirty="0" smtClean="0"/>
          </a:p>
          <a:p>
            <a:pPr>
              <a:buNone/>
            </a:pPr>
            <a:endParaRPr lang="en-IN" sz="2400" dirty="0"/>
          </a:p>
        </p:txBody>
      </p:sp>
      <p:cxnSp>
        <p:nvCxnSpPr>
          <p:cNvPr id="6" name="Straight Connector 5"/>
          <p:cNvCxnSpPr/>
          <p:nvPr/>
        </p:nvCxnSpPr>
        <p:spPr>
          <a:xfrm>
            <a:off x="1643042" y="2714620"/>
            <a:ext cx="57864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429522" y="2714620"/>
            <a:ext cx="42783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7178693" y="2678901"/>
            <a:ext cx="500860"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4429124"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2572530" y="2713826"/>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2001026" y="2713826"/>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3143240"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643570"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5071272"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286512"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571604" y="4429132"/>
            <a:ext cx="58579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393009" y="4393413"/>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1964513" y="4393413"/>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2571736" y="4429132"/>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3643306" y="4429132"/>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4287042" y="442833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4929984" y="442833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5572926" y="442833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6323025" y="4464057"/>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7251719" y="4464057"/>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6821503" y="2678901"/>
            <a:ext cx="35798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6858016" y="4429132"/>
            <a:ext cx="28575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3750463" y="2678901"/>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3143240" y="4429132"/>
            <a:ext cx="42862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5. </a:t>
            </a:r>
            <a:r>
              <a:rPr lang="en-US" sz="3600" b="1" dirty="0" err="1" smtClean="0">
                <a:solidFill>
                  <a:srgbClr val="C00000"/>
                </a:solidFill>
              </a:rPr>
              <a:t>Itemised</a:t>
            </a:r>
            <a:r>
              <a:rPr lang="en-US" sz="3600" b="1" dirty="0" smtClean="0">
                <a:solidFill>
                  <a:srgbClr val="C00000"/>
                </a:solidFill>
              </a:rPr>
              <a:t> rating scale</a:t>
            </a:r>
            <a:endParaRPr lang="en-IN" sz="3600" b="1" dirty="0">
              <a:solidFill>
                <a:srgbClr val="C00000"/>
              </a:solidFill>
            </a:endParaRPr>
          </a:p>
        </p:txBody>
      </p:sp>
      <p:sp>
        <p:nvSpPr>
          <p:cNvPr id="3" name="Content Placeholder 2"/>
          <p:cNvSpPr>
            <a:spLocks noGrp="1"/>
          </p:cNvSpPr>
          <p:nvPr>
            <p:ph idx="1"/>
          </p:nvPr>
        </p:nvSpPr>
        <p:spPr>
          <a:xfrm>
            <a:off x="457200" y="1285860"/>
            <a:ext cx="8229600" cy="5214974"/>
          </a:xfrm>
        </p:spPr>
        <p:txBody>
          <a:bodyPr>
            <a:normAutofit lnSpcReduction="10000"/>
          </a:bodyPr>
          <a:lstStyle/>
          <a:p>
            <a:pPr>
              <a:buFontTx/>
              <a:buChar char="-"/>
            </a:pPr>
            <a:r>
              <a:rPr lang="en-US" sz="2400" dirty="0" smtClean="0"/>
              <a:t>It is a scale having numbers or brief descriptions associated with each category. </a:t>
            </a:r>
            <a:endParaRPr lang="en-US" sz="2400" dirty="0" smtClean="0"/>
          </a:p>
          <a:p>
            <a:pPr>
              <a:buFontTx/>
              <a:buChar char="-"/>
            </a:pPr>
            <a:endParaRPr lang="en-US" sz="2400" dirty="0" smtClean="0"/>
          </a:p>
          <a:p>
            <a:pPr>
              <a:buFontTx/>
              <a:buChar char="-"/>
            </a:pPr>
            <a:r>
              <a:rPr lang="en-US" sz="2400" dirty="0" smtClean="0"/>
              <a:t>The categories are ordered in terms of scale positions and the respondents are required to select one of the limited numbers of categories that best describes the product attribute being rated.</a:t>
            </a:r>
            <a:endParaRPr lang="en-US" sz="2400" dirty="0" smtClean="0"/>
          </a:p>
          <a:p>
            <a:pPr>
              <a:buFontTx/>
              <a:buChar char="-"/>
            </a:pPr>
            <a:endParaRPr lang="en-US" sz="2400" dirty="0" smtClean="0"/>
          </a:p>
          <a:p>
            <a:pPr>
              <a:buFontTx/>
              <a:buChar char="-"/>
            </a:pPr>
            <a:r>
              <a:rPr lang="en-US" sz="2400" dirty="0" smtClean="0"/>
              <a:t>It is widely used in marketing research.</a:t>
            </a:r>
            <a:endParaRPr lang="en-US" sz="2400" dirty="0" smtClean="0"/>
          </a:p>
          <a:p>
            <a:pPr>
              <a:buFontTx/>
              <a:buChar char="-"/>
            </a:pPr>
            <a:endParaRPr lang="en-US" sz="2400" dirty="0" smtClean="0"/>
          </a:p>
          <a:p>
            <a:pPr>
              <a:buFontTx/>
              <a:buChar char="-"/>
            </a:pPr>
            <a:r>
              <a:rPr lang="en-US" sz="2400" dirty="0" smtClean="0"/>
              <a:t>It can be in the form of (a) graphic, (b) Verbal or (c)  numeric.</a:t>
            </a:r>
            <a:endParaRPr lang="en-US" sz="2400" dirty="0" smtClean="0"/>
          </a:p>
          <a:p>
            <a:pPr>
              <a:buFontTx/>
              <a:buChar char="-"/>
            </a:pPr>
            <a:endParaRPr lang="en-US" sz="2400" dirty="0" smtClean="0"/>
          </a:p>
          <a:p>
            <a:pPr>
              <a:buFontTx/>
              <a:buChar char="-"/>
            </a:pPr>
            <a:r>
              <a:rPr lang="en-US" sz="2400" dirty="0" smtClean="0"/>
              <a:t>Five point scales are frequently used in business research</a:t>
            </a:r>
            <a:endParaRPr lang="en-IN"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err="1" smtClean="0">
                <a:solidFill>
                  <a:srgbClr val="C00000"/>
                </a:solidFill>
              </a:rPr>
              <a:t>Eg</a:t>
            </a:r>
            <a:r>
              <a:rPr lang="en-US" sz="2800" b="1" dirty="0" smtClean="0">
                <a:solidFill>
                  <a:srgbClr val="C00000"/>
                </a:solidFill>
              </a:rPr>
              <a:t>:-</a:t>
            </a:r>
            <a:r>
              <a:rPr lang="en-US" sz="2400" b="1" dirty="0" smtClean="0"/>
              <a:t>How easy or difficult did you find paste to cook?</a:t>
            </a:r>
            <a:endParaRPr lang="en-IN" sz="2400" b="1" dirty="0"/>
          </a:p>
        </p:txBody>
      </p:sp>
      <p:sp>
        <p:nvSpPr>
          <p:cNvPr id="3" name="Content Placeholder 2"/>
          <p:cNvSpPr>
            <a:spLocks noGrp="1"/>
          </p:cNvSpPr>
          <p:nvPr>
            <p:ph idx="1"/>
          </p:nvPr>
        </p:nvSpPr>
        <p:spPr>
          <a:xfrm>
            <a:off x="285720" y="1600200"/>
            <a:ext cx="8643998" cy="4525963"/>
          </a:xfrm>
        </p:spPr>
        <p:txBody>
          <a:bodyPr/>
          <a:lstStyle/>
          <a:p>
            <a:pPr>
              <a:buNone/>
            </a:pPr>
            <a:r>
              <a:rPr lang="en-US" sz="2400" b="1" u="sng" dirty="0" smtClean="0"/>
              <a:t>Type A</a:t>
            </a:r>
            <a:endParaRPr lang="en-US" sz="2400" b="1" u="sng" dirty="0" smtClean="0"/>
          </a:p>
          <a:p>
            <a:pPr>
              <a:buNone/>
            </a:pPr>
            <a:r>
              <a:rPr lang="en-US" sz="2400" dirty="0" smtClean="0"/>
              <a:t>Very easy       </a:t>
            </a:r>
            <a:r>
              <a:rPr lang="en-US" sz="2400" dirty="0" err="1" smtClean="0"/>
              <a:t>Easy</a:t>
            </a:r>
            <a:r>
              <a:rPr lang="en-US" sz="2400" dirty="0" smtClean="0"/>
              <a:t>               Neither             Hard                     Very hard  </a:t>
            </a:r>
            <a:endParaRPr lang="en-US" sz="2400" dirty="0" smtClean="0"/>
          </a:p>
          <a:p>
            <a:pPr>
              <a:buNone/>
            </a:pPr>
            <a:endParaRPr lang="en-US" sz="2400" dirty="0" smtClean="0"/>
          </a:p>
          <a:p>
            <a:pPr>
              <a:buNone/>
            </a:pPr>
            <a:endParaRPr lang="en-US" sz="2400" b="1" u="sng" dirty="0" smtClean="0"/>
          </a:p>
          <a:p>
            <a:pPr>
              <a:buNone/>
            </a:pPr>
            <a:r>
              <a:rPr lang="en-US" sz="2400" b="1" u="sng" dirty="0" smtClean="0"/>
              <a:t>Type B</a:t>
            </a:r>
            <a:endParaRPr lang="en-IN" sz="2400" dirty="0" smtClean="0"/>
          </a:p>
          <a:p>
            <a:pPr>
              <a:buNone/>
            </a:pPr>
            <a:r>
              <a:rPr lang="en-US" sz="2400" dirty="0" smtClean="0"/>
              <a:t>Very easy                                                                                       Very hard</a:t>
            </a:r>
            <a:endParaRPr lang="en-US" sz="2400" dirty="0" smtClean="0"/>
          </a:p>
          <a:p>
            <a:pPr>
              <a:buNone/>
            </a:pPr>
            <a:endParaRPr lang="en-IN" sz="2400" dirty="0"/>
          </a:p>
        </p:txBody>
      </p:sp>
      <p:cxnSp>
        <p:nvCxnSpPr>
          <p:cNvPr id="6" name="Straight Connector 5"/>
          <p:cNvCxnSpPr/>
          <p:nvPr/>
        </p:nvCxnSpPr>
        <p:spPr>
          <a:xfrm>
            <a:off x="857224" y="2714620"/>
            <a:ext cx="75009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571604" y="4429132"/>
            <a:ext cx="58579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393009" y="4393413"/>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2786050" y="4429132"/>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4214810" y="4429132"/>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5644364" y="4499776"/>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7251719" y="4464057"/>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785786" y="2714620"/>
            <a:ext cx="1428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8286776" y="2714620"/>
            <a:ext cx="14287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smtClean="0">
                <a:solidFill>
                  <a:srgbClr val="C00000"/>
                </a:solidFill>
              </a:rPr>
              <a:t>Eg</a:t>
            </a:r>
            <a:r>
              <a:rPr lang="en-US" sz="3600" b="1" dirty="0" smtClean="0">
                <a:solidFill>
                  <a:srgbClr val="C00000"/>
                </a:solidFill>
              </a:rPr>
              <a:t>:-</a:t>
            </a:r>
            <a:endParaRPr lang="en-IN" sz="3600" b="1" dirty="0">
              <a:solidFill>
                <a:srgbClr val="C00000"/>
              </a:solidFill>
            </a:endParaRPr>
          </a:p>
        </p:txBody>
      </p:sp>
      <p:sp>
        <p:nvSpPr>
          <p:cNvPr id="3" name="Content Placeholder 2"/>
          <p:cNvSpPr>
            <a:spLocks noGrp="1"/>
          </p:cNvSpPr>
          <p:nvPr>
            <p:ph idx="1"/>
          </p:nvPr>
        </p:nvSpPr>
        <p:spPr>
          <a:xfrm>
            <a:off x="285720" y="1600200"/>
            <a:ext cx="8643998" cy="4525963"/>
          </a:xfrm>
        </p:spPr>
        <p:txBody>
          <a:bodyPr/>
          <a:lstStyle/>
          <a:p>
            <a:pPr>
              <a:buNone/>
            </a:pPr>
            <a:r>
              <a:rPr lang="en-US" sz="2400" b="1" u="sng" dirty="0" smtClean="0"/>
              <a:t>Type C</a:t>
            </a:r>
            <a:endParaRPr lang="en-US" sz="2400" b="1" u="sng" dirty="0" smtClean="0"/>
          </a:p>
          <a:p>
            <a:pPr>
              <a:buNone/>
            </a:pPr>
            <a:r>
              <a:rPr lang="en-US" sz="2400" smtClean="0"/>
              <a:t>Easy          </a:t>
            </a:r>
            <a:r>
              <a:rPr lang="en-US" sz="2400" dirty="0" smtClean="0"/>
              <a:t>5                     4                  3                     2                1	Hard	   </a:t>
            </a:r>
            <a:endParaRPr lang="en-US" sz="2400" dirty="0" smtClean="0"/>
          </a:p>
          <a:p>
            <a:pPr>
              <a:buNone/>
            </a:pPr>
            <a:endParaRPr lang="en-US" sz="2400" dirty="0" smtClean="0"/>
          </a:p>
          <a:p>
            <a:pPr>
              <a:buNone/>
            </a:pPr>
            <a:endParaRPr lang="en-US" sz="2400" dirty="0" smtClean="0"/>
          </a:p>
          <a:p>
            <a:pPr>
              <a:buNone/>
            </a:pPr>
            <a:endParaRPr lang="en-US" sz="2400" b="1" u="sng" dirty="0" smtClean="0"/>
          </a:p>
          <a:p>
            <a:pPr>
              <a:buNone/>
            </a:pPr>
            <a:r>
              <a:rPr lang="en-US" sz="2400" b="1" u="sng" dirty="0" smtClean="0"/>
              <a:t>Type D</a:t>
            </a:r>
            <a:endParaRPr lang="en-US" sz="2400" b="1" u="sng" dirty="0" smtClean="0"/>
          </a:p>
          <a:p>
            <a:pPr>
              <a:buNone/>
            </a:pPr>
            <a:r>
              <a:rPr lang="en-US" sz="2400" dirty="0" smtClean="0"/>
              <a:t>Easy                                                               		                Hard</a:t>
            </a:r>
            <a:endParaRPr lang="en-IN" sz="2400" dirty="0" smtClean="0"/>
          </a:p>
          <a:p>
            <a:pPr>
              <a:buNone/>
            </a:pPr>
            <a:r>
              <a:rPr lang="en-US" sz="2400" dirty="0" smtClean="0"/>
              <a:t>                 1                    2                   3                    4                  5            </a:t>
            </a:r>
            <a:endParaRPr lang="en-US" sz="2400" dirty="0" smtClean="0"/>
          </a:p>
          <a:p>
            <a:pPr>
              <a:buNone/>
            </a:pPr>
            <a:endParaRPr lang="en-IN" sz="2400" dirty="0"/>
          </a:p>
        </p:txBody>
      </p:sp>
      <p:cxnSp>
        <p:nvCxnSpPr>
          <p:cNvPr id="6" name="Straight Connector 5"/>
          <p:cNvCxnSpPr/>
          <p:nvPr/>
        </p:nvCxnSpPr>
        <p:spPr>
          <a:xfrm>
            <a:off x="1643042" y="2714620"/>
            <a:ext cx="57864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429522" y="2714620"/>
            <a:ext cx="42783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7178693" y="2678901"/>
            <a:ext cx="500860"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4357686"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5857884" y="2714620"/>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571604" y="4429132"/>
            <a:ext cx="58579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393009" y="4393413"/>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2928926" y="4429132"/>
            <a:ext cx="429422"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4358480" y="442833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5894397" y="4392619"/>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7251719" y="4464057"/>
            <a:ext cx="3571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965439" y="2678107"/>
            <a:ext cx="35719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1. Paired comparison scale</a:t>
            </a:r>
            <a:endParaRPr lang="en-IN" sz="3600" b="1" dirty="0">
              <a:solidFill>
                <a:srgbClr val="C00000"/>
              </a:solidFill>
            </a:endParaRPr>
          </a:p>
        </p:txBody>
      </p:sp>
      <p:sp>
        <p:nvSpPr>
          <p:cNvPr id="3" name="Content Placeholder 2"/>
          <p:cNvSpPr>
            <a:spLocks noGrp="1"/>
          </p:cNvSpPr>
          <p:nvPr>
            <p:ph idx="1"/>
          </p:nvPr>
        </p:nvSpPr>
        <p:spPr/>
        <p:txBody>
          <a:bodyPr>
            <a:noAutofit/>
          </a:bodyPr>
          <a:lstStyle/>
          <a:p>
            <a:pPr>
              <a:buFontTx/>
              <a:buChar char="-"/>
            </a:pPr>
            <a:r>
              <a:rPr lang="en-US" sz="2400" dirty="0" smtClean="0"/>
              <a:t>Here, a respondent is presented with two objects at a time and </a:t>
            </a:r>
            <a:r>
              <a:rPr lang="en-US" sz="2400" dirty="0" smtClean="0"/>
              <a:t>ask them </a:t>
            </a:r>
            <a:r>
              <a:rPr lang="en-US" sz="2400" dirty="0" smtClean="0"/>
              <a:t>to select one object according to some criterion.</a:t>
            </a:r>
            <a:endParaRPr lang="en-US" sz="2400" dirty="0" smtClean="0"/>
          </a:p>
          <a:p>
            <a:pPr>
              <a:buFontTx/>
              <a:buChar char="-"/>
            </a:pPr>
            <a:endParaRPr lang="en-US" sz="2400" dirty="0" smtClean="0"/>
          </a:p>
          <a:p>
            <a:pPr>
              <a:buFontTx/>
              <a:buChar char="-"/>
            </a:pPr>
            <a:r>
              <a:rPr lang="en-US" sz="2400" dirty="0" smtClean="0"/>
              <a:t>The data  obtained are ordinal in nature.</a:t>
            </a:r>
            <a:endParaRPr lang="en-US" sz="2400" dirty="0" smtClean="0"/>
          </a:p>
          <a:p>
            <a:pPr>
              <a:buFontTx/>
              <a:buChar char="-"/>
            </a:pPr>
            <a:endParaRPr lang="en-US" sz="2400" dirty="0" smtClean="0"/>
          </a:p>
          <a:p>
            <a:pPr>
              <a:buNone/>
            </a:pPr>
            <a:r>
              <a:rPr lang="en-US" sz="2400" dirty="0" err="1" smtClean="0">
                <a:solidFill>
                  <a:srgbClr val="C00000"/>
                </a:solidFill>
              </a:rPr>
              <a:t>Eg</a:t>
            </a:r>
            <a:r>
              <a:rPr lang="en-US" sz="2400" dirty="0" smtClean="0">
                <a:solidFill>
                  <a:srgbClr val="C00000"/>
                </a:solidFill>
              </a:rPr>
              <a:t>:- </a:t>
            </a:r>
            <a:endParaRPr lang="en-US" sz="2400" dirty="0" smtClean="0">
              <a:solidFill>
                <a:srgbClr val="C00000"/>
              </a:solidFill>
            </a:endParaRPr>
          </a:p>
          <a:p>
            <a:pPr>
              <a:buNone/>
            </a:pPr>
            <a:r>
              <a:rPr lang="en-US" sz="2400" dirty="0" smtClean="0"/>
              <a:t>	Choice between new </a:t>
            </a:r>
            <a:r>
              <a:rPr lang="en-US" sz="2400" dirty="0" err="1" smtClean="0"/>
              <a:t>flavour</a:t>
            </a:r>
            <a:r>
              <a:rPr lang="en-US" sz="2400" dirty="0" smtClean="0"/>
              <a:t> of a soft drink or established brand of a product.</a:t>
            </a:r>
            <a:endParaRPr lang="en-US" sz="2400" dirty="0" smtClean="0"/>
          </a:p>
          <a:p>
            <a:pPr>
              <a:buFontTx/>
              <a:buChar char="-"/>
            </a:pPr>
            <a:r>
              <a:rPr lang="en-US" sz="2400" dirty="0" smtClean="0"/>
              <a:t>As the </a:t>
            </a:r>
            <a:r>
              <a:rPr lang="en-US" sz="2400" dirty="0" err="1" smtClean="0"/>
              <a:t>no.of</a:t>
            </a:r>
            <a:r>
              <a:rPr lang="en-US" sz="2400" dirty="0" smtClean="0"/>
              <a:t> objects compared increases, the following formula is used.</a:t>
            </a:r>
            <a:endParaRPr lang="en-US" sz="2400" dirty="0" smtClean="0"/>
          </a:p>
          <a:p>
            <a:pPr>
              <a:buNone/>
            </a:pPr>
            <a:r>
              <a:rPr lang="en-US" sz="2400" dirty="0" smtClean="0"/>
              <a:t>          </a:t>
            </a:r>
            <a:r>
              <a:rPr lang="en-US" sz="2400" dirty="0" smtClean="0">
                <a:solidFill>
                  <a:srgbClr val="C00000"/>
                </a:solidFill>
              </a:rPr>
              <a:t> </a:t>
            </a:r>
            <a:r>
              <a:rPr lang="en-US" sz="2400" dirty="0" err="1" smtClean="0">
                <a:solidFill>
                  <a:srgbClr val="C00000"/>
                </a:solidFill>
              </a:rPr>
              <a:t>No.of</a:t>
            </a:r>
            <a:r>
              <a:rPr lang="en-US" sz="2400" dirty="0" smtClean="0">
                <a:solidFill>
                  <a:srgbClr val="C00000"/>
                </a:solidFill>
              </a:rPr>
              <a:t> pairs = </a:t>
            </a:r>
            <a:r>
              <a:rPr lang="en-US" sz="2400" u="sng" dirty="0" smtClean="0">
                <a:solidFill>
                  <a:srgbClr val="C00000"/>
                </a:solidFill>
              </a:rPr>
              <a:t>N(N-1)</a:t>
            </a:r>
            <a:endParaRPr lang="en-US" sz="2400" u="sng" dirty="0" smtClean="0">
              <a:solidFill>
                <a:srgbClr val="C00000"/>
              </a:solidFill>
            </a:endParaRPr>
          </a:p>
          <a:p>
            <a:pPr>
              <a:buNone/>
            </a:pPr>
            <a:r>
              <a:rPr lang="en-US" sz="2400" dirty="0" smtClean="0">
                <a:solidFill>
                  <a:srgbClr val="C00000"/>
                </a:solidFill>
              </a:rPr>
              <a:t>                                        2</a:t>
            </a:r>
            <a:endParaRPr lang="en-IN" sz="2400" dirty="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err="1" smtClean="0">
                <a:solidFill>
                  <a:srgbClr val="C00000"/>
                </a:solidFill>
              </a:rPr>
              <a:t>Eg</a:t>
            </a:r>
            <a:r>
              <a:rPr lang="en-US" sz="3200" b="1" dirty="0" smtClean="0">
                <a:solidFill>
                  <a:srgbClr val="C00000"/>
                </a:solidFill>
              </a:rPr>
              <a:t>:-</a:t>
            </a:r>
            <a:r>
              <a:rPr lang="en-US" sz="3200" dirty="0" smtClean="0">
                <a:solidFill>
                  <a:srgbClr val="C00000"/>
                </a:solidFill>
              </a:rPr>
              <a:t>There are four brands of toilet soaps- </a:t>
            </a:r>
            <a:r>
              <a:rPr lang="en-US" sz="3200" dirty="0" err="1" smtClean="0">
                <a:solidFill>
                  <a:srgbClr val="C00000"/>
                </a:solidFill>
              </a:rPr>
              <a:t>Lux</a:t>
            </a:r>
            <a:r>
              <a:rPr lang="en-US" sz="3200" dirty="0" smtClean="0">
                <a:solidFill>
                  <a:srgbClr val="C00000"/>
                </a:solidFill>
              </a:rPr>
              <a:t>, </a:t>
            </a:r>
            <a:r>
              <a:rPr lang="en-US" sz="3200" dirty="0" err="1" smtClean="0">
                <a:solidFill>
                  <a:srgbClr val="C00000"/>
                </a:solidFill>
              </a:rPr>
              <a:t>Rexona</a:t>
            </a:r>
            <a:r>
              <a:rPr lang="en-US" sz="3200" dirty="0" smtClean="0">
                <a:solidFill>
                  <a:srgbClr val="C00000"/>
                </a:solidFill>
              </a:rPr>
              <a:t>, Pears and </a:t>
            </a:r>
            <a:r>
              <a:rPr lang="en-US" sz="3200" dirty="0" err="1" smtClean="0">
                <a:solidFill>
                  <a:srgbClr val="C00000"/>
                </a:solidFill>
              </a:rPr>
              <a:t>Vivel</a:t>
            </a:r>
            <a:r>
              <a:rPr lang="en-US" sz="3200" dirty="0" smtClean="0">
                <a:solidFill>
                  <a:srgbClr val="C00000"/>
                </a:solidFill>
              </a:rPr>
              <a:t>.</a:t>
            </a:r>
            <a:br>
              <a:rPr lang="en-US" sz="3200" dirty="0" smtClean="0">
                <a:solidFill>
                  <a:srgbClr val="C00000"/>
                </a:solidFill>
              </a:rPr>
            </a:br>
            <a:endParaRPr lang="en-IN" sz="3200" dirty="0">
              <a:solidFill>
                <a:srgbClr val="C00000"/>
              </a:solidFill>
            </a:endParaRPr>
          </a:p>
        </p:txBody>
      </p:sp>
      <p:sp>
        <p:nvSpPr>
          <p:cNvPr id="3" name="Content Placeholder 2"/>
          <p:cNvSpPr>
            <a:spLocks noGrp="1"/>
          </p:cNvSpPr>
          <p:nvPr>
            <p:ph idx="1"/>
          </p:nvPr>
        </p:nvSpPr>
        <p:spPr/>
        <p:txBody>
          <a:bodyPr>
            <a:normAutofit lnSpcReduction="10000"/>
          </a:bodyPr>
          <a:lstStyle/>
          <a:p>
            <a:pPr>
              <a:buNone/>
            </a:pPr>
            <a:r>
              <a:rPr lang="en-US" dirty="0" smtClean="0"/>
              <a:t>-   </a:t>
            </a:r>
            <a:r>
              <a:rPr lang="en-US" sz="2400" dirty="0" smtClean="0"/>
              <a:t>Here, </a:t>
            </a:r>
            <a:r>
              <a:rPr lang="en-US" sz="2400" dirty="0" err="1" smtClean="0"/>
              <a:t>No.of</a:t>
            </a:r>
            <a:r>
              <a:rPr lang="en-US" sz="2400" dirty="0" smtClean="0"/>
              <a:t> pairs = </a:t>
            </a:r>
            <a:r>
              <a:rPr lang="en-US" sz="2400" u="sng" dirty="0" smtClean="0"/>
              <a:t>N(N-1)</a:t>
            </a:r>
            <a:endParaRPr lang="en-US" sz="2400" u="sng" dirty="0" smtClean="0"/>
          </a:p>
          <a:p>
            <a:pPr>
              <a:buNone/>
            </a:pPr>
            <a:r>
              <a:rPr lang="en-US" sz="2400" dirty="0" smtClean="0"/>
              <a:t>                                              2</a:t>
            </a:r>
            <a:endParaRPr lang="en-US" sz="2400" dirty="0" smtClean="0"/>
          </a:p>
          <a:p>
            <a:pPr>
              <a:buNone/>
            </a:pPr>
            <a:r>
              <a:rPr lang="en-US" sz="2400" dirty="0" smtClean="0"/>
              <a:t>                                   =    </a:t>
            </a:r>
            <a:r>
              <a:rPr lang="en-US" sz="2400" u="sng" dirty="0" smtClean="0"/>
              <a:t>4(4-1) </a:t>
            </a:r>
            <a:r>
              <a:rPr lang="en-US" sz="2400" dirty="0" smtClean="0"/>
              <a:t>= </a:t>
            </a:r>
            <a:r>
              <a:rPr lang="en-US" sz="2400" dirty="0" smtClean="0">
                <a:solidFill>
                  <a:srgbClr val="C00000"/>
                </a:solidFill>
              </a:rPr>
              <a:t>6</a:t>
            </a:r>
            <a:endParaRPr lang="en-US" sz="2400" dirty="0" smtClean="0">
              <a:solidFill>
                <a:srgbClr val="C00000"/>
              </a:solidFill>
            </a:endParaRPr>
          </a:p>
          <a:p>
            <a:pPr>
              <a:buNone/>
            </a:pPr>
            <a:r>
              <a:rPr lang="en-US" sz="2400" dirty="0" smtClean="0"/>
              <a:t>                                             2</a:t>
            </a:r>
            <a:endParaRPr lang="en-US" sz="2400" dirty="0" smtClean="0"/>
          </a:p>
          <a:p>
            <a:pPr>
              <a:buNone/>
            </a:pPr>
            <a:r>
              <a:rPr lang="en-US" sz="2400" dirty="0" err="1" smtClean="0"/>
              <a:t>i.e</a:t>
            </a:r>
            <a:r>
              <a:rPr lang="en-US" sz="2400" dirty="0" smtClean="0"/>
              <a:t>, 1.</a:t>
            </a:r>
            <a:r>
              <a:rPr lang="en-US" sz="2400" dirty="0" smtClean="0">
                <a:solidFill>
                  <a:srgbClr val="C00000"/>
                </a:solidFill>
              </a:rPr>
              <a:t> </a:t>
            </a:r>
            <a:r>
              <a:rPr lang="en-US" sz="2400" dirty="0" err="1" smtClean="0">
                <a:solidFill>
                  <a:srgbClr val="C00000"/>
                </a:solidFill>
              </a:rPr>
              <a:t>Lux</a:t>
            </a:r>
            <a:r>
              <a:rPr lang="en-US" sz="2400" dirty="0" smtClean="0">
                <a:solidFill>
                  <a:srgbClr val="C00000"/>
                </a:solidFill>
              </a:rPr>
              <a:t>   	  -    </a:t>
            </a:r>
            <a:r>
              <a:rPr lang="en-US" sz="2400" dirty="0" err="1" smtClean="0">
                <a:solidFill>
                  <a:srgbClr val="C00000"/>
                </a:solidFill>
              </a:rPr>
              <a:t>Rexona</a:t>
            </a:r>
            <a:r>
              <a:rPr lang="en-US" sz="2400" dirty="0" smtClean="0">
                <a:solidFill>
                  <a:srgbClr val="C00000"/>
                </a:solidFill>
              </a:rPr>
              <a:t>,      </a:t>
            </a:r>
            <a:endParaRPr lang="en-US" sz="2400" dirty="0" smtClean="0">
              <a:solidFill>
                <a:srgbClr val="C00000"/>
              </a:solidFill>
            </a:endParaRPr>
          </a:p>
          <a:p>
            <a:pPr>
              <a:buNone/>
            </a:pPr>
            <a:r>
              <a:rPr lang="en-US" sz="2400" dirty="0" smtClean="0">
                <a:solidFill>
                  <a:srgbClr val="C00000"/>
                </a:solidFill>
              </a:rPr>
              <a:t>       2. </a:t>
            </a:r>
            <a:r>
              <a:rPr lang="en-US" sz="2400" dirty="0" err="1" smtClean="0">
                <a:solidFill>
                  <a:srgbClr val="C00000"/>
                </a:solidFill>
              </a:rPr>
              <a:t>Lux</a:t>
            </a:r>
            <a:r>
              <a:rPr lang="en-US" sz="2400" dirty="0" smtClean="0">
                <a:solidFill>
                  <a:srgbClr val="C00000"/>
                </a:solidFill>
              </a:rPr>
              <a:t>    	 -     Pears ,     </a:t>
            </a:r>
            <a:endParaRPr lang="en-US" sz="2400" dirty="0" smtClean="0">
              <a:solidFill>
                <a:srgbClr val="C00000"/>
              </a:solidFill>
            </a:endParaRPr>
          </a:p>
          <a:p>
            <a:pPr>
              <a:buNone/>
            </a:pPr>
            <a:r>
              <a:rPr lang="en-US" sz="2400" dirty="0" smtClean="0">
                <a:solidFill>
                  <a:srgbClr val="C00000"/>
                </a:solidFill>
              </a:rPr>
              <a:t>       3. </a:t>
            </a:r>
            <a:r>
              <a:rPr lang="en-US" sz="2400" dirty="0" err="1" smtClean="0">
                <a:solidFill>
                  <a:srgbClr val="C00000"/>
                </a:solidFill>
              </a:rPr>
              <a:t>Lux</a:t>
            </a:r>
            <a:r>
              <a:rPr lang="en-US" sz="2400" dirty="0" smtClean="0">
                <a:solidFill>
                  <a:srgbClr val="C00000"/>
                </a:solidFill>
              </a:rPr>
              <a:t>    	 -     </a:t>
            </a:r>
            <a:r>
              <a:rPr lang="en-US" sz="2400" dirty="0" err="1" smtClean="0">
                <a:solidFill>
                  <a:srgbClr val="C00000"/>
                </a:solidFill>
              </a:rPr>
              <a:t>Vivel</a:t>
            </a:r>
            <a:r>
              <a:rPr lang="en-US" sz="2400" dirty="0" smtClean="0">
                <a:solidFill>
                  <a:srgbClr val="C00000"/>
                </a:solidFill>
              </a:rPr>
              <a:t>,</a:t>
            </a:r>
            <a:endParaRPr lang="en-US" sz="2400" dirty="0" smtClean="0">
              <a:solidFill>
                <a:srgbClr val="C00000"/>
              </a:solidFill>
            </a:endParaRPr>
          </a:p>
          <a:p>
            <a:pPr>
              <a:buNone/>
            </a:pPr>
            <a:r>
              <a:rPr lang="en-US" sz="2400" dirty="0" smtClean="0">
                <a:solidFill>
                  <a:srgbClr val="C00000"/>
                </a:solidFill>
              </a:rPr>
              <a:t>       4. </a:t>
            </a:r>
            <a:r>
              <a:rPr lang="en-US" sz="2400" dirty="0" err="1" smtClean="0">
                <a:solidFill>
                  <a:srgbClr val="C00000"/>
                </a:solidFill>
              </a:rPr>
              <a:t>Rexona</a:t>
            </a:r>
            <a:r>
              <a:rPr lang="en-US" sz="2400" dirty="0" smtClean="0">
                <a:solidFill>
                  <a:srgbClr val="C00000"/>
                </a:solidFill>
              </a:rPr>
              <a:t>	 -     Pears,</a:t>
            </a:r>
            <a:endParaRPr lang="en-US" sz="2400" dirty="0" smtClean="0">
              <a:solidFill>
                <a:srgbClr val="C00000"/>
              </a:solidFill>
            </a:endParaRPr>
          </a:p>
          <a:p>
            <a:pPr>
              <a:buNone/>
            </a:pPr>
            <a:r>
              <a:rPr lang="en-US" sz="2400" dirty="0" smtClean="0">
                <a:solidFill>
                  <a:srgbClr val="C00000"/>
                </a:solidFill>
              </a:rPr>
              <a:t>       5. </a:t>
            </a:r>
            <a:r>
              <a:rPr lang="en-US" sz="2400" dirty="0" err="1" smtClean="0">
                <a:solidFill>
                  <a:srgbClr val="C00000"/>
                </a:solidFill>
              </a:rPr>
              <a:t>Rexona</a:t>
            </a:r>
            <a:r>
              <a:rPr lang="en-US" sz="2400" dirty="0" smtClean="0">
                <a:solidFill>
                  <a:srgbClr val="C00000"/>
                </a:solidFill>
              </a:rPr>
              <a:t> 	-      </a:t>
            </a:r>
            <a:r>
              <a:rPr lang="en-US" sz="2400" dirty="0" err="1" smtClean="0">
                <a:solidFill>
                  <a:srgbClr val="C00000"/>
                </a:solidFill>
              </a:rPr>
              <a:t>Vivel</a:t>
            </a:r>
            <a:r>
              <a:rPr lang="en-US" sz="2400" dirty="0" smtClean="0">
                <a:solidFill>
                  <a:srgbClr val="C00000"/>
                </a:solidFill>
              </a:rPr>
              <a:t>, </a:t>
            </a:r>
            <a:endParaRPr lang="en-US" sz="2400" dirty="0" smtClean="0">
              <a:solidFill>
                <a:srgbClr val="C00000"/>
              </a:solidFill>
            </a:endParaRPr>
          </a:p>
          <a:p>
            <a:pPr>
              <a:buNone/>
            </a:pPr>
            <a:r>
              <a:rPr lang="en-US" sz="2400" dirty="0" smtClean="0">
                <a:solidFill>
                  <a:srgbClr val="C00000"/>
                </a:solidFill>
              </a:rPr>
              <a:t>       6. Pears   	-      </a:t>
            </a:r>
            <a:r>
              <a:rPr lang="en-US" sz="2400" dirty="0" err="1" smtClean="0">
                <a:solidFill>
                  <a:srgbClr val="C00000"/>
                </a:solidFill>
              </a:rPr>
              <a:t>Vivel</a:t>
            </a:r>
            <a:endParaRPr lang="en-IN" sz="2400" dirty="0" smtClean="0">
              <a:solidFill>
                <a:srgbClr val="C00000"/>
              </a:solidFill>
            </a:endParaRPr>
          </a:p>
          <a:p>
            <a:pPr>
              <a:buFontTx/>
              <a:buChar char="-"/>
            </a:pPr>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The following is the data recording format using the paired comparison:-</a:t>
            </a:r>
            <a:endParaRPr lang="en-IN" sz="3200" b="1" dirty="0">
              <a:solidFill>
                <a:srgbClr val="C00000"/>
              </a:solidFill>
            </a:endParaRPr>
          </a:p>
        </p:txBody>
      </p:sp>
      <p:graphicFrame>
        <p:nvGraphicFramePr>
          <p:cNvPr id="4" name="Content Placeholder 3"/>
          <p:cNvGraphicFramePr>
            <a:graphicFrameLocks noGrp="1"/>
          </p:cNvGraphicFramePr>
          <p:nvPr>
            <p:ph idx="1"/>
          </p:nvPr>
        </p:nvGraphicFramePr>
        <p:xfrm>
          <a:off x="457200" y="1600200"/>
          <a:ext cx="8229600" cy="3471874"/>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516185">
                <a:tc>
                  <a:txBody>
                    <a:bodyPr/>
                    <a:lstStyle/>
                    <a:p>
                      <a:pPr algn="ctr"/>
                      <a:r>
                        <a:rPr lang="en-US" sz="2400" dirty="0" smtClean="0"/>
                        <a:t>Brand </a:t>
                      </a:r>
                      <a:endParaRPr lang="en-IN" sz="2400" dirty="0"/>
                    </a:p>
                  </a:txBody>
                  <a:tcPr/>
                </a:tc>
                <a:tc>
                  <a:txBody>
                    <a:bodyPr/>
                    <a:lstStyle/>
                    <a:p>
                      <a:pPr algn="ctr"/>
                      <a:r>
                        <a:rPr lang="en-US" sz="2400" dirty="0" err="1" smtClean="0"/>
                        <a:t>Lux</a:t>
                      </a:r>
                      <a:endParaRPr lang="en-IN" sz="2400" dirty="0"/>
                    </a:p>
                  </a:txBody>
                  <a:tcPr/>
                </a:tc>
                <a:tc>
                  <a:txBody>
                    <a:bodyPr/>
                    <a:lstStyle/>
                    <a:p>
                      <a:pPr algn="ctr"/>
                      <a:r>
                        <a:rPr lang="en-US" sz="2400" dirty="0" err="1" smtClean="0"/>
                        <a:t>Rexona</a:t>
                      </a:r>
                      <a:endParaRPr lang="en-IN" sz="2400" dirty="0"/>
                    </a:p>
                  </a:txBody>
                  <a:tcPr/>
                </a:tc>
                <a:tc>
                  <a:txBody>
                    <a:bodyPr/>
                    <a:lstStyle/>
                    <a:p>
                      <a:pPr algn="ctr"/>
                      <a:r>
                        <a:rPr lang="en-US" sz="2400" dirty="0" smtClean="0"/>
                        <a:t>Pears</a:t>
                      </a:r>
                      <a:endParaRPr lang="en-IN" sz="2400" dirty="0"/>
                    </a:p>
                  </a:txBody>
                  <a:tcPr/>
                </a:tc>
                <a:tc>
                  <a:txBody>
                    <a:bodyPr/>
                    <a:lstStyle/>
                    <a:p>
                      <a:pPr algn="ctr"/>
                      <a:r>
                        <a:rPr lang="en-US" sz="2400" dirty="0" err="1" smtClean="0"/>
                        <a:t>Vivel</a:t>
                      </a:r>
                      <a:endParaRPr lang="en-IN" sz="2400" dirty="0"/>
                    </a:p>
                  </a:txBody>
                  <a:tcPr/>
                </a:tc>
              </a:tr>
              <a:tr h="516185">
                <a:tc>
                  <a:txBody>
                    <a:bodyPr/>
                    <a:lstStyle/>
                    <a:p>
                      <a:r>
                        <a:rPr lang="en-US" sz="2400" dirty="0" err="1" smtClean="0"/>
                        <a:t>Lux</a:t>
                      </a:r>
                      <a:endParaRPr lang="en-IN" sz="2400" dirty="0"/>
                    </a:p>
                  </a:txBody>
                  <a:tcPr/>
                </a:tc>
                <a:tc>
                  <a:txBody>
                    <a:bodyPr/>
                    <a:lstStyle/>
                    <a:p>
                      <a:pPr algn="ctr">
                        <a:buFont typeface="Wingdings" panose="05000000000000000000" pitchFamily="2" charset="2"/>
                        <a:buNone/>
                      </a:pPr>
                      <a:r>
                        <a:rPr lang="en-US" sz="2400" dirty="0" smtClean="0"/>
                        <a:t>………</a:t>
                      </a:r>
                      <a:endParaRPr lang="en-IN" sz="2400" dirty="0"/>
                    </a:p>
                  </a:txBody>
                  <a:tcPr/>
                </a:tc>
                <a:tc>
                  <a:txBody>
                    <a:bodyPr/>
                    <a:lstStyle/>
                    <a:p>
                      <a:pPr algn="ctr">
                        <a:buFont typeface="Wingdings" panose="05000000000000000000" pitchFamily="2" charset="2"/>
                        <a:buChar char="ü"/>
                      </a:pPr>
                      <a:r>
                        <a:rPr lang="en-US" sz="2400" dirty="0" smtClean="0"/>
                        <a:t> </a:t>
                      </a:r>
                      <a:endParaRPr lang="en-IN" sz="2400" dirty="0"/>
                    </a:p>
                  </a:txBody>
                  <a:tcPr/>
                </a:tc>
                <a:tc>
                  <a:txBody>
                    <a:bodyPr/>
                    <a:lstStyle/>
                    <a:p>
                      <a:pPr algn="ctr"/>
                      <a:r>
                        <a:rPr lang="en-US" sz="2400" dirty="0" smtClean="0"/>
                        <a:t>……..</a:t>
                      </a:r>
                      <a:endParaRPr lang="en-IN" sz="2400" dirty="0"/>
                    </a:p>
                  </a:txBody>
                  <a:tcPr/>
                </a:tc>
                <a:tc>
                  <a:txBody>
                    <a:bodyPr/>
                    <a:lstStyle/>
                    <a:p>
                      <a:pPr algn="ctr"/>
                      <a:r>
                        <a:rPr lang="en-US" sz="2400" dirty="0" smtClean="0"/>
                        <a:t>…....</a:t>
                      </a:r>
                      <a:endParaRPr lang="en-IN" sz="2400" dirty="0"/>
                    </a:p>
                  </a:txBody>
                  <a:tcPr/>
                </a:tc>
              </a:tr>
              <a:tr h="516185">
                <a:tc>
                  <a:txBody>
                    <a:bodyPr/>
                    <a:lstStyle/>
                    <a:p>
                      <a:r>
                        <a:rPr lang="en-US" sz="2400" dirty="0" err="1" smtClean="0"/>
                        <a:t>Rexona</a:t>
                      </a:r>
                      <a:endParaRPr lang="en-IN" sz="2400" dirty="0"/>
                    </a:p>
                  </a:txBody>
                  <a:tcPr/>
                </a:tc>
                <a:tc>
                  <a:txBody>
                    <a:bodyPr/>
                    <a:lstStyle/>
                    <a:p>
                      <a:pPr algn="ctr"/>
                      <a:r>
                        <a:rPr lang="en-US" sz="2400" dirty="0" smtClean="0"/>
                        <a:t>……..</a:t>
                      </a:r>
                      <a:endParaRPr lang="en-IN" sz="2400" dirty="0"/>
                    </a:p>
                  </a:txBody>
                  <a:tcPr/>
                </a:tc>
                <a:tc>
                  <a:txBody>
                    <a:bodyPr/>
                    <a:lstStyle/>
                    <a:p>
                      <a:pPr algn="ctr"/>
                      <a:r>
                        <a:rPr lang="en-US" sz="2400" dirty="0" smtClean="0"/>
                        <a:t>………</a:t>
                      </a:r>
                      <a:endParaRPr lang="en-IN" sz="2400" dirty="0"/>
                    </a:p>
                  </a:txBody>
                  <a:tcPr/>
                </a:tc>
                <a:tc>
                  <a:txBody>
                    <a:bodyPr/>
                    <a:lstStyle/>
                    <a:p>
                      <a:pPr algn="ctr"/>
                      <a:r>
                        <a:rPr lang="en-US" sz="2400" dirty="0" smtClean="0"/>
                        <a:t>……..</a:t>
                      </a:r>
                      <a:endParaRPr lang="en-IN" sz="2400" dirty="0"/>
                    </a:p>
                  </a:txBody>
                  <a:tcPr/>
                </a:tc>
                <a:tc>
                  <a:txBody>
                    <a:bodyPr/>
                    <a:lstStyle/>
                    <a:p>
                      <a:pPr algn="ctr"/>
                      <a:r>
                        <a:rPr lang="en-US" sz="2400" dirty="0" smtClean="0"/>
                        <a:t>……..</a:t>
                      </a:r>
                      <a:endParaRPr lang="en-IN" sz="2400" dirty="0"/>
                    </a:p>
                  </a:txBody>
                  <a:tcPr/>
                </a:tc>
              </a:tr>
              <a:tr h="516185">
                <a:tc>
                  <a:txBody>
                    <a:bodyPr/>
                    <a:lstStyle/>
                    <a:p>
                      <a:r>
                        <a:rPr lang="en-US" sz="2400" dirty="0" smtClean="0"/>
                        <a:t>Pears</a:t>
                      </a:r>
                      <a:endParaRPr lang="en-IN" sz="2400" dirty="0"/>
                    </a:p>
                  </a:txBody>
                  <a:tcPr/>
                </a:tc>
                <a:tc>
                  <a:txBody>
                    <a:bodyPr/>
                    <a:lstStyle/>
                    <a:p>
                      <a:pPr algn="ctr">
                        <a:buFont typeface="Wingdings" panose="05000000000000000000" pitchFamily="2" charset="2"/>
                        <a:buChar char="ü"/>
                      </a:pPr>
                      <a:r>
                        <a:rPr lang="en-US" sz="2400" dirty="0" smtClean="0"/>
                        <a:t> </a:t>
                      </a:r>
                      <a:endParaRPr lang="en-IN" sz="2400" dirty="0"/>
                    </a:p>
                  </a:txBody>
                  <a:tcPr/>
                </a:tc>
                <a:tc>
                  <a:txBody>
                    <a:bodyPr/>
                    <a:lstStyle/>
                    <a:p>
                      <a:pPr algn="ctr">
                        <a:buFont typeface="Wingdings" panose="05000000000000000000" pitchFamily="2" charset="2"/>
                        <a:buChar char="ü"/>
                      </a:pPr>
                      <a:r>
                        <a:rPr lang="en-US" sz="2400" dirty="0" smtClean="0"/>
                        <a:t> </a:t>
                      </a:r>
                      <a:endParaRPr lang="en-IN" sz="2400" dirty="0"/>
                    </a:p>
                  </a:txBody>
                  <a:tcPr/>
                </a:tc>
                <a:tc>
                  <a:txBody>
                    <a:bodyPr/>
                    <a:lstStyle/>
                    <a:p>
                      <a:pPr algn="ctr"/>
                      <a:r>
                        <a:rPr lang="en-US" sz="2400" dirty="0" smtClean="0"/>
                        <a:t>……..</a:t>
                      </a:r>
                      <a:endParaRPr lang="en-IN" sz="2400" dirty="0"/>
                    </a:p>
                  </a:txBody>
                  <a:tcPr/>
                </a:tc>
                <a:tc>
                  <a:txBody>
                    <a:bodyPr/>
                    <a:lstStyle/>
                    <a:p>
                      <a:pPr algn="ctr"/>
                      <a:r>
                        <a:rPr lang="en-US" sz="2400" dirty="0" smtClean="0"/>
                        <a:t>……..</a:t>
                      </a:r>
                      <a:endParaRPr lang="en-IN" sz="2400" dirty="0"/>
                    </a:p>
                  </a:txBody>
                  <a:tcPr/>
                </a:tc>
              </a:tr>
              <a:tr h="516185">
                <a:tc>
                  <a:txBody>
                    <a:bodyPr/>
                    <a:lstStyle/>
                    <a:p>
                      <a:r>
                        <a:rPr lang="en-US" sz="2400" dirty="0" err="1" smtClean="0"/>
                        <a:t>Vivel</a:t>
                      </a:r>
                      <a:endParaRPr lang="en-IN" sz="2400" dirty="0"/>
                    </a:p>
                  </a:txBody>
                  <a:tcPr/>
                </a:tc>
                <a:tc>
                  <a:txBody>
                    <a:bodyPr/>
                    <a:lstStyle/>
                    <a:p>
                      <a:pPr algn="ctr">
                        <a:buFont typeface="Wingdings" panose="05000000000000000000" pitchFamily="2" charset="2"/>
                        <a:buChar char="ü"/>
                      </a:pPr>
                      <a:r>
                        <a:rPr lang="en-US" sz="2400" dirty="0" smtClean="0"/>
                        <a:t> </a:t>
                      </a:r>
                      <a:endParaRPr lang="en-IN" sz="2400" dirty="0"/>
                    </a:p>
                  </a:txBody>
                  <a:tcPr/>
                </a:tc>
                <a:tc>
                  <a:txBody>
                    <a:bodyPr/>
                    <a:lstStyle/>
                    <a:p>
                      <a:pPr algn="ctr">
                        <a:buFont typeface="Wingdings" panose="05000000000000000000" pitchFamily="2" charset="2"/>
                        <a:buChar char="ü"/>
                      </a:pPr>
                      <a:r>
                        <a:rPr lang="en-US" sz="2400" dirty="0" smtClean="0"/>
                        <a:t> </a:t>
                      </a:r>
                      <a:endParaRPr lang="en-IN" sz="2400" dirty="0"/>
                    </a:p>
                  </a:txBody>
                  <a:tcPr/>
                </a:tc>
                <a:tc>
                  <a:txBody>
                    <a:bodyPr/>
                    <a:lstStyle/>
                    <a:p>
                      <a:pPr algn="ctr">
                        <a:buFont typeface="Wingdings" panose="05000000000000000000" pitchFamily="2" charset="2"/>
                        <a:buChar char="ü"/>
                      </a:pPr>
                      <a:r>
                        <a:rPr lang="en-US" sz="2400" dirty="0" smtClean="0"/>
                        <a:t> </a:t>
                      </a:r>
                      <a:endParaRPr lang="en-IN" sz="2400" dirty="0"/>
                    </a:p>
                  </a:txBody>
                  <a:tcPr/>
                </a:tc>
                <a:tc>
                  <a:txBody>
                    <a:bodyPr/>
                    <a:lstStyle/>
                    <a:p>
                      <a:pPr algn="ctr"/>
                      <a:endParaRPr lang="en-IN" sz="2400" dirty="0"/>
                    </a:p>
                  </a:txBody>
                  <a:tcPr/>
                </a:tc>
              </a:tr>
              <a:tr h="890949">
                <a:tc>
                  <a:txBody>
                    <a:bodyPr/>
                    <a:lstStyle/>
                    <a:p>
                      <a:r>
                        <a:rPr lang="en-US" sz="2400" dirty="0" err="1" smtClean="0"/>
                        <a:t>No.of</a:t>
                      </a:r>
                      <a:r>
                        <a:rPr lang="en-US" sz="2400" dirty="0" smtClean="0"/>
                        <a:t> times preferred</a:t>
                      </a:r>
                      <a:endParaRPr lang="en-IN" sz="2400" dirty="0"/>
                    </a:p>
                  </a:txBody>
                  <a:tcPr/>
                </a:tc>
                <a:tc>
                  <a:txBody>
                    <a:bodyPr/>
                    <a:lstStyle/>
                    <a:p>
                      <a:pPr algn="ctr"/>
                      <a:r>
                        <a:rPr lang="en-US" sz="2400" dirty="0" smtClean="0"/>
                        <a:t>2</a:t>
                      </a:r>
                      <a:endParaRPr lang="en-IN" sz="2400" dirty="0"/>
                    </a:p>
                  </a:txBody>
                  <a:tcPr/>
                </a:tc>
                <a:tc>
                  <a:txBody>
                    <a:bodyPr/>
                    <a:lstStyle/>
                    <a:p>
                      <a:pPr algn="ctr"/>
                      <a:r>
                        <a:rPr lang="en-US" sz="2400" dirty="0" smtClean="0"/>
                        <a:t>3</a:t>
                      </a:r>
                      <a:endParaRPr lang="en-IN" sz="2400" dirty="0"/>
                    </a:p>
                  </a:txBody>
                  <a:tcPr/>
                </a:tc>
                <a:tc>
                  <a:txBody>
                    <a:bodyPr/>
                    <a:lstStyle/>
                    <a:p>
                      <a:pPr algn="ctr"/>
                      <a:r>
                        <a:rPr lang="en-US" sz="2400" dirty="0" smtClean="0"/>
                        <a:t>1</a:t>
                      </a:r>
                      <a:endParaRPr lang="en-IN" sz="2400" dirty="0"/>
                    </a:p>
                  </a:txBody>
                  <a:tcPr/>
                </a:tc>
                <a:tc>
                  <a:txBody>
                    <a:bodyPr/>
                    <a:lstStyle/>
                    <a:p>
                      <a:pPr algn="ctr"/>
                      <a:r>
                        <a:rPr lang="en-US" sz="2400" dirty="0" smtClean="0"/>
                        <a:t>0</a:t>
                      </a:r>
                      <a:endParaRPr lang="en-IN" sz="2400"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400" dirty="0" smtClean="0"/>
              <a:t>In the above example, most preferred item is </a:t>
            </a:r>
            <a:r>
              <a:rPr lang="en-US" sz="2400" dirty="0" err="1" smtClean="0"/>
              <a:t>Rexona</a:t>
            </a:r>
            <a:r>
              <a:rPr lang="en-US" sz="2400" dirty="0" smtClean="0"/>
              <a:t> which preferred 3 times.</a:t>
            </a:r>
            <a:endParaRPr lang="en-US" sz="2400" dirty="0" smtClean="0"/>
          </a:p>
          <a:p>
            <a:endParaRPr lang="en-US" sz="2400" dirty="0" smtClean="0"/>
          </a:p>
          <a:p>
            <a:r>
              <a:rPr lang="en-US" sz="2400" dirty="0" smtClean="0"/>
              <a:t>This method is useful when the </a:t>
            </a:r>
            <a:r>
              <a:rPr lang="en-US" sz="2400" dirty="0" err="1" smtClean="0"/>
              <a:t>no.of</a:t>
            </a:r>
            <a:r>
              <a:rPr lang="en-US" sz="2400" dirty="0" smtClean="0"/>
              <a:t> brands is limited.</a:t>
            </a:r>
            <a:endParaRPr lang="en-IN"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2. Rank order scale</a:t>
            </a:r>
            <a:endParaRPr lang="en-IN" sz="3600" b="1" dirty="0">
              <a:solidFill>
                <a:srgbClr val="C00000"/>
              </a:solidFill>
            </a:endParaRPr>
          </a:p>
        </p:txBody>
      </p:sp>
      <p:sp>
        <p:nvSpPr>
          <p:cNvPr id="3" name="Content Placeholder 2"/>
          <p:cNvSpPr>
            <a:spLocks noGrp="1"/>
          </p:cNvSpPr>
          <p:nvPr>
            <p:ph idx="1"/>
          </p:nvPr>
        </p:nvSpPr>
        <p:spPr/>
        <p:txBody>
          <a:bodyPr>
            <a:normAutofit/>
          </a:bodyPr>
          <a:lstStyle/>
          <a:p>
            <a:r>
              <a:rPr lang="en-US" sz="2400" dirty="0" smtClean="0"/>
              <a:t>Here, the respondents are presented with several items simultaneously and </a:t>
            </a:r>
            <a:r>
              <a:rPr lang="en-US" sz="2400" dirty="0" smtClean="0"/>
              <a:t>ask </a:t>
            </a:r>
            <a:r>
              <a:rPr lang="en-US" sz="2400" dirty="0" smtClean="0"/>
              <a:t>to rank them in the order of priority.</a:t>
            </a:r>
            <a:endParaRPr lang="en-US" sz="2400" dirty="0" smtClean="0"/>
          </a:p>
          <a:p>
            <a:r>
              <a:rPr lang="en-US" sz="2400" dirty="0" smtClean="0"/>
              <a:t>This is an ordinal scale.</a:t>
            </a:r>
            <a:endParaRPr lang="en-US" sz="2400" dirty="0" smtClean="0"/>
          </a:p>
          <a:p>
            <a:endParaRPr lang="en-US" sz="2400" dirty="0" smtClean="0"/>
          </a:p>
          <a:p>
            <a:pPr>
              <a:buNone/>
            </a:pPr>
            <a:r>
              <a:rPr lang="en-US" sz="2400" dirty="0" err="1" smtClean="0">
                <a:solidFill>
                  <a:srgbClr val="C00000"/>
                </a:solidFill>
              </a:rPr>
              <a:t>Eg</a:t>
            </a:r>
            <a:r>
              <a:rPr lang="en-US" sz="2400" dirty="0" smtClean="0">
                <a:solidFill>
                  <a:srgbClr val="C00000"/>
                </a:solidFill>
              </a:rPr>
              <a:t>:- </a:t>
            </a:r>
            <a:endParaRPr lang="en-US" sz="2400" dirty="0" smtClean="0">
              <a:solidFill>
                <a:srgbClr val="C00000"/>
              </a:solidFill>
            </a:endParaRPr>
          </a:p>
          <a:p>
            <a:pPr>
              <a:buNone/>
            </a:pPr>
            <a:r>
              <a:rPr lang="en-US" sz="2400" dirty="0" smtClean="0"/>
              <a:t>	If the researcher is interested in ranking the preference of some selected brands of toilet soaps. </a:t>
            </a:r>
            <a:endParaRPr lang="en-IN"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Format for recording the responses</a:t>
            </a:r>
            <a:endParaRPr lang="en-IN" sz="3200" b="1" dirty="0">
              <a:solidFill>
                <a:srgbClr val="C00000"/>
              </a:solidFill>
            </a:endParaRPr>
          </a:p>
        </p:txBody>
      </p:sp>
      <p:graphicFrame>
        <p:nvGraphicFramePr>
          <p:cNvPr id="4" name="Content Placeholder 3"/>
          <p:cNvGraphicFramePr>
            <a:graphicFrameLocks noGrp="1"/>
          </p:cNvGraphicFramePr>
          <p:nvPr>
            <p:ph idx="1"/>
          </p:nvPr>
        </p:nvGraphicFramePr>
        <p:xfrm>
          <a:off x="1785918" y="1600200"/>
          <a:ext cx="5643602" cy="2286000"/>
        </p:xfrm>
        <a:graphic>
          <a:graphicData uri="http://schemas.openxmlformats.org/drawingml/2006/table">
            <a:tbl>
              <a:tblPr firstRow="1" bandRow="1">
                <a:tableStyleId>{5C22544A-7EE6-4342-B048-85BDC9FD1C3A}</a:tableStyleId>
              </a:tblPr>
              <a:tblGrid>
                <a:gridCol w="2821801"/>
                <a:gridCol w="2821801"/>
              </a:tblGrid>
              <a:tr h="370840">
                <a:tc>
                  <a:txBody>
                    <a:bodyPr/>
                    <a:lstStyle/>
                    <a:p>
                      <a:pPr algn="ctr"/>
                      <a:r>
                        <a:rPr lang="en-US" sz="2400" b="1" dirty="0" smtClean="0"/>
                        <a:t>Brand</a:t>
                      </a:r>
                      <a:endParaRPr lang="en-IN" sz="2400" b="1" dirty="0"/>
                    </a:p>
                  </a:txBody>
                  <a:tcPr/>
                </a:tc>
                <a:tc>
                  <a:txBody>
                    <a:bodyPr/>
                    <a:lstStyle/>
                    <a:p>
                      <a:pPr algn="ctr"/>
                      <a:r>
                        <a:rPr lang="en-US" sz="2400" b="1" dirty="0" smtClean="0"/>
                        <a:t>Rank</a:t>
                      </a:r>
                      <a:endParaRPr lang="en-IN" sz="2400" b="1" dirty="0"/>
                    </a:p>
                  </a:txBody>
                  <a:tcPr/>
                </a:tc>
              </a:tr>
              <a:tr h="370840">
                <a:tc>
                  <a:txBody>
                    <a:bodyPr/>
                    <a:lstStyle/>
                    <a:p>
                      <a:r>
                        <a:rPr lang="en-US" sz="2400" dirty="0" smtClean="0"/>
                        <a:t>         </a:t>
                      </a:r>
                      <a:r>
                        <a:rPr lang="en-US" sz="2400" dirty="0" err="1" smtClean="0"/>
                        <a:t>Lux</a:t>
                      </a:r>
                      <a:endParaRPr lang="en-IN" sz="2400" dirty="0"/>
                    </a:p>
                  </a:txBody>
                  <a:tcPr/>
                </a:tc>
                <a:tc>
                  <a:txBody>
                    <a:bodyPr/>
                    <a:lstStyle/>
                    <a:p>
                      <a:pPr algn="ctr"/>
                      <a:r>
                        <a:rPr lang="en-US" sz="2400" dirty="0" smtClean="0"/>
                        <a:t>3</a:t>
                      </a:r>
                      <a:endParaRPr lang="en-IN" sz="2400" dirty="0"/>
                    </a:p>
                  </a:txBody>
                  <a:tcPr/>
                </a:tc>
              </a:tr>
              <a:tr h="370840">
                <a:tc>
                  <a:txBody>
                    <a:bodyPr/>
                    <a:lstStyle/>
                    <a:p>
                      <a:r>
                        <a:rPr lang="en-US" sz="2400" dirty="0" smtClean="0"/>
                        <a:t>         </a:t>
                      </a:r>
                      <a:r>
                        <a:rPr lang="en-US" sz="2400" dirty="0" err="1" smtClean="0"/>
                        <a:t>Rexona</a:t>
                      </a:r>
                      <a:endParaRPr lang="en-IN" sz="2400" dirty="0"/>
                    </a:p>
                  </a:txBody>
                  <a:tcPr/>
                </a:tc>
                <a:tc>
                  <a:txBody>
                    <a:bodyPr/>
                    <a:lstStyle/>
                    <a:p>
                      <a:pPr algn="ctr"/>
                      <a:r>
                        <a:rPr lang="en-US" sz="2400" dirty="0" smtClean="0"/>
                        <a:t>1</a:t>
                      </a:r>
                      <a:endParaRPr lang="en-IN" sz="2400" dirty="0"/>
                    </a:p>
                  </a:txBody>
                  <a:tcPr/>
                </a:tc>
              </a:tr>
              <a:tr h="370840">
                <a:tc>
                  <a:txBody>
                    <a:bodyPr/>
                    <a:lstStyle/>
                    <a:p>
                      <a:r>
                        <a:rPr lang="en-US" sz="2400" dirty="0" smtClean="0"/>
                        <a:t>         Pears</a:t>
                      </a:r>
                      <a:endParaRPr lang="en-IN" sz="2400" dirty="0"/>
                    </a:p>
                  </a:txBody>
                  <a:tcPr/>
                </a:tc>
                <a:tc>
                  <a:txBody>
                    <a:bodyPr/>
                    <a:lstStyle/>
                    <a:p>
                      <a:pPr algn="ctr"/>
                      <a:r>
                        <a:rPr lang="en-US" sz="2400" dirty="0" smtClean="0"/>
                        <a:t>2</a:t>
                      </a:r>
                      <a:endParaRPr lang="en-IN" sz="2400" dirty="0"/>
                    </a:p>
                  </a:txBody>
                  <a:tcPr/>
                </a:tc>
              </a:tr>
              <a:tr h="370840">
                <a:tc>
                  <a:txBody>
                    <a:bodyPr/>
                    <a:lstStyle/>
                    <a:p>
                      <a:r>
                        <a:rPr lang="en-US" sz="2400" dirty="0" smtClean="0"/>
                        <a:t>         </a:t>
                      </a:r>
                      <a:r>
                        <a:rPr lang="en-US" sz="2400" dirty="0" err="1" smtClean="0"/>
                        <a:t>Vivel</a:t>
                      </a:r>
                      <a:endParaRPr lang="en-IN" sz="2400" dirty="0"/>
                    </a:p>
                  </a:txBody>
                  <a:tcPr/>
                </a:tc>
                <a:tc>
                  <a:txBody>
                    <a:bodyPr/>
                    <a:lstStyle/>
                    <a:p>
                      <a:pPr algn="ctr"/>
                      <a:r>
                        <a:rPr lang="en-US" sz="2400" dirty="0" smtClean="0"/>
                        <a:t>4</a:t>
                      </a:r>
                      <a:endParaRPr lang="en-IN" sz="24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3. Constant sum scale</a:t>
            </a:r>
            <a:endParaRPr lang="en-IN" sz="3600" b="1" dirty="0">
              <a:solidFill>
                <a:srgbClr val="C00000"/>
              </a:solidFill>
            </a:endParaRPr>
          </a:p>
        </p:txBody>
      </p:sp>
      <p:sp>
        <p:nvSpPr>
          <p:cNvPr id="3" name="Content Placeholder 2"/>
          <p:cNvSpPr>
            <a:spLocks noGrp="1"/>
          </p:cNvSpPr>
          <p:nvPr>
            <p:ph idx="1"/>
          </p:nvPr>
        </p:nvSpPr>
        <p:spPr/>
        <p:txBody>
          <a:bodyPr/>
          <a:lstStyle/>
          <a:p>
            <a:pPr>
              <a:buFontTx/>
              <a:buChar char="-"/>
            </a:pPr>
            <a:r>
              <a:rPr lang="en-US" sz="2400" dirty="0" smtClean="0"/>
              <a:t>It is popular in marketing research.</a:t>
            </a:r>
            <a:endParaRPr lang="en-US" sz="2400" dirty="0" smtClean="0"/>
          </a:p>
          <a:p>
            <a:pPr>
              <a:buFontTx/>
              <a:buChar char="-"/>
            </a:pPr>
            <a:endParaRPr lang="en-US" sz="2400" dirty="0" smtClean="0"/>
          </a:p>
          <a:p>
            <a:pPr>
              <a:buFontTx/>
              <a:buChar char="-"/>
            </a:pPr>
            <a:r>
              <a:rPr lang="en-US" sz="2400" dirty="0" smtClean="0"/>
              <a:t>Under this scale, the respondents are asked to allocate a total of 100 points between various objects.</a:t>
            </a:r>
            <a:endParaRPr lang="en-US" sz="2400" dirty="0" smtClean="0"/>
          </a:p>
          <a:p>
            <a:pPr>
              <a:buFontTx/>
              <a:buChar char="-"/>
            </a:pPr>
            <a:endParaRPr lang="en-US" sz="2400" dirty="0" smtClean="0"/>
          </a:p>
          <a:p>
            <a:pPr>
              <a:buFontTx/>
              <a:buChar char="-"/>
            </a:pPr>
            <a:r>
              <a:rPr lang="en-US" sz="2400" dirty="0" smtClean="0"/>
              <a:t>Then the respondent distributes the points to the various objects in the order of his preference.</a:t>
            </a:r>
            <a:endParaRPr lang="en-US" sz="2400" dirty="0" smtClean="0"/>
          </a:p>
          <a:p>
            <a:pPr>
              <a:buFontTx/>
              <a:buChar char="-"/>
            </a:pPr>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err="1" smtClean="0">
                <a:solidFill>
                  <a:srgbClr val="C00000"/>
                </a:solidFill>
              </a:rPr>
              <a:t>Eg</a:t>
            </a:r>
            <a:r>
              <a:rPr lang="en-US" sz="3200" dirty="0" smtClean="0">
                <a:solidFill>
                  <a:srgbClr val="C00000"/>
                </a:solidFill>
              </a:rPr>
              <a:t>:-</a:t>
            </a:r>
            <a:r>
              <a:rPr lang="en-US" sz="3200" dirty="0" smtClean="0"/>
              <a:t> </a:t>
            </a:r>
            <a:r>
              <a:rPr lang="en-US" sz="2400" b="1" dirty="0" smtClean="0"/>
              <a:t>Please allocate 100 points on the following attributes of a </a:t>
            </a:r>
            <a:r>
              <a:rPr lang="en-US" sz="2400" b="1" dirty="0" err="1" smtClean="0"/>
              <a:t>colour</a:t>
            </a:r>
            <a:r>
              <a:rPr lang="en-US" sz="2400" b="1" dirty="0" smtClean="0"/>
              <a:t> television?</a:t>
            </a:r>
            <a:endParaRPr lang="en-IN" sz="2400" b="1" dirty="0"/>
          </a:p>
        </p:txBody>
      </p:sp>
      <p:graphicFrame>
        <p:nvGraphicFramePr>
          <p:cNvPr id="4" name="Content Placeholder 3"/>
          <p:cNvGraphicFramePr>
            <a:graphicFrameLocks noGrp="1"/>
          </p:cNvGraphicFramePr>
          <p:nvPr>
            <p:ph idx="1"/>
          </p:nvPr>
        </p:nvGraphicFramePr>
        <p:xfrm>
          <a:off x="1214414" y="1714486"/>
          <a:ext cx="6072230" cy="4456092"/>
        </p:xfrm>
        <a:graphic>
          <a:graphicData uri="http://schemas.openxmlformats.org/drawingml/2006/table">
            <a:tbl>
              <a:tblPr firstRow="1" bandRow="1">
                <a:tableStyleId>{5C22544A-7EE6-4342-B048-85BDC9FD1C3A}</a:tableStyleId>
              </a:tblPr>
              <a:tblGrid>
                <a:gridCol w="3036115"/>
                <a:gridCol w="3036115"/>
              </a:tblGrid>
              <a:tr h="605522">
                <a:tc>
                  <a:txBody>
                    <a:bodyPr/>
                    <a:lstStyle/>
                    <a:p>
                      <a:pPr algn="ctr"/>
                      <a:r>
                        <a:rPr lang="en-US" b="1" dirty="0" smtClean="0"/>
                        <a:t>ATTRIBUTES</a:t>
                      </a:r>
                      <a:endParaRPr lang="en-IN" b="1" dirty="0"/>
                    </a:p>
                  </a:txBody>
                  <a:tcPr/>
                </a:tc>
                <a:tc>
                  <a:txBody>
                    <a:bodyPr/>
                    <a:lstStyle/>
                    <a:p>
                      <a:pPr algn="ctr"/>
                      <a:r>
                        <a:rPr lang="en-US" b="1" dirty="0" smtClean="0"/>
                        <a:t>POINTS</a:t>
                      </a:r>
                      <a:endParaRPr lang="en-IN" b="1" dirty="0"/>
                    </a:p>
                  </a:txBody>
                  <a:tcPr/>
                </a:tc>
              </a:tr>
              <a:tr h="605522">
                <a:tc>
                  <a:txBody>
                    <a:bodyPr/>
                    <a:lstStyle/>
                    <a:p>
                      <a:r>
                        <a:rPr lang="en-US" sz="2400" dirty="0" smtClean="0"/>
                        <a:t>Picture quality/resolution</a:t>
                      </a:r>
                      <a:endParaRPr lang="en-IN" sz="2400" dirty="0"/>
                    </a:p>
                  </a:txBody>
                  <a:tcPr/>
                </a:tc>
                <a:tc>
                  <a:txBody>
                    <a:bodyPr/>
                    <a:lstStyle/>
                    <a:p>
                      <a:pPr algn="ctr"/>
                      <a:r>
                        <a:rPr lang="en-US" sz="2400" b="0" dirty="0" smtClean="0"/>
                        <a:t> 40</a:t>
                      </a:r>
                      <a:endParaRPr lang="en-IN" sz="2400" b="0" dirty="0"/>
                    </a:p>
                  </a:txBody>
                  <a:tcPr/>
                </a:tc>
              </a:tr>
              <a:tr h="605522">
                <a:tc>
                  <a:txBody>
                    <a:bodyPr/>
                    <a:lstStyle/>
                    <a:p>
                      <a:r>
                        <a:rPr lang="en-US" sz="2400" dirty="0" smtClean="0"/>
                        <a:t>Aesthetics</a:t>
                      </a:r>
                      <a:endParaRPr lang="en-IN" sz="2400" dirty="0"/>
                    </a:p>
                  </a:txBody>
                  <a:tcPr/>
                </a:tc>
                <a:tc>
                  <a:txBody>
                    <a:bodyPr/>
                    <a:lstStyle/>
                    <a:p>
                      <a:pPr algn="ctr"/>
                      <a:r>
                        <a:rPr lang="en-US" sz="2400" b="0" dirty="0" smtClean="0"/>
                        <a:t>04</a:t>
                      </a:r>
                      <a:endParaRPr lang="en-IN" sz="2400" b="0" dirty="0"/>
                    </a:p>
                  </a:txBody>
                  <a:tcPr/>
                </a:tc>
              </a:tr>
              <a:tr h="605522">
                <a:tc>
                  <a:txBody>
                    <a:bodyPr/>
                    <a:lstStyle/>
                    <a:p>
                      <a:r>
                        <a:rPr lang="en-US" sz="2400" dirty="0" smtClean="0"/>
                        <a:t>Price</a:t>
                      </a:r>
                      <a:endParaRPr lang="en-IN" sz="2400" dirty="0"/>
                    </a:p>
                  </a:txBody>
                  <a:tcPr/>
                </a:tc>
                <a:tc>
                  <a:txBody>
                    <a:bodyPr/>
                    <a:lstStyle/>
                    <a:p>
                      <a:pPr algn="ctr"/>
                      <a:r>
                        <a:rPr lang="en-US" sz="2400" b="0" dirty="0" smtClean="0"/>
                        <a:t>45</a:t>
                      </a:r>
                      <a:endParaRPr lang="en-IN" sz="2400" b="0" dirty="0"/>
                    </a:p>
                  </a:txBody>
                  <a:tcPr/>
                </a:tc>
              </a:tr>
              <a:tr h="605522">
                <a:tc>
                  <a:txBody>
                    <a:bodyPr/>
                    <a:lstStyle/>
                    <a:p>
                      <a:r>
                        <a:rPr lang="en-US" sz="2400" dirty="0" smtClean="0"/>
                        <a:t>Technology</a:t>
                      </a:r>
                      <a:endParaRPr lang="en-IN" sz="2400" dirty="0"/>
                    </a:p>
                  </a:txBody>
                  <a:tcPr/>
                </a:tc>
                <a:tc>
                  <a:txBody>
                    <a:bodyPr/>
                    <a:lstStyle/>
                    <a:p>
                      <a:pPr algn="ctr"/>
                      <a:r>
                        <a:rPr lang="en-US" sz="2400" b="0" dirty="0" smtClean="0"/>
                        <a:t>1</a:t>
                      </a:r>
                      <a:endParaRPr lang="en-IN" sz="2400" b="0" dirty="0"/>
                    </a:p>
                  </a:txBody>
                  <a:tcPr/>
                </a:tc>
              </a:tr>
              <a:tr h="605522">
                <a:tc>
                  <a:txBody>
                    <a:bodyPr/>
                    <a:lstStyle/>
                    <a:p>
                      <a:r>
                        <a:rPr lang="en-US" sz="2400" dirty="0" smtClean="0"/>
                        <a:t>Remote control</a:t>
                      </a:r>
                      <a:endParaRPr lang="en-IN" sz="2400" dirty="0"/>
                    </a:p>
                  </a:txBody>
                  <a:tcPr/>
                </a:tc>
                <a:tc>
                  <a:txBody>
                    <a:bodyPr/>
                    <a:lstStyle/>
                    <a:p>
                      <a:pPr algn="ctr"/>
                      <a:r>
                        <a:rPr lang="en-US" sz="2400" b="0" dirty="0" smtClean="0"/>
                        <a:t>10</a:t>
                      </a:r>
                      <a:endParaRPr lang="en-IN" sz="2400" b="0" dirty="0"/>
                    </a:p>
                  </a:txBody>
                  <a:tcPr/>
                </a:tc>
              </a:tr>
              <a:tr h="605522">
                <a:tc>
                  <a:txBody>
                    <a:bodyPr/>
                    <a:lstStyle/>
                    <a:p>
                      <a:r>
                        <a:rPr lang="en-US" sz="2000" dirty="0" smtClean="0"/>
                        <a:t>                      </a:t>
                      </a:r>
                      <a:r>
                        <a:rPr lang="en-US" sz="2400" b="1" dirty="0" smtClean="0"/>
                        <a:t>Total</a:t>
                      </a:r>
                      <a:r>
                        <a:rPr lang="en-US" sz="2400" b="1" baseline="0" dirty="0" smtClean="0"/>
                        <a:t> points</a:t>
                      </a:r>
                      <a:endParaRPr lang="en-IN" sz="2400" b="1" dirty="0"/>
                    </a:p>
                  </a:txBody>
                  <a:tcPr/>
                </a:tc>
                <a:tc>
                  <a:txBody>
                    <a:bodyPr/>
                    <a:lstStyle/>
                    <a:p>
                      <a:pPr algn="ctr"/>
                      <a:r>
                        <a:rPr lang="en-US" sz="2800" b="1" dirty="0" smtClean="0"/>
                        <a:t>100</a:t>
                      </a:r>
                      <a:endParaRPr lang="en-IN" sz="2000" b="1"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4175</Words>
  <Application>WPS Presentation</Application>
  <PresentationFormat>On-screen Show (4:3)</PresentationFormat>
  <Paragraphs>230</Paragraphs>
  <Slides>15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15</vt:i4>
      </vt:variant>
    </vt:vector>
  </HeadingPairs>
  <TitlesOfParts>
    <vt:vector size="22" baseType="lpstr">
      <vt:lpstr>Arial</vt:lpstr>
      <vt:lpstr>SimSun</vt:lpstr>
      <vt:lpstr>Wingdings</vt:lpstr>
      <vt:lpstr>Calibri</vt:lpstr>
      <vt:lpstr>Microsoft YaHei</vt:lpstr>
      <vt:lpstr>Arial Unicode MS</vt:lpstr>
      <vt:lpstr>Office Theme</vt:lpstr>
      <vt:lpstr>Measurement and scaling</vt:lpstr>
      <vt:lpstr>1. Paired comparison scale</vt:lpstr>
      <vt:lpstr>Eg:-There are four brands of toilet soaps- Lux, Rexona, Pears and Vivel. </vt:lpstr>
      <vt:lpstr>The following is the data recording format using the paired comparison:-</vt:lpstr>
      <vt:lpstr>PowerPoint 演示文稿</vt:lpstr>
      <vt:lpstr>2. Rank order scale</vt:lpstr>
      <vt:lpstr>Format for recording the responses</vt:lpstr>
      <vt:lpstr>3. Constant sum scale</vt:lpstr>
      <vt:lpstr>Eg:- Please allocate 100 points on the following attributes of a colour television?</vt:lpstr>
      <vt:lpstr>4. Continuous rating scales</vt:lpstr>
      <vt:lpstr>Eg:-</vt:lpstr>
      <vt:lpstr>Eg:-</vt:lpstr>
      <vt:lpstr>5. Itemised rating scale</vt:lpstr>
      <vt:lpstr>Eg:-How easy or difficult did you find paste to cook?</vt:lpstr>
      <vt:lpstr>Eg:-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 and scaling</dc:title>
  <dc:creator>user</dc:creator>
  <cp:lastModifiedBy>user</cp:lastModifiedBy>
  <cp:revision>97</cp:revision>
  <dcterms:created xsi:type="dcterms:W3CDTF">2018-08-12T01:14:00Z</dcterms:created>
  <dcterms:modified xsi:type="dcterms:W3CDTF">2024-08-31T07:39:11Z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19A1D1813D2D47E5900064F8964CF1EB_12</vt:lpwstr>
  </property>
  <property fmtid="{D5CDD505-2E9C-101B-9397-08002B2CF9AE}" pid="3" name="KSOProductBuildVer">
    <vt:lpwstr>1033-12.2.0.17562</vt:lpwstr>
  </property>
</Properties>
</file>