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38" r:id="rId4"/>
    <p:sldId id="339" r:id="rId5"/>
    <p:sldId id="345" r:id="rId6"/>
    <p:sldId id="340" r:id="rId7"/>
    <p:sldId id="352" r:id="rId8"/>
    <p:sldId id="341" r:id="rId9"/>
    <p:sldId id="342" r:id="rId10"/>
    <p:sldId id="343" r:id="rId11"/>
    <p:sldId id="344" r:id="rId12"/>
    <p:sldId id="346" r:id="rId13"/>
    <p:sldId id="351" r:id="rId14"/>
    <p:sldId id="347" r:id="rId15"/>
    <p:sldId id="348" r:id="rId16"/>
    <p:sldId id="349" r:id="rId17"/>
    <p:sldId id="35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Types of scale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10) Category scale:-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 - It uses multiple item to draw out a single response.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- It is a nominal scale</a:t>
            </a:r>
            <a:r>
              <a:rPr lang="en-IN" sz="2400" dirty="0" smtClean="0"/>
              <a:t>.</a:t>
            </a:r>
            <a:endParaRPr lang="en-IN" sz="2400" dirty="0" smtClean="0"/>
          </a:p>
          <a:p>
            <a:pPr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Eg</a:t>
            </a:r>
            <a:r>
              <a:rPr lang="en-US" sz="2400" b="1" dirty="0" smtClean="0">
                <a:solidFill>
                  <a:srgbClr val="C00000"/>
                </a:solidFill>
              </a:rPr>
              <a:t>:- 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</a:t>
            </a:r>
            <a:r>
              <a:rPr lang="en-US" sz="2400" dirty="0" smtClean="0"/>
              <a:t>Where do you reside? (Please Tick)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</a:t>
            </a:r>
            <a:r>
              <a:rPr lang="en-US" sz="2400" dirty="0" err="1" smtClean="0"/>
              <a:t>Palakkad</a:t>
            </a:r>
            <a:r>
              <a:rPr lang="en-US" sz="2400" dirty="0" smtClean="0"/>
              <a:t> </a:t>
            </a:r>
            <a:r>
              <a:rPr lang="en-US" sz="2400" dirty="0" err="1" smtClean="0"/>
              <a:t>Dt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             </a:t>
            </a:r>
            <a:r>
              <a:rPr lang="en-US" sz="2400" dirty="0" err="1" smtClean="0"/>
              <a:t>Malappuram</a:t>
            </a:r>
            <a:r>
              <a:rPr lang="en-US" sz="2400" dirty="0" smtClean="0"/>
              <a:t> </a:t>
            </a:r>
            <a:r>
              <a:rPr lang="en-US" sz="2400" dirty="0" err="1" smtClean="0"/>
              <a:t>Dt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      Calicut </a:t>
            </a:r>
            <a:r>
              <a:rPr lang="en-US" sz="2400" dirty="0" err="1" smtClean="0"/>
              <a:t>Dt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     </a:t>
            </a:r>
            <a:r>
              <a:rPr lang="en-US" sz="2400" dirty="0" err="1" smtClean="0"/>
              <a:t>Kannur</a:t>
            </a:r>
            <a:r>
              <a:rPr lang="en-US" sz="2400" dirty="0" smtClean="0"/>
              <a:t> </a:t>
            </a:r>
            <a:r>
              <a:rPr lang="en-US" sz="2400" dirty="0" err="1" smtClean="0"/>
              <a:t>Dt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     Other </a:t>
            </a:r>
            <a:r>
              <a:rPr lang="en-US" sz="2400" dirty="0" err="1" smtClean="0"/>
              <a:t>Dt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286512" y="3929066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6286512" y="4357694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86512" y="4786322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6286512" y="5286388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6286512" y="5715016"/>
            <a:ext cx="28575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11) </a:t>
            </a:r>
            <a:r>
              <a:rPr lang="en-US" sz="2400" b="1" dirty="0" err="1" smtClean="0">
                <a:solidFill>
                  <a:srgbClr val="C00000"/>
                </a:solidFill>
              </a:rPr>
              <a:t>Thurstone</a:t>
            </a:r>
            <a:r>
              <a:rPr lang="en-US" sz="2400" b="1" dirty="0" smtClean="0">
                <a:solidFill>
                  <a:srgbClr val="C00000"/>
                </a:solidFill>
              </a:rPr>
              <a:t> scale:-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It is also known as equal appearing interval scale.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Here, the items to be  included in the scale are decided by a panel of judges.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The piles numbers may be 11 or 9 or 7.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It includes most </a:t>
            </a:r>
            <a:r>
              <a:rPr lang="en-US" sz="2400" dirty="0" err="1" smtClean="0"/>
              <a:t>unfavourable</a:t>
            </a:r>
            <a:r>
              <a:rPr lang="en-US" sz="2400" dirty="0" smtClean="0"/>
              <a:t> (Pile No.1), Neutral (Pile No.6) and most </a:t>
            </a:r>
            <a:r>
              <a:rPr lang="en-US" sz="2400" dirty="0" err="1" smtClean="0"/>
              <a:t>favourable</a:t>
            </a:r>
            <a:r>
              <a:rPr lang="en-US" sz="2400" dirty="0" smtClean="0"/>
              <a:t> (Pile No.11).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Continue..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 -   Then one or two statements from each pile will be selected for the final scale.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These items are then included in the form of a questionnaire and are randomly arranged in order of scale value.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-  Then the respondent is asked to tick all the items with which agrees.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-  It is used for measuring the attitude of the people towards issues like </a:t>
            </a:r>
            <a:r>
              <a:rPr lang="en-US" sz="2400" dirty="0" err="1" smtClean="0"/>
              <a:t>casteism</a:t>
            </a:r>
            <a:r>
              <a:rPr lang="en-US" sz="2400" dirty="0" smtClean="0"/>
              <a:t>, war , government etc.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Eg</a:t>
            </a:r>
            <a:r>
              <a:rPr lang="en-US" sz="3200" b="1" dirty="0" smtClean="0">
                <a:solidFill>
                  <a:srgbClr val="C00000"/>
                </a:solidFill>
              </a:rPr>
              <a:t>:- </a:t>
            </a:r>
            <a:r>
              <a:rPr lang="en-US" sz="3200" b="1" dirty="0" smtClean="0"/>
              <a:t>Campus politics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dirty="0" smtClean="0"/>
              <a:t>1.  </a:t>
            </a:r>
            <a:r>
              <a:rPr lang="en-US" sz="4200" dirty="0" smtClean="0"/>
              <a:t>Campus politics should be prohibited by law.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2.  Campus politics is a sheer waste of time of the students.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3.  Campus politics causes friction among the students.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4.  Engagement in political activities reduces interest in learning.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5.  Political activities give unjustified freedom for the students to indulge in any activities they like.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6.  I have no opinion one way or other , about campus politics.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7.  Campus politics is good for building lasting friendships among the students.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8.  Campus politics encourages leadership qualities among students.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9.  Through campus politics, students can public speaking skills.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10. Campus politics increase the organizational ability of the students.</a:t>
            </a:r>
            <a:endParaRPr lang="en-US" sz="4200" dirty="0" smtClean="0"/>
          </a:p>
          <a:p>
            <a:pPr>
              <a:spcBef>
                <a:spcPts val="600"/>
              </a:spcBef>
              <a:buNone/>
            </a:pPr>
            <a:r>
              <a:rPr lang="en-US" sz="4200" dirty="0" smtClean="0"/>
              <a:t>11. The grievance of the students are better redressed through  political activities in the campus</a:t>
            </a:r>
            <a:endParaRPr lang="en-US" sz="42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12) </a:t>
            </a:r>
            <a:r>
              <a:rPr lang="en-US" sz="2400" b="1" dirty="0" err="1" smtClean="0">
                <a:solidFill>
                  <a:srgbClr val="C00000"/>
                </a:solidFill>
              </a:rPr>
              <a:t>Stapel</a:t>
            </a:r>
            <a:r>
              <a:rPr lang="en-US" sz="2400" b="1" dirty="0" smtClean="0">
                <a:solidFill>
                  <a:srgbClr val="C00000"/>
                </a:solidFill>
              </a:rPr>
              <a:t> scale:-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It is used to measure the direction and intensity of an attitude.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It generally has 10 categories involving numbering -5 to +5 without a neutral point and is usually presented in a vertical form.</a:t>
            </a:r>
            <a:endParaRPr lang="en-US" sz="24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Eg</a:t>
            </a:r>
            <a:r>
              <a:rPr lang="en-US" sz="2400" b="1" dirty="0" smtClean="0">
                <a:solidFill>
                  <a:srgbClr val="C00000"/>
                </a:solidFill>
              </a:rPr>
              <a:t>:-</a:t>
            </a:r>
            <a:r>
              <a:rPr lang="en-US" sz="2400" b="1" dirty="0" smtClean="0"/>
              <a:t> A restaurant is to be evaluated on quality of food  and quality of service by using </a:t>
            </a:r>
            <a:r>
              <a:rPr lang="en-US" sz="2400" b="1" dirty="0" err="1" smtClean="0"/>
              <a:t>Stapel</a:t>
            </a:r>
            <a:r>
              <a:rPr lang="en-US" sz="2400" b="1" dirty="0" smtClean="0"/>
              <a:t> scale.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Restaurant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		+5					+5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+4					+4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+3					+3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+2					+2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+1					+1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Quality of Food 			Quality of Service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dirty="0" smtClean="0"/>
              <a:t>	-1					-1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-2					-2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-3					-3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-4					-4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-5					-5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sz="4000" b="1" i="1" dirty="0" smtClean="0">
                <a:solidFill>
                  <a:srgbClr val="00B050"/>
                </a:solidFill>
              </a:rPr>
              <a:t>THE END</a:t>
            </a:r>
            <a:endParaRPr lang="en-IN" sz="4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6. </a:t>
            </a:r>
            <a:r>
              <a:rPr lang="en-US" sz="3600" b="1" dirty="0" err="1" smtClean="0">
                <a:solidFill>
                  <a:srgbClr val="C00000"/>
                </a:solidFill>
              </a:rPr>
              <a:t>Likert’s</a:t>
            </a:r>
            <a:r>
              <a:rPr lang="en-US" sz="3600" b="1" dirty="0" smtClean="0">
                <a:solidFill>
                  <a:srgbClr val="C00000"/>
                </a:solidFill>
              </a:rPr>
              <a:t>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572164"/>
          </a:xfrm>
        </p:spPr>
        <p:txBody>
          <a:bodyPr>
            <a:noAutofit/>
          </a:bodyPr>
          <a:lstStyle/>
          <a:p>
            <a:r>
              <a:rPr lang="en-US" sz="2400" dirty="0" smtClean="0"/>
              <a:t>It is developed by </a:t>
            </a:r>
            <a:r>
              <a:rPr lang="en-US" sz="2400" dirty="0" err="1" smtClean="0"/>
              <a:t>Rensis</a:t>
            </a:r>
            <a:r>
              <a:rPr lang="en-US" sz="2400" dirty="0" smtClean="0"/>
              <a:t> </a:t>
            </a:r>
            <a:r>
              <a:rPr lang="en-US" sz="2400" dirty="0" err="1" smtClean="0"/>
              <a:t>Likert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This is a multiple </a:t>
            </a:r>
            <a:r>
              <a:rPr lang="en-US" sz="2400" smtClean="0"/>
              <a:t>item agree-disagree </a:t>
            </a:r>
            <a:r>
              <a:rPr lang="en-US" sz="2400" dirty="0" smtClean="0"/>
              <a:t>five-point scale.</a:t>
            </a:r>
            <a:endParaRPr lang="en-US" sz="2400" dirty="0" smtClean="0"/>
          </a:p>
          <a:p>
            <a:r>
              <a:rPr lang="en-US" sz="2400" dirty="0" smtClean="0"/>
              <a:t>The respondents are given a certain number of items (statements) on which they are asked to express their degree of agreement/disagreement.</a:t>
            </a:r>
            <a:endParaRPr lang="en-US" sz="2400" dirty="0" smtClean="0"/>
          </a:p>
          <a:p>
            <a:r>
              <a:rPr lang="en-US" sz="2400" dirty="0" smtClean="0"/>
              <a:t>It is also called summated scale because the scores on individual items can be added together to produce a total score for the respondent.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This scale consists of two parts:-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1) </a:t>
            </a:r>
            <a:r>
              <a:rPr lang="en-US" sz="2400" dirty="0" smtClean="0">
                <a:solidFill>
                  <a:srgbClr val="C00000"/>
                </a:solidFill>
              </a:rPr>
              <a:t>Item part</a:t>
            </a:r>
            <a:r>
              <a:rPr lang="en-US" sz="2400" dirty="0" smtClean="0"/>
              <a:t> = Statement about a certain product, event or attitude.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2) </a:t>
            </a:r>
            <a:r>
              <a:rPr lang="en-US" sz="2400" dirty="0" smtClean="0">
                <a:solidFill>
                  <a:srgbClr val="C00000"/>
                </a:solidFill>
              </a:rPr>
              <a:t>Evaluation part</a:t>
            </a:r>
            <a:r>
              <a:rPr lang="en-US" sz="2400" dirty="0" smtClean="0"/>
              <a:t> = List of responses  like strongly agree, agree etc…or +2, +1, etc..</a:t>
            </a:r>
            <a:endParaRPr lang="en-US" sz="2400" dirty="0" smtClean="0"/>
          </a:p>
          <a:p>
            <a:r>
              <a:rPr lang="en-US" sz="2400" dirty="0" smtClean="0"/>
              <a:t>Generally there are 25 to 30 items on a </a:t>
            </a:r>
            <a:r>
              <a:rPr lang="en-US" sz="2400" dirty="0" err="1" smtClean="0"/>
              <a:t>likert</a:t>
            </a:r>
            <a:r>
              <a:rPr lang="en-US" sz="2400" dirty="0" smtClean="0"/>
              <a:t> scale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Eg</a:t>
            </a:r>
            <a:r>
              <a:rPr lang="en-US" sz="2400" b="1" dirty="0" smtClean="0">
                <a:solidFill>
                  <a:srgbClr val="C00000"/>
                </a:solidFill>
              </a:rPr>
              <a:t>:-</a:t>
            </a:r>
            <a:r>
              <a:rPr lang="en-US" sz="2800" dirty="0" smtClean="0"/>
              <a:t> </a:t>
            </a:r>
            <a:r>
              <a:rPr lang="en-US" sz="2400" b="1" dirty="0" smtClean="0"/>
              <a:t>How the attitude of a customer is measured with respect to a bank branch.</a:t>
            </a:r>
            <a:endParaRPr lang="en-IN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1" y="1138248"/>
          <a:ext cx="8715438" cy="563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828"/>
                <a:gridCol w="3068511"/>
                <a:gridCol w="1000132"/>
                <a:gridCol w="857256"/>
                <a:gridCol w="1214446"/>
                <a:gridCol w="857256"/>
                <a:gridCol w="1143009"/>
              </a:tblGrid>
              <a:tr h="1433496"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Sl.</a:t>
                      </a:r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No.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Likert’s</a:t>
                      </a:r>
                      <a:r>
                        <a:rPr lang="en-US" sz="2000" b="1" dirty="0" smtClean="0"/>
                        <a:t> scale items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Strongly agree</a:t>
                      </a:r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Agree</a:t>
                      </a:r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Neither</a:t>
                      </a:r>
                      <a:r>
                        <a:rPr lang="en-US" sz="2000" b="1" baseline="0" dirty="0" smtClean="0"/>
                        <a:t> agree nor disagree</a:t>
                      </a:r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3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Dis</a:t>
                      </a:r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Agree</a:t>
                      </a:r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Strongly disagree</a:t>
                      </a:r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IN" sz="2000" b="1" dirty="0"/>
                    </a:p>
                  </a:txBody>
                  <a:tcPr/>
                </a:tc>
              </a:tr>
              <a:tr h="4698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</a:t>
                      </a:r>
                      <a:endParaRPr lang="en-IN" sz="20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Clerical staffs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smtClean="0"/>
                        <a:t>are courteous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59713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There is no enough parking space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65628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Interest on</a:t>
                      </a:r>
                      <a:r>
                        <a:rPr lang="en-US" sz="2000" b="1" baseline="0" dirty="0" smtClean="0"/>
                        <a:t> loans are not affordable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66962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There is a wide range of deposit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smtClean="0"/>
                        <a:t>schemes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68296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Bank operating hours are not convenient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62486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There is a dynamic and competent manager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Steps in construction of  </a:t>
            </a:r>
            <a:r>
              <a:rPr lang="en-US" sz="3600" b="1" dirty="0" err="1" smtClean="0">
                <a:solidFill>
                  <a:srgbClr val="C00000"/>
                </a:solidFill>
              </a:rPr>
              <a:t>Likert’s</a:t>
            </a:r>
            <a:r>
              <a:rPr lang="en-US" sz="3600" b="1" dirty="0" smtClean="0">
                <a:solidFill>
                  <a:srgbClr val="C00000"/>
                </a:solidFill>
              </a:rPr>
              <a:t>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Collection of statements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Wording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Pilot study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Scrutiny and editing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Final selection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7. Semantic differential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697427"/>
          </a:xfrm>
        </p:spPr>
        <p:txBody>
          <a:bodyPr>
            <a:noAutofit/>
          </a:bodyPr>
          <a:lstStyle/>
          <a:p>
            <a:r>
              <a:rPr lang="en-US" sz="2400" dirty="0" smtClean="0"/>
              <a:t>It is mostly used to compare the images of competing brands, companies or services.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 is similar to </a:t>
            </a:r>
            <a:r>
              <a:rPr lang="en-US" sz="2400" dirty="0" err="1" smtClean="0"/>
              <a:t>Likert’s</a:t>
            </a:r>
            <a:r>
              <a:rPr lang="en-US" sz="2400" dirty="0" smtClean="0"/>
              <a:t> scale.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But there are no statements in semantic  differential scale.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Instead, It uses a set of bi-polar phrases for adjectives that best describe their feelings towards an issue.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Each pair of  a scale is separated by a five point or seven point scale.</a:t>
            </a:r>
            <a:endParaRPr lang="en-US" sz="2400" dirty="0" smtClean="0"/>
          </a:p>
          <a:p>
            <a:r>
              <a:rPr lang="en-US" sz="2400" dirty="0" smtClean="0"/>
              <a:t>The central position is always neutral.</a:t>
            </a:r>
            <a:endParaRPr lang="en-US" sz="2400" dirty="0" smtClean="0"/>
          </a:p>
          <a:p>
            <a:r>
              <a:rPr lang="en-US" sz="2400" dirty="0" smtClean="0"/>
              <a:t>The responses consist of a set of opposite meaning phrases at the two extreme ends of the scale. </a:t>
            </a:r>
            <a:endParaRPr lang="en-US" sz="2400" dirty="0" smtClean="0"/>
          </a:p>
          <a:p>
            <a:r>
              <a:rPr lang="en-US" sz="2400" dirty="0" smtClean="0"/>
              <a:t>Here, the respondents are asked to tick one of the five or seven categories which describes their views on attitude.</a:t>
            </a:r>
            <a:endParaRPr lang="en-US" sz="2400" dirty="0" smtClean="0"/>
          </a:p>
          <a:p>
            <a:r>
              <a:rPr lang="en-US" sz="2400" dirty="0" smtClean="0"/>
              <a:t>Computation is similar to </a:t>
            </a:r>
            <a:r>
              <a:rPr lang="en-US" sz="2400" dirty="0" err="1" smtClean="0"/>
              <a:t>likert’s</a:t>
            </a:r>
            <a:r>
              <a:rPr lang="en-US" sz="2400" dirty="0" smtClean="0"/>
              <a:t> scale.</a:t>
            </a:r>
            <a:endParaRPr lang="en-IN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Eg</a:t>
            </a:r>
            <a:r>
              <a:rPr lang="en-US" sz="2400" b="1" dirty="0" smtClean="0">
                <a:solidFill>
                  <a:srgbClr val="C00000"/>
                </a:solidFill>
              </a:rPr>
              <a:t>:-</a:t>
            </a:r>
            <a:r>
              <a:rPr lang="en-US" sz="2400" b="1" dirty="0" smtClean="0"/>
              <a:t> Images of a few brands of washing detergents with the help of following semantic differential scale.</a:t>
            </a:r>
            <a:endParaRPr lang="en-IN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19" y="1643049"/>
          <a:ext cx="8643999" cy="475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9"/>
                <a:gridCol w="785818"/>
                <a:gridCol w="785818"/>
                <a:gridCol w="714380"/>
                <a:gridCol w="714380"/>
                <a:gridCol w="642942"/>
                <a:gridCol w="1357322"/>
              </a:tblGrid>
              <a:tr h="62508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1" spc="0" dirty="0" smtClean="0"/>
                        <a:t>Scale</a:t>
                      </a:r>
                      <a:r>
                        <a:rPr lang="en-US" sz="2400" b="1" spc="0" baseline="0" dirty="0" smtClean="0"/>
                        <a:t> items</a:t>
                      </a:r>
                      <a:endParaRPr lang="en-IN" b="1" spc="0" dirty="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25083"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Price</a:t>
                      </a:r>
                      <a:r>
                        <a:rPr lang="en-US" sz="2000" b="1" baseline="0" dirty="0" smtClean="0"/>
                        <a:t> :                     1) Cheap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Expensive</a:t>
                      </a:r>
                      <a:endParaRPr lang="en-IN" sz="2000" b="1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Quality:                  2) Abrasive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Smooth</a:t>
                      </a:r>
                      <a:endParaRPr lang="en-IN" sz="2000" b="1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Washing ability:    3) Weak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Strong</a:t>
                      </a:r>
                      <a:endParaRPr lang="en-IN" sz="2000" b="1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Packaging :              4) Unimpressive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Impressive</a:t>
                      </a:r>
                      <a:endParaRPr lang="en-IN" sz="2000" b="1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Durability:               5)  Short lasting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……..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Long lasting</a:t>
                      </a:r>
                      <a:endParaRPr lang="en-IN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Other types of scale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8. Numerical scale:-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  - It is similar to semantic differential scale.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Here, numbers are assigned on a five point or seven point scales with bipolar objectives on both ends.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- This is an interval scale.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9) Dichotomous scale:-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2400" dirty="0" smtClean="0"/>
              <a:t>- It is used to draw out a Yes or No answer.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- It is a nominal scale.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b="1" dirty="0" err="1" smtClean="0">
                <a:solidFill>
                  <a:srgbClr val="C00000"/>
                </a:solidFill>
              </a:rPr>
              <a:t>Eg</a:t>
            </a:r>
            <a:r>
              <a:rPr lang="en-US" sz="2400" b="1" dirty="0" smtClean="0">
                <a:solidFill>
                  <a:srgbClr val="C00000"/>
                </a:solidFill>
              </a:rPr>
              <a:t>:-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</a:t>
            </a:r>
            <a:r>
              <a:rPr lang="en-US" sz="2400" dirty="0" smtClean="0"/>
              <a:t>             Have you a Bike?       Yes / No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5136</Words>
  <Application>WPS Presentation</Application>
  <PresentationFormat>On-screen Show (4:3)</PresentationFormat>
  <Paragraphs>281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Measurement and scaling</vt:lpstr>
      <vt:lpstr>6. Likert’s scale</vt:lpstr>
      <vt:lpstr>Eg:- How the attitude of a customer is measured with respect to a bank branch.</vt:lpstr>
      <vt:lpstr>Steps in construction of  Likert’s scale</vt:lpstr>
      <vt:lpstr>7. Semantic differential scale</vt:lpstr>
      <vt:lpstr>PowerPoint 演示文稿</vt:lpstr>
      <vt:lpstr>Eg:- Images of a few brands of washing detergents with the help of following semantic differential scale.</vt:lpstr>
      <vt:lpstr>Other types of scale</vt:lpstr>
      <vt:lpstr>PowerPoint 演示文稿</vt:lpstr>
      <vt:lpstr>PowerPoint 演示文稿</vt:lpstr>
      <vt:lpstr>PowerPoint 演示文稿</vt:lpstr>
      <vt:lpstr>Continue..</vt:lpstr>
      <vt:lpstr>Eg:- Campus politics</vt:lpstr>
      <vt:lpstr>PowerPoint 演示文稿</vt:lpstr>
      <vt:lpstr>Eg:- A restaurant is to be evaluated on quality of food  and quality of service by using Stapel scale.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and scaling</dc:title>
  <dc:creator>user</dc:creator>
  <cp:lastModifiedBy>user</cp:lastModifiedBy>
  <cp:revision>96</cp:revision>
  <dcterms:created xsi:type="dcterms:W3CDTF">2018-08-12T01:14:00Z</dcterms:created>
  <dcterms:modified xsi:type="dcterms:W3CDTF">2024-08-31T07:39:40Z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B58E225EC16149F19AE2CA93B1DCC21A_12</vt:lpwstr>
  </property>
  <property fmtid="{D5CDD505-2E9C-101B-9397-08002B2CF9AE}" pid="3" name="KSOProductBuildVer">
    <vt:lpwstr>1033-12.2.0.17562</vt:lpwstr>
  </property>
</Properties>
</file>