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air 3rd ed #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48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648200" y="0"/>
            <a:ext cx="4495800" cy="6858000"/>
          </a:xfrm>
          <a:prstGeom prst="rect">
            <a:avLst/>
          </a:prstGeom>
          <a:gradFill rotWithShape="1">
            <a:gsLst>
              <a:gs pos="0">
                <a:schemeClr val="accent1">
                  <a:alpha val="73000"/>
                </a:schemeClr>
              </a:gs>
              <a:gs pos="100000">
                <a:schemeClr val="accent2">
                  <a:alpha val="73000"/>
                </a:schemeClr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0"/>
            <a:ext cx="4191000" cy="15557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>
                <a:solidFill>
                  <a:srgbClr val="FFFFFF"/>
                </a:solidFill>
              </a:rPr>
              <a:t>Chapter Seventeen</a:t>
            </a:r>
            <a:endParaRPr lang="en-US" sz="480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181600" y="5867400"/>
            <a:ext cx="35814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3366"/>
                </a:solidFill>
                <a:latin typeface="Helvetica" charset="0"/>
              </a:rPr>
              <a:t>Copyright © 2006</a:t>
            </a:r>
            <a:endParaRPr lang="en-US" sz="1400" b="1">
              <a:solidFill>
                <a:srgbClr val="003366"/>
              </a:solidFill>
              <a:latin typeface="Helvetica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3366"/>
                </a:solidFill>
                <a:latin typeface="Helvetica" charset="0"/>
              </a:rPr>
              <a:t>McGraw-Hill/Irwin</a:t>
            </a:r>
            <a:endParaRPr lang="en-US" sz="1400" b="1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04800" y="228600"/>
            <a:ext cx="388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b="1">
              <a:solidFill>
                <a:srgbClr val="000066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00600" y="1066800"/>
            <a:ext cx="4343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3200" b="1">
              <a:solidFill>
                <a:srgbClr val="A50021"/>
              </a:solidFill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3200" b="1">
              <a:solidFill>
                <a:srgbClr val="A50021"/>
              </a:solidFill>
              <a:latin typeface="Impact" panose="020B0806030902050204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029200" y="457200"/>
            <a:ext cx="3657600" cy="214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000" b="1">
                <a:solidFill>
                  <a:srgbClr val="003366"/>
                </a:solidFill>
              </a:rPr>
              <a:t>Data Analysis:</a:t>
            </a:r>
            <a:endParaRPr lang="en-US" sz="3000" b="1">
              <a:solidFill>
                <a:srgbClr val="003366"/>
              </a:solidFill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000" b="1">
                <a:solidFill>
                  <a:srgbClr val="003366"/>
                </a:solidFill>
              </a:rPr>
              <a:t>Multivariate Techniques for the Research Process</a:t>
            </a:r>
            <a:endParaRPr lang="en-US" sz="3000" b="1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5777E-DBEF-4FEF-98F3-61D686593C48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CEDCB-AD66-444C-9746-01B03E83E43E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A6401-BD79-4EAB-ADE9-F1A06E3C9129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1B3B9-44A7-4B63-A98C-CAEF07F7E818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E906-3F75-4C7D-9BA3-DF91F12B485A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CD41A-D8F9-483C-9CB5-CD31BA88FD82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11BFD-8986-4C52-B0CA-850BBA4587BD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6F65A-D175-4071-A81A-CE40546E4F4C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F4CF3-3DBF-4BC0-9634-5D47BFFAB6D2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27D1D-4E5D-4273-9A5E-AB0D9639EE3E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4495800" cy="685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 rot="5400000">
            <a:off x="4533900" y="-3086100"/>
            <a:ext cx="76200" cy="914400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495800" y="0"/>
            <a:ext cx="76200" cy="1371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76200" cy="1371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 rot="5400000">
            <a:off x="4495800" y="-3200400"/>
            <a:ext cx="152400" cy="9144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6275"/>
                  <a:invGamma/>
                </a:schemeClr>
              </a:gs>
            </a:gsLst>
            <a:lin ang="5400000" scaled="1"/>
          </a:gradFill>
          <a:ln w="3175">
            <a:noFill/>
            <a:miter lim="800000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53200"/>
            <a:ext cx="2286000" cy="30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1">
                <a:latin typeface="+mj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613525"/>
            <a:ext cx="685800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1">
                <a:latin typeface="+mj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719A2F6-A711-429E-BC84-4E1E7642938F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152400" y="457200"/>
            <a:ext cx="419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04800" y="304800"/>
            <a:ext cx="388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b="1">
              <a:solidFill>
                <a:srgbClr val="000066"/>
              </a:solidFill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4572000" y="0"/>
            <a:ext cx="4572000" cy="762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build="p">
        <p:tmplLst>
          <p:tmpl lvl="1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9900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8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GB" smtClean="0"/>
              <a:t>Research Methodology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buFontTx/>
              <a:buNone/>
              <a:defRPr/>
            </a:pPr>
            <a:r>
              <a:rPr lang="en-GB" dirty="0" smtClean="0"/>
              <a:t>                 </a:t>
            </a:r>
            <a:endParaRPr lang="en-GB" dirty="0" smtClean="0"/>
          </a:p>
          <a:p>
            <a:pPr>
              <a:buFontTx/>
              <a:buNone/>
              <a:defRPr/>
            </a:pPr>
            <a:endParaRPr lang="en-GB" dirty="0" smtClean="0"/>
          </a:p>
          <a:p>
            <a:pPr>
              <a:buFontTx/>
              <a:buNone/>
              <a:defRPr/>
            </a:pPr>
            <a:endParaRPr lang="en-GB" dirty="0" smtClean="0"/>
          </a:p>
          <a:p>
            <a:pPr>
              <a:buFontTx/>
              <a:buNone/>
              <a:defRPr/>
            </a:pPr>
            <a:r>
              <a:rPr lang="en-GB" dirty="0" smtClean="0"/>
              <a:t>			</a:t>
            </a:r>
            <a:endParaRPr lang="en-GB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AD92F5-6C2A-4E1A-AF6B-4EE39835534A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53092" y="2971800"/>
            <a:ext cx="7237815" cy="3230245"/>
          </a:xfrm>
          <a:prstGeom prst="rect">
            <a:avLst/>
          </a:prstGeom>
          <a:noFill/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5400" b="1" dirty="0">
                <a:ln w="12700">
                  <a:solidFill>
                    <a:srgbClr val="003366">
                      <a:satMod val="155000"/>
                    </a:srgbClr>
                  </a:solidFill>
                  <a:prstDash val="solid"/>
                </a:ln>
                <a:solidFill>
                  <a:srgbClr val="CC0000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elvetica" charset="0"/>
              </a:rPr>
              <a:t> </a:t>
            </a:r>
            <a:r>
              <a:rPr lang="en-GB" sz="5400" b="1" dirty="0">
                <a:ln w="12700">
                  <a:solidFill>
                    <a:srgbClr val="003366">
                      <a:satMod val="155000"/>
                    </a:srgbClr>
                  </a:solidFill>
                  <a:prstDash val="solid"/>
                </a:ln>
                <a:solidFill>
                  <a:srgbClr val="6C66DA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elvetica" charset="0"/>
              </a:rPr>
              <a:t>Multivariate Analysis</a:t>
            </a:r>
            <a:endParaRPr lang="en-GB" sz="5400" b="1" dirty="0">
              <a:ln w="12700">
                <a:solidFill>
                  <a:srgbClr val="003366">
                    <a:satMod val="155000"/>
                  </a:srgbClr>
                </a:solidFill>
                <a:prstDash val="solid"/>
              </a:ln>
              <a:solidFill>
                <a:srgbClr val="6C66DA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elvetica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5400" b="1" dirty="0">
              <a:ln w="12700">
                <a:solidFill>
                  <a:srgbClr val="003366">
                    <a:satMod val="155000"/>
                  </a:srgbClr>
                </a:solidFill>
                <a:prstDash val="solid"/>
              </a:ln>
              <a:solidFill>
                <a:srgbClr val="6C66DA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elvetica" charset="0"/>
            </a:endParaRPr>
          </a:p>
          <a:p>
            <a:pPr algn="ctr"/>
            <a:r>
              <a:rPr lang="en-US" altLang="en-IN" sz="1600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sz="1600" b="1" dirty="0">
              <a:solidFill>
                <a:srgbClr val="002060"/>
              </a:solidFill>
              <a:sym typeface="+mn-ea"/>
            </a:endParaRPr>
          </a:p>
          <a:p>
            <a:pPr algn="ctr"/>
            <a:br>
              <a:rPr lang="en-US" altLang="en-IN" sz="160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1600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sz="160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1600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sz="160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1600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sz="1600"/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ln w="12700">
                <a:solidFill>
                  <a:srgbClr val="003366">
                    <a:satMod val="155000"/>
                  </a:srgbClr>
                </a:solidFill>
                <a:prstDash val="solid"/>
              </a:ln>
              <a:solidFill>
                <a:srgbClr val="6C66DA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elvetica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229600" cy="884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000" b="1" dirty="0" smtClean="0"/>
              <a:t>Three types of analysis</a:t>
            </a:r>
            <a:endParaRPr lang="en-US" sz="3000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200" u="sng" dirty="0" err="1" smtClean="0">
                <a:latin typeface="+mj-lt"/>
              </a:rPr>
              <a:t>Univariate</a:t>
            </a:r>
            <a:r>
              <a:rPr lang="en-US" sz="2200" u="sng" dirty="0" smtClean="0">
                <a:latin typeface="+mj-lt"/>
              </a:rPr>
              <a:t> analysis</a:t>
            </a:r>
            <a:r>
              <a:rPr lang="en-US" sz="2200" dirty="0" smtClean="0">
                <a:latin typeface="+mj-lt"/>
              </a:rPr>
              <a:t> </a:t>
            </a:r>
            <a:endParaRPr lang="en-US" sz="2200" dirty="0" smtClean="0">
              <a:latin typeface="+mj-lt"/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en-US" sz="2200" b="0" dirty="0" smtClean="0">
                <a:latin typeface="+mj-lt"/>
              </a:rPr>
              <a:t>the examination of the distribution of cases on only one variable at a time (e.g., college graduation)</a:t>
            </a:r>
            <a:endParaRPr lang="en-US" sz="2200" b="0" dirty="0" smtClean="0">
              <a:latin typeface="+mj-lt"/>
            </a:endParaRPr>
          </a:p>
          <a:p>
            <a:pPr lvl="1" algn="just" eaLnBrk="1" hangingPunct="1">
              <a:lnSpc>
                <a:spcPct val="90000"/>
              </a:lnSpc>
              <a:buFontTx/>
              <a:buNone/>
            </a:pPr>
            <a:endParaRPr lang="en-US" sz="2200" b="0" dirty="0" smtClean="0">
              <a:latin typeface="+mj-lt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200" u="sng" dirty="0" smtClean="0">
                <a:latin typeface="+mj-lt"/>
              </a:rPr>
              <a:t>Bivariate analysis </a:t>
            </a:r>
            <a:endParaRPr lang="en-US" sz="2200" u="sng" dirty="0" smtClean="0">
              <a:latin typeface="+mj-lt"/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en-US" sz="2200" b="0" dirty="0" smtClean="0">
                <a:latin typeface="+mj-lt"/>
              </a:rPr>
              <a:t>the examination of two variables simultaneously (e.g., the relation between gender and college graduation) </a:t>
            </a:r>
            <a:endParaRPr lang="en-US" sz="2200" b="0" dirty="0" smtClean="0">
              <a:latin typeface="+mj-lt"/>
            </a:endParaRPr>
          </a:p>
          <a:p>
            <a:pPr lvl="1" algn="just" eaLnBrk="1" hangingPunct="1">
              <a:lnSpc>
                <a:spcPct val="90000"/>
              </a:lnSpc>
              <a:buFontTx/>
              <a:buNone/>
            </a:pPr>
            <a:endParaRPr lang="en-US" sz="2200" b="0" dirty="0" smtClean="0">
              <a:latin typeface="+mj-lt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200" u="sng" dirty="0" smtClean="0">
                <a:latin typeface="+mj-lt"/>
              </a:rPr>
              <a:t>Multivariate analysis </a:t>
            </a:r>
            <a:endParaRPr lang="en-US" sz="2200" u="sng" dirty="0" smtClean="0">
              <a:latin typeface="+mj-lt"/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en-US" sz="2200" b="0" dirty="0" smtClean="0">
                <a:latin typeface="+mj-lt"/>
              </a:rPr>
              <a:t>the examination of more than two variables simultaneously (e.g., the relationship between gender, race, and college graduation)</a:t>
            </a:r>
            <a:endParaRPr lang="en-US" sz="2200" dirty="0" smtClean="0">
              <a:latin typeface="+mj-lt"/>
            </a:endParaRPr>
          </a:p>
          <a:p>
            <a:endParaRPr lang="en-US" sz="220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CA59301-6608-446A-AE62-703614C20035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“Purpose”</a:t>
            </a:r>
            <a:endParaRPr lang="en-US" sz="3600" b="1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200" u="sng" dirty="0" err="1" smtClean="0">
                <a:latin typeface="+mj-lt"/>
              </a:rPr>
              <a:t>Univariate</a:t>
            </a:r>
            <a:r>
              <a:rPr lang="en-US" sz="2200" u="sng" dirty="0" smtClean="0">
                <a:latin typeface="+mj-lt"/>
              </a:rPr>
              <a:t> analysis</a:t>
            </a:r>
            <a:r>
              <a:rPr lang="en-US" sz="2200" dirty="0" smtClean="0">
                <a:latin typeface="+mj-lt"/>
              </a:rPr>
              <a:t> </a:t>
            </a:r>
            <a:endParaRPr lang="en-US" sz="2200" dirty="0" smtClean="0">
              <a:latin typeface="+mj-lt"/>
            </a:endParaRPr>
          </a:p>
          <a:p>
            <a:pPr algn="just" eaLnBrk="1" hangingPunct="1">
              <a:lnSpc>
                <a:spcPct val="90000"/>
              </a:lnSpc>
            </a:pPr>
            <a:endParaRPr lang="en-US" sz="2200" b="0" dirty="0" smtClean="0">
              <a:latin typeface="+mj-lt"/>
            </a:endParaRPr>
          </a:p>
          <a:p>
            <a:pPr lvl="1" algn="just" eaLnBrk="1" hangingPunct="1">
              <a:lnSpc>
                <a:spcPct val="90000"/>
              </a:lnSpc>
              <a:buFontTx/>
              <a:buNone/>
            </a:pPr>
            <a:r>
              <a:rPr lang="en-US" sz="2200" b="0" dirty="0" smtClean="0">
                <a:latin typeface="+mj-lt"/>
              </a:rPr>
              <a:t>Description</a:t>
            </a:r>
            <a:endParaRPr lang="en-US" sz="2200" b="0" dirty="0" smtClean="0">
              <a:latin typeface="+mj-lt"/>
            </a:endParaRPr>
          </a:p>
          <a:p>
            <a:pPr lvl="1" algn="just" eaLnBrk="1" hangingPunct="1">
              <a:lnSpc>
                <a:spcPct val="90000"/>
              </a:lnSpc>
              <a:buFontTx/>
              <a:buNone/>
            </a:pPr>
            <a:endParaRPr lang="en-US" sz="2200" b="0" dirty="0" smtClean="0">
              <a:latin typeface="+mj-lt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200" u="sng" dirty="0" smtClean="0">
                <a:latin typeface="+mj-lt"/>
              </a:rPr>
              <a:t>Bivariate analysis </a:t>
            </a:r>
            <a:endParaRPr lang="en-US" sz="2200" u="sng" dirty="0" smtClean="0">
              <a:latin typeface="+mj-lt"/>
            </a:endParaRPr>
          </a:p>
          <a:p>
            <a:pPr lvl="1" algn="just" eaLnBrk="1" hangingPunct="1">
              <a:lnSpc>
                <a:spcPct val="90000"/>
              </a:lnSpc>
            </a:pPr>
            <a:endParaRPr lang="en-US" sz="2200" b="0" u="sng" dirty="0" smtClean="0">
              <a:latin typeface="+mj-lt"/>
            </a:endParaRPr>
          </a:p>
          <a:p>
            <a:pPr lvl="1" algn="just" eaLnBrk="1" hangingPunct="1">
              <a:lnSpc>
                <a:spcPct val="90000"/>
              </a:lnSpc>
              <a:buFontTx/>
              <a:buNone/>
            </a:pPr>
            <a:r>
              <a:rPr lang="en-US" sz="2200" b="0" dirty="0" smtClean="0">
                <a:latin typeface="+mj-lt"/>
              </a:rPr>
              <a:t>Determining the empirical relationship between the two variables</a:t>
            </a:r>
            <a:endParaRPr lang="en-US" sz="2200" b="0" dirty="0" smtClean="0">
              <a:latin typeface="+mj-lt"/>
            </a:endParaRPr>
          </a:p>
          <a:p>
            <a:pPr lvl="1" algn="just" eaLnBrk="1" hangingPunct="1">
              <a:lnSpc>
                <a:spcPct val="90000"/>
              </a:lnSpc>
            </a:pPr>
            <a:endParaRPr lang="en-US" sz="2200" b="0" dirty="0" smtClean="0">
              <a:latin typeface="+mj-lt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200" u="sng" dirty="0" smtClean="0">
                <a:latin typeface="+mj-lt"/>
              </a:rPr>
              <a:t>Multivariate analysis </a:t>
            </a:r>
            <a:endParaRPr lang="en-US" sz="2200" u="sng" dirty="0" smtClean="0">
              <a:latin typeface="+mj-lt"/>
            </a:endParaRPr>
          </a:p>
          <a:p>
            <a:pPr lvl="1" algn="just" eaLnBrk="1" hangingPunct="1">
              <a:lnSpc>
                <a:spcPct val="90000"/>
              </a:lnSpc>
              <a:buFontTx/>
              <a:buNone/>
            </a:pPr>
            <a:endParaRPr lang="en-US" sz="2200" b="0" u="sng" dirty="0" smtClean="0">
              <a:latin typeface="+mj-lt"/>
            </a:endParaRPr>
          </a:p>
          <a:p>
            <a:pPr lvl="1" algn="just" eaLnBrk="1" hangingPunct="1">
              <a:lnSpc>
                <a:spcPct val="90000"/>
              </a:lnSpc>
              <a:buFontTx/>
              <a:buNone/>
            </a:pPr>
            <a:r>
              <a:rPr lang="en-US" sz="2200" b="0" dirty="0" smtClean="0">
                <a:latin typeface="+mj-lt"/>
              </a:rPr>
              <a:t>Determining the empirical relationship among the variables </a:t>
            </a:r>
            <a:endParaRPr lang="en-US" sz="2200" dirty="0" smtClean="0">
              <a:latin typeface="+mj-lt"/>
            </a:endParaRPr>
          </a:p>
          <a:p>
            <a:endParaRPr lang="en-US" sz="220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AF3E7A7-EC07-494E-9C7F-A5FEAA3A14A5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960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Univariate Analysis</a:t>
            </a:r>
            <a:endParaRPr lang="en-US" sz="36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2200" b="0" dirty="0" smtClean="0">
                <a:solidFill>
                  <a:srgbClr val="000000"/>
                </a:solidFill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Involves examination of the distribution of cases on only ONE variable at a time</a:t>
            </a:r>
            <a:endParaRPr lang="en-US" sz="2200" b="0" dirty="0" smtClean="0">
              <a:solidFill>
                <a:srgbClr val="000000"/>
              </a:solidFill>
              <a:latin typeface="+mj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200" b="0" dirty="0" smtClean="0">
              <a:solidFill>
                <a:srgbClr val="000000"/>
              </a:solidFill>
              <a:latin typeface="+mj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2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Frequency distributions</a:t>
            </a:r>
            <a:r>
              <a:rPr lang="en-US" sz="2200" b="0" dirty="0" smtClean="0">
                <a:solidFill>
                  <a:srgbClr val="000000"/>
                </a:solidFill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 are listings of the number of cases in each attribute of a variable</a:t>
            </a:r>
            <a:endParaRPr lang="en-US" sz="2200" b="0" dirty="0" smtClean="0">
              <a:solidFill>
                <a:srgbClr val="000000"/>
              </a:solidFill>
              <a:latin typeface="+mj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n-US" sz="2200" b="0" dirty="0" smtClean="0">
                <a:solidFill>
                  <a:srgbClr val="000000"/>
                </a:solidFill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Ungrouped frequency distribution</a:t>
            </a:r>
            <a:endParaRPr lang="en-US" sz="2200" b="0" dirty="0" smtClean="0">
              <a:solidFill>
                <a:srgbClr val="000000"/>
              </a:solidFill>
              <a:latin typeface="+mj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n-US" sz="2200" b="0" dirty="0" smtClean="0">
                <a:solidFill>
                  <a:srgbClr val="000000"/>
                </a:solidFill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Grouped frequency distribution</a:t>
            </a:r>
            <a:endParaRPr lang="en-US" sz="2200" b="0" dirty="0" smtClean="0">
              <a:solidFill>
                <a:srgbClr val="000000"/>
              </a:solidFill>
              <a:latin typeface="+mj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 eaLnBrk="1" hangingPunct="1">
              <a:lnSpc>
                <a:spcPct val="90000"/>
              </a:lnSpc>
              <a:buFontTx/>
              <a:buNone/>
              <a:defRPr/>
            </a:pPr>
            <a:endParaRPr lang="en-US" sz="2200" b="0" dirty="0" smtClean="0">
              <a:solidFill>
                <a:srgbClr val="000000"/>
              </a:solidFill>
              <a:latin typeface="+mj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2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Proportions</a:t>
            </a:r>
            <a:r>
              <a:rPr lang="en-US" sz="2200" b="0" dirty="0" smtClean="0">
                <a:solidFill>
                  <a:srgbClr val="000000"/>
                </a:solidFill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 express number of cases of the criterion variable as part of the total population; frequency of criterion variable divided by N</a:t>
            </a:r>
            <a:endParaRPr lang="en-US" sz="2200" b="0" dirty="0" smtClean="0">
              <a:solidFill>
                <a:srgbClr val="000000"/>
              </a:solidFill>
              <a:latin typeface="+mj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defRPr/>
            </a:pPr>
            <a:endParaRPr lang="en-US" sz="2200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854ED68-BA90-4E21-AD87-788B43CB1352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2800" b="1" smtClean="0"/>
              <a:t>Table  showing the salary range of respondents</a:t>
            </a:r>
            <a:br>
              <a:rPr lang="en-US" smtClean="0"/>
            </a:br>
            <a:endParaRPr lang="en-US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8229600" cy="410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88012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Sl.No</a:t>
                      </a:r>
                      <a:r>
                        <a:rPr lang="en-US" sz="2000" b="1" dirty="0" smtClean="0"/>
                        <a:t>.</a:t>
                      </a:r>
                      <a:endParaRPr lang="en-US" sz="20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Salary Range</a:t>
                      </a:r>
                      <a:endParaRPr lang="en-US" sz="20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No.of</a:t>
                      </a:r>
                      <a:r>
                        <a:rPr lang="en-US" sz="2000" b="1" baseline="0" dirty="0" smtClean="0"/>
                        <a:t> Respondents</a:t>
                      </a:r>
                      <a:endParaRPr lang="en-US" sz="20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Percentage</a:t>
                      </a:r>
                      <a:endParaRPr lang="en-US" sz="2000" b="1" dirty="0"/>
                    </a:p>
                  </a:txBody>
                  <a:tcPr marT="45725" marB="45725"/>
                </a:tc>
              </a:tr>
              <a:tr h="6458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</a:t>
                      </a:r>
                      <a:endParaRPr lang="en-US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Less than 20000</a:t>
                      </a:r>
                      <a:endParaRPr lang="en-US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58</a:t>
                      </a:r>
                      <a:endParaRPr lang="en-US" sz="18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48.3</a:t>
                      </a:r>
                      <a:endParaRPr lang="en-US" sz="18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</a:tr>
              <a:tr h="6458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</a:t>
                      </a:r>
                      <a:endParaRPr lang="en-US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20000-30000</a:t>
                      </a:r>
                      <a:endParaRPr lang="en-US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46</a:t>
                      </a:r>
                      <a:endParaRPr lang="en-US" sz="18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38.3</a:t>
                      </a:r>
                      <a:endParaRPr lang="en-US" sz="18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</a:tr>
              <a:tr h="6458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3</a:t>
                      </a:r>
                      <a:endParaRPr lang="en-US" sz="18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30000-40000</a:t>
                      </a:r>
                      <a:endParaRPr lang="en-US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11</a:t>
                      </a:r>
                      <a:endParaRPr lang="en-US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9.2</a:t>
                      </a:r>
                      <a:endParaRPr lang="en-US" sz="18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</a:tr>
              <a:tr h="6458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4</a:t>
                      </a:r>
                      <a:endParaRPr lang="en-US" sz="18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Above 40000</a:t>
                      </a:r>
                      <a:endParaRPr lang="en-US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5</a:t>
                      </a:r>
                      <a:endParaRPr lang="en-US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4.2</a:t>
                      </a:r>
                      <a:endParaRPr lang="en-US" sz="18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</a:tr>
              <a:tr h="645832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Total</a:t>
                      </a:r>
                      <a:endParaRPr lang="en-US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120</a:t>
                      </a:r>
                      <a:endParaRPr lang="en-US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100</a:t>
                      </a:r>
                      <a:endParaRPr lang="en-US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AB573B-5A52-4A1F-AE93-C5E8B580023E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381000" y="533400"/>
            <a:ext cx="82296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Bivariate Analysis</a:t>
            </a:r>
            <a:endParaRPr lang="en-US" sz="36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sz="2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imes New Roman" panose="02020603050405020304" charset="0"/>
              </a:rPr>
              <a:t>	</a:t>
            </a:r>
            <a:endParaRPr lang="en-US" sz="2200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Times New Roman" panose="02020603050405020304" charset="0"/>
            </a:endParaRPr>
          </a:p>
          <a:p>
            <a:pPr>
              <a:buFontTx/>
              <a:buNone/>
              <a:defRPr/>
            </a:pPr>
            <a:r>
              <a:rPr lang="en-US" sz="22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imes New Roman" panose="02020603050405020304" charset="0"/>
              </a:rPr>
              <a:t>	</a:t>
            </a:r>
            <a:r>
              <a:rPr lang="en-US" sz="2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imes New Roman" panose="02020603050405020304" charset="0"/>
              </a:rPr>
              <a:t>Bivariate </a:t>
            </a:r>
            <a:r>
              <a:rPr lang="en-US" sz="2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imes New Roman" panose="02020603050405020304" charset="0"/>
              </a:rPr>
              <a:t>analysis</a:t>
            </a:r>
            <a:r>
              <a:rPr lang="en-US" sz="2200" b="0" dirty="0" smtClean="0">
                <a:latin typeface="+mj-lt"/>
                <a:cs typeface="Times New Roman" panose="02020603050405020304" charset="0"/>
              </a:rPr>
              <a:t> focus on the relationship between two variables</a:t>
            </a:r>
            <a:endParaRPr lang="en-US" sz="2200" b="0" dirty="0" smtClean="0">
              <a:latin typeface="+mj-lt"/>
              <a:cs typeface="Times New Roman" panose="02020603050405020304" charset="0"/>
            </a:endParaRPr>
          </a:p>
          <a:p>
            <a:pPr>
              <a:buFontTx/>
              <a:buNone/>
              <a:defRPr/>
            </a:pPr>
            <a:endParaRPr lang="en-US" sz="2200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5EB533B-DCB3-4D8E-9167-905619B12175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960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Contingency Tables</a:t>
            </a:r>
            <a:endParaRPr lang="en-US" sz="3600" b="1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n-US" sz="26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Format</a:t>
            </a:r>
            <a:r>
              <a:rPr lang="en-US" sz="2600" b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 </a:t>
            </a:r>
            <a:r>
              <a:rPr lang="en-US" sz="2600" b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Attributes </a:t>
            </a:r>
            <a:r>
              <a:rPr lang="en-US" sz="2600" b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of independent variable are used as column headings and attributes of the dependent variable are used as row headings.</a:t>
            </a:r>
            <a:endParaRPr lang="en-US" sz="2600" b="0" dirty="0" smtClean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 eaLnBrk="1" hangingPunct="1">
              <a:lnSpc>
                <a:spcPct val="90000"/>
              </a:lnSpc>
            </a:pPr>
            <a:endParaRPr lang="en-US" sz="1200" dirty="0" smtClean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69E0B4-C726-4786-8E2D-9C76CE4A586A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200" b="1" smtClean="0"/>
              <a:t> </a:t>
            </a:r>
            <a:r>
              <a:rPr lang="en-US" sz="2800" b="1" smtClean="0"/>
              <a:t>Cross tabulation between Marital status and Pressure of work.</a:t>
            </a:r>
            <a:br>
              <a:rPr lang="en-US" sz="3200" smtClean="0"/>
            </a:br>
            <a:br>
              <a:rPr lang="en-US" sz="3200" smtClean="0"/>
            </a:br>
            <a:endParaRPr lang="en-US" sz="3200" smtClean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4800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59017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Marital Status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 Pressure of work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69400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Strongly Agree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Agree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Neutral</a:t>
                      </a:r>
                      <a:endParaRPr lang="en-US" sz="16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Disagree</a:t>
                      </a:r>
                      <a:endParaRPr lang="en-US" sz="16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Strongly Disagree</a:t>
                      </a:r>
                      <a:endParaRPr lang="en-US" sz="16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Total</a:t>
                      </a:r>
                      <a:endParaRPr lang="en-US" sz="16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</a:tr>
              <a:tr h="59017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Married</a:t>
                      </a:r>
                      <a:endParaRPr lang="en-US" sz="16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7</a:t>
                      </a:r>
                      <a:endParaRPr lang="en-US" sz="16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45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12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34</a:t>
                      </a:r>
                      <a:endParaRPr lang="en-US" sz="16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11</a:t>
                      </a:r>
                      <a:endParaRPr lang="en-US" sz="16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109</a:t>
                      </a:r>
                      <a:endParaRPr lang="en-US" sz="16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</a:tr>
              <a:tr h="590171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6.4%)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41.3%)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11.0%)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31.2%)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10.1%)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100%)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</a:tr>
              <a:tr h="59017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Unmarried</a:t>
                      </a:r>
                      <a:endParaRPr lang="en-US" sz="16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0</a:t>
                      </a:r>
                      <a:endParaRPr lang="en-US" sz="16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6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0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3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11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</a:tr>
              <a:tr h="590171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0.0%)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54.5%)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0.0%)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18.2%)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27.3%)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100%)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</a:tr>
              <a:tr h="59017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Total</a:t>
                      </a:r>
                      <a:endParaRPr lang="en-US" sz="16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7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51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12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36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14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120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</a:tr>
              <a:tr h="590171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5.8%)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42.5%)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10.0%)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30.0%)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11.7%)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100%)</a:t>
                      </a:r>
                      <a:endParaRPr lang="en-US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52BAEF6-87A2-4421-AF83-5B035286549F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457200" y="381000"/>
            <a:ext cx="8229600" cy="1036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Multivariate Analysis</a:t>
            </a:r>
            <a:endParaRPr lang="en-US" sz="3600" b="1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200" b="0" dirty="0" smtClean="0">
                <a:latin typeface="+mj-lt"/>
              </a:rPr>
              <a:t>	  </a:t>
            </a:r>
            <a:endParaRPr lang="en-US" sz="2200" b="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b="0" dirty="0" smtClean="0">
                <a:solidFill>
                  <a:srgbClr val="002060"/>
                </a:solidFill>
                <a:latin typeface="+mj-lt"/>
              </a:rPr>
              <a:t>These are statistical </a:t>
            </a:r>
            <a:r>
              <a:rPr lang="en-US" sz="2200" b="0" dirty="0" smtClean="0">
                <a:solidFill>
                  <a:srgbClr val="002060"/>
                </a:solidFill>
                <a:latin typeface="+mj-lt"/>
              </a:rPr>
              <a:t>techniques used when there are two or more measurements of each element and the variables are analyzed simultaneously</a:t>
            </a:r>
            <a:r>
              <a:rPr lang="en-US" sz="2200" b="0" dirty="0" smtClean="0">
                <a:solidFill>
                  <a:srgbClr val="002060"/>
                </a:solidFill>
                <a:latin typeface="+mj-lt"/>
              </a:rPr>
              <a:t>.</a:t>
            </a:r>
            <a:endParaRPr lang="en-US" sz="2200" b="0" dirty="0" smtClean="0">
              <a:solidFill>
                <a:srgbClr val="002060"/>
              </a:solidFill>
              <a:latin typeface="+mj-lt"/>
            </a:endParaRPr>
          </a:p>
          <a:p>
            <a:pPr marL="457200" lvl="1" indent="0">
              <a:buNone/>
            </a:pPr>
            <a:endParaRPr lang="en-US" sz="2200" b="0" dirty="0" smtClean="0">
              <a:solidFill>
                <a:srgbClr val="002060"/>
              </a:solidFill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b="0" dirty="0" smtClean="0">
                <a:solidFill>
                  <a:srgbClr val="002060"/>
                </a:solidFill>
                <a:latin typeface="+mj-lt"/>
              </a:rPr>
              <a:t>Multivariate </a:t>
            </a:r>
            <a:r>
              <a:rPr lang="en-US" sz="2200" b="0" dirty="0" smtClean="0">
                <a:solidFill>
                  <a:srgbClr val="002060"/>
                </a:solidFill>
                <a:latin typeface="+mj-lt"/>
              </a:rPr>
              <a:t>techniques are concerned with the simultaneous relationships among two or more phenomena</a:t>
            </a:r>
            <a:r>
              <a:rPr lang="en-US" sz="2200" b="0" dirty="0" smtClean="0">
                <a:solidFill>
                  <a:srgbClr val="002060"/>
                </a:solidFill>
                <a:latin typeface="+mj-lt"/>
              </a:rPr>
              <a:t>.</a:t>
            </a:r>
            <a:endParaRPr lang="en-US" sz="2200" b="0" dirty="0" smtClean="0">
              <a:solidFill>
                <a:srgbClr val="002060"/>
              </a:solidFill>
              <a:latin typeface="+mj-lt"/>
            </a:endParaRPr>
          </a:p>
          <a:p>
            <a:pPr marL="457200" lvl="1" indent="0">
              <a:buNone/>
            </a:pPr>
            <a:r>
              <a:rPr lang="en-US" sz="2200" b="0" dirty="0">
                <a:solidFill>
                  <a:srgbClr val="002060"/>
                </a:solidFill>
                <a:latin typeface="+mj-lt"/>
              </a:rPr>
              <a:t> </a:t>
            </a:r>
            <a:endParaRPr lang="en-US" sz="2200" b="0" dirty="0">
              <a:solidFill>
                <a:srgbClr val="002060"/>
              </a:solidFill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b="0" dirty="0" smtClean="0">
                <a:solidFill>
                  <a:srgbClr val="002060"/>
                </a:solidFill>
                <a:latin typeface="+mj-lt"/>
              </a:rPr>
              <a:t>Important </a:t>
            </a:r>
            <a:r>
              <a:rPr lang="en-US" sz="2200" b="0" dirty="0" smtClean="0">
                <a:solidFill>
                  <a:srgbClr val="002060"/>
                </a:solidFill>
                <a:latin typeface="+mj-lt"/>
              </a:rPr>
              <a:t>in marketing research because most business problems are multidimensional.</a:t>
            </a:r>
            <a:endParaRPr lang="en-US" sz="2200" b="0" dirty="0" smtClean="0">
              <a:solidFill>
                <a:srgbClr val="002060"/>
              </a:solidFill>
              <a:latin typeface="+mj-lt"/>
            </a:endParaRPr>
          </a:p>
          <a:p>
            <a:endParaRPr lang="en-US" sz="220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D75D0-4BDF-4BD3-9770-D95FF699B184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ates McDaniel Design Template">
  <a:themeElements>
    <a:clrScheme name="1_Oates McDaniel Design Template 11">
      <a:dk1>
        <a:srgbClr val="003366"/>
      </a:dk1>
      <a:lt1>
        <a:srgbClr val="FFFFFF"/>
      </a:lt1>
      <a:dk2>
        <a:srgbClr val="003366"/>
      </a:dk2>
      <a:lt2>
        <a:srgbClr val="CC0000"/>
      </a:lt2>
      <a:accent1>
        <a:srgbClr val="FF9900"/>
      </a:accent1>
      <a:accent2>
        <a:srgbClr val="CC0000"/>
      </a:accent2>
      <a:accent3>
        <a:srgbClr val="FFFFFF"/>
      </a:accent3>
      <a:accent4>
        <a:srgbClr val="002A56"/>
      </a:accent4>
      <a:accent5>
        <a:srgbClr val="FFCAAA"/>
      </a:accent5>
      <a:accent6>
        <a:srgbClr val="B90000"/>
      </a:accent6>
      <a:hlink>
        <a:srgbClr val="990000"/>
      </a:hlink>
      <a:folHlink>
        <a:srgbClr val="3333FF"/>
      </a:folHlink>
    </a:clrScheme>
    <a:fontScheme name="1_Oates McDaniel Design Template">
      <a:majorFont>
        <a:latin typeface="Tim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1_Oates McDaniel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ates McDaniel Design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8">
        <a:dk1>
          <a:srgbClr val="000066"/>
        </a:dk1>
        <a:lt1>
          <a:srgbClr val="FFFFFF"/>
        </a:lt1>
        <a:dk2>
          <a:srgbClr val="A50021"/>
        </a:dk2>
        <a:lt2>
          <a:srgbClr val="000066"/>
        </a:lt2>
        <a:accent1>
          <a:srgbClr val="000066"/>
        </a:accent1>
        <a:accent2>
          <a:srgbClr val="A50021"/>
        </a:accent2>
        <a:accent3>
          <a:srgbClr val="FFFFFF"/>
        </a:accent3>
        <a:accent4>
          <a:srgbClr val="000056"/>
        </a:accent4>
        <a:accent5>
          <a:srgbClr val="AAAAB8"/>
        </a:accent5>
        <a:accent6>
          <a:srgbClr val="95001D"/>
        </a:accent6>
        <a:hlink>
          <a:srgbClr val="0066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9">
        <a:dk1>
          <a:srgbClr val="990033"/>
        </a:dk1>
        <a:lt1>
          <a:srgbClr val="FFFFFF"/>
        </a:lt1>
        <a:dk2>
          <a:srgbClr val="A50021"/>
        </a:dk2>
        <a:lt2>
          <a:srgbClr val="CC0000"/>
        </a:lt2>
        <a:accent1>
          <a:srgbClr val="FF9900"/>
        </a:accent1>
        <a:accent2>
          <a:srgbClr val="CC0000"/>
        </a:accent2>
        <a:accent3>
          <a:srgbClr val="FFFFFF"/>
        </a:accent3>
        <a:accent4>
          <a:srgbClr val="82002A"/>
        </a:accent4>
        <a:accent5>
          <a:srgbClr val="FFCAAA"/>
        </a:accent5>
        <a:accent6>
          <a:srgbClr val="B90000"/>
        </a:accent6>
        <a:hlink>
          <a:srgbClr val="0066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10">
        <a:dk1>
          <a:srgbClr val="006600"/>
        </a:dk1>
        <a:lt1>
          <a:srgbClr val="FFFFFF"/>
        </a:lt1>
        <a:dk2>
          <a:srgbClr val="A50021"/>
        </a:dk2>
        <a:lt2>
          <a:srgbClr val="CC0000"/>
        </a:lt2>
        <a:accent1>
          <a:srgbClr val="FF9900"/>
        </a:accent1>
        <a:accent2>
          <a:srgbClr val="CC0000"/>
        </a:accent2>
        <a:accent3>
          <a:srgbClr val="FFFFFF"/>
        </a:accent3>
        <a:accent4>
          <a:srgbClr val="005600"/>
        </a:accent4>
        <a:accent5>
          <a:srgbClr val="FFCAAA"/>
        </a:accent5>
        <a:accent6>
          <a:srgbClr val="B90000"/>
        </a:accent6>
        <a:hlink>
          <a:srgbClr val="0066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11">
        <a:dk1>
          <a:srgbClr val="003366"/>
        </a:dk1>
        <a:lt1>
          <a:srgbClr val="FFFFFF"/>
        </a:lt1>
        <a:dk2>
          <a:srgbClr val="003366"/>
        </a:dk2>
        <a:lt2>
          <a:srgbClr val="CC0000"/>
        </a:lt2>
        <a:accent1>
          <a:srgbClr val="FF9900"/>
        </a:accent1>
        <a:accent2>
          <a:srgbClr val="CC0000"/>
        </a:accent2>
        <a:accent3>
          <a:srgbClr val="FFFFFF"/>
        </a:accent3>
        <a:accent4>
          <a:srgbClr val="002A56"/>
        </a:accent4>
        <a:accent5>
          <a:srgbClr val="FFCAAA"/>
        </a:accent5>
        <a:accent6>
          <a:srgbClr val="B90000"/>
        </a:accent6>
        <a:hlink>
          <a:srgbClr val="990000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2402</Words>
  <Application>WPS Presentation</Application>
  <PresentationFormat>On-screen Show (4:3)</PresentationFormat>
  <Paragraphs>256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Arial</vt:lpstr>
      <vt:lpstr>SimSun</vt:lpstr>
      <vt:lpstr>Wingdings</vt:lpstr>
      <vt:lpstr>Helvetica</vt:lpstr>
      <vt:lpstr>Times</vt:lpstr>
      <vt:lpstr>Times New Roman</vt:lpstr>
      <vt:lpstr>Impact</vt:lpstr>
      <vt:lpstr>Arial Unicode MS</vt:lpstr>
      <vt:lpstr>Times New Roman</vt:lpstr>
      <vt:lpstr>Calibri</vt:lpstr>
      <vt:lpstr>Microsoft YaHei</vt:lpstr>
      <vt:lpstr>Arial Unicode MS</vt:lpstr>
      <vt:lpstr>1_Oates McDaniel Design Template</vt:lpstr>
      <vt:lpstr>Research Methodology</vt:lpstr>
      <vt:lpstr>Three types of analysis</vt:lpstr>
      <vt:lpstr>“Purpose”</vt:lpstr>
      <vt:lpstr>Univariate Analysis</vt:lpstr>
      <vt:lpstr>Table  showing the salary range of respondents </vt:lpstr>
      <vt:lpstr>Bivariate Analysis</vt:lpstr>
      <vt:lpstr>Contingency Tables</vt:lpstr>
      <vt:lpstr> Cross tabulation between Marital status and Pressure of work.  </vt:lpstr>
      <vt:lpstr>Multivariate Analysis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Methodology</dc:title>
  <dc:creator>user</dc:creator>
  <cp:lastModifiedBy>user</cp:lastModifiedBy>
  <cp:revision>2</cp:revision>
  <dcterms:created xsi:type="dcterms:W3CDTF">2020-08-03T02:52:00Z</dcterms:created>
  <dcterms:modified xsi:type="dcterms:W3CDTF">2024-08-31T07:40:07Z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84F4E3C7194A45A59669E91CE99B5997_12</vt:lpwstr>
  </property>
  <property fmtid="{D5CDD505-2E9C-101B-9397-08002B2CF9AE}" pid="3" name="KSOProductBuildVer">
    <vt:lpwstr>1033-12.2.0.17562</vt:lpwstr>
  </property>
</Properties>
</file>