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7" r:id="rId3"/>
    <p:sldId id="258" r:id="rId4"/>
    <p:sldId id="259" r:id="rId5"/>
    <p:sldId id="260" r:id="rId6"/>
    <p:sldId id="261" r:id="rId7"/>
    <p:sldId id="262" r:id="rId8"/>
    <p:sldId id="263" r:id="rId9"/>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notesMaster" Target="notesMasters/notesMaster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E47B75-4CE2-45CC-9231-5C2FA3AC4CEB}" type="datetimeFigureOut">
              <a:rPr lang="en-IN" smtClean="0"/>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419F71-DACC-40A7-88E2-893B15478824}" type="slidenum">
              <a:rPr lang="en-IN" smtClean="0"/>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fld id="{B148FC92-B6CF-4A7A-B8E8-B12F42C667AF}" type="slidenum">
              <a:rPr lang="en-GB" sz="1200">
                <a:solidFill>
                  <a:prstClr val="black"/>
                </a:solidFill>
                <a:latin typeface="Arial" panose="020B0604020202020204" pitchFamily="34" charset="0"/>
              </a:rPr>
            </a:fld>
            <a:endParaRPr lang="en-GB" sz="1200">
              <a:solidFill>
                <a:prstClr val="black"/>
              </a:solidFill>
              <a:latin typeface="Arial" panose="020B0604020202020204" pitchFamily="34" charset="0"/>
            </a:endParaRPr>
          </a:p>
        </p:txBody>
      </p:sp>
      <p:sp>
        <p:nvSpPr>
          <p:cNvPr id="110595" name="Rectangle 2"/>
          <p:cNvSpPr>
            <a:spLocks noGrp="1" noRot="1" noChangeAspect="1" noChangeArrowheads="1" noTextEdit="1"/>
          </p:cNvSpPr>
          <p:nvPr>
            <p:ph type="sldImg"/>
          </p:nvPr>
        </p:nvSpPr>
        <p:spPr>
          <a:ln w="12700" cap="flat"/>
        </p:spPr>
      </p:sp>
      <p:sp>
        <p:nvSpPr>
          <p:cNvPr id="110596" name="Rectangle 3"/>
          <p:cNvSpPr>
            <a:spLocks noGrp="1" noChangeArrowheads="1"/>
          </p:cNvSpPr>
          <p:nvPr>
            <p:ph type="body" idx="1"/>
          </p:nvPr>
        </p:nvSpPr>
        <p:spPr>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fld id="{66D17029-26F4-47A3-AE6F-3064BBDC92DF}" type="slidenum">
              <a:rPr lang="en-GB" sz="1200">
                <a:solidFill>
                  <a:prstClr val="black"/>
                </a:solidFill>
                <a:latin typeface="Arial" panose="020B0604020202020204" pitchFamily="34" charset="0"/>
              </a:rPr>
            </a:fld>
            <a:endParaRPr lang="en-GB" sz="1200">
              <a:solidFill>
                <a:prstClr val="black"/>
              </a:solidFill>
              <a:latin typeface="Arial" panose="020B0604020202020204" pitchFamily="34" charset="0"/>
            </a:endParaRPr>
          </a:p>
        </p:txBody>
      </p:sp>
      <p:sp>
        <p:nvSpPr>
          <p:cNvPr id="111619" name="Rectangle 2"/>
          <p:cNvSpPr>
            <a:spLocks noGrp="1" noRot="1" noChangeAspect="1" noChangeArrowheads="1" noTextEdit="1"/>
          </p:cNvSpPr>
          <p:nvPr>
            <p:ph type="sldImg"/>
          </p:nvPr>
        </p:nvSpPr>
        <p:spPr>
          <a:ln w="12700" cap="flat"/>
        </p:spPr>
      </p:sp>
      <p:sp>
        <p:nvSpPr>
          <p:cNvPr id="111620" name="Rectangle 3"/>
          <p:cNvSpPr>
            <a:spLocks noGrp="1" noChangeArrowheads="1"/>
          </p:cNvSpPr>
          <p:nvPr>
            <p:ph type="body" idx="1"/>
          </p:nvPr>
        </p:nvSpPr>
        <p:spPr>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1" hangingPunct="1"/>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fld id="{BB36295D-1291-4309-9983-D4E6FDC19EC7}" type="slidenum">
              <a:rPr lang="en-GB" sz="1200">
                <a:solidFill>
                  <a:prstClr val="black"/>
                </a:solidFill>
                <a:latin typeface="Arial" panose="020B0604020202020204" pitchFamily="34" charset="0"/>
              </a:rPr>
            </a:fld>
            <a:endParaRPr lang="en-GB" sz="1200">
              <a:solidFill>
                <a:prstClr val="black"/>
              </a:solidFill>
              <a:latin typeface="Arial" panose="020B0604020202020204" pitchFamily="34" charset="0"/>
            </a:endParaRPr>
          </a:p>
        </p:txBody>
      </p:sp>
      <p:sp>
        <p:nvSpPr>
          <p:cNvPr id="112643" name="Rectangle 2"/>
          <p:cNvSpPr>
            <a:spLocks noGrp="1" noRot="1" noChangeAspect="1" noChangeArrowheads="1" noTextEdit="1"/>
          </p:cNvSpPr>
          <p:nvPr>
            <p:ph type="sldImg"/>
          </p:nvPr>
        </p:nvSpPr>
        <p:spPr>
          <a:ln w="12700" cap="flat"/>
        </p:spPr>
      </p:sp>
      <p:sp>
        <p:nvSpPr>
          <p:cNvPr id="112644" name="Rectangle 3"/>
          <p:cNvSpPr>
            <a:spLocks noGrp="1" noChangeArrowheads="1"/>
          </p:cNvSpPr>
          <p:nvPr>
            <p:ph type="body" idx="1"/>
          </p:nvPr>
        </p:nvSpPr>
        <p:spPr>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1" hangingPunct="1"/>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fld id="{FE9ABC09-B6D8-4CF3-A6E0-1BB57D88BD37}" type="slidenum">
              <a:rPr lang="en-GB" sz="1200">
                <a:solidFill>
                  <a:prstClr val="black"/>
                </a:solidFill>
                <a:latin typeface="Arial" panose="020B0604020202020204" pitchFamily="34" charset="0"/>
              </a:rPr>
            </a:fld>
            <a:endParaRPr lang="en-GB" sz="1200">
              <a:solidFill>
                <a:prstClr val="black"/>
              </a:solidFill>
              <a:latin typeface="Arial" panose="020B0604020202020204" pitchFamily="34" charset="0"/>
            </a:endParaRPr>
          </a:p>
        </p:txBody>
      </p:sp>
      <p:sp>
        <p:nvSpPr>
          <p:cNvPr id="113667" name="Rectangle 2"/>
          <p:cNvSpPr>
            <a:spLocks noGrp="1" noRot="1" noChangeAspect="1" noChangeArrowheads="1" noTextEdit="1"/>
          </p:cNvSpPr>
          <p:nvPr>
            <p:ph type="sldImg"/>
          </p:nvPr>
        </p:nvSpPr>
        <p:spPr>
          <a:ln w="12700" cap="flat"/>
        </p:spPr>
      </p:sp>
      <p:sp>
        <p:nvSpPr>
          <p:cNvPr id="113668" name="Rectangle 3"/>
          <p:cNvSpPr>
            <a:spLocks noGrp="1" noChangeArrowheads="1"/>
          </p:cNvSpPr>
          <p:nvPr>
            <p:ph type="body" idx="1"/>
          </p:nvPr>
        </p:nvSpPr>
        <p:spPr>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1" hangingPunct="1"/>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fld id="{0EC6173C-A073-420F-A53E-F87D76841150}" type="slidenum">
              <a:rPr lang="en-GB" sz="1200">
                <a:solidFill>
                  <a:prstClr val="black"/>
                </a:solidFill>
                <a:latin typeface="Arial" panose="020B0604020202020204" pitchFamily="34" charset="0"/>
              </a:rPr>
            </a:fld>
            <a:endParaRPr lang="en-GB" sz="1200">
              <a:solidFill>
                <a:prstClr val="black"/>
              </a:solidFill>
              <a:latin typeface="Arial" panose="020B0604020202020204" pitchFamily="34" charset="0"/>
            </a:endParaRPr>
          </a:p>
        </p:txBody>
      </p:sp>
      <p:sp>
        <p:nvSpPr>
          <p:cNvPr id="114691" name="Rectangle 2"/>
          <p:cNvSpPr>
            <a:spLocks noGrp="1" noRot="1" noChangeAspect="1" noChangeArrowheads="1" noTextEdit="1"/>
          </p:cNvSpPr>
          <p:nvPr>
            <p:ph type="sldImg"/>
          </p:nvPr>
        </p:nvSpPr>
        <p:spPr>
          <a:ln w="12700" cap="flat"/>
        </p:spPr>
      </p:sp>
      <p:sp>
        <p:nvSpPr>
          <p:cNvPr id="114692" name="Rectangle 3"/>
          <p:cNvSpPr>
            <a:spLocks noGrp="1" noChangeArrowheads="1"/>
          </p:cNvSpPr>
          <p:nvPr>
            <p:ph type="body" idx="1"/>
          </p:nvPr>
        </p:nvSpPr>
        <p:spPr>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1" hangingPunct="1"/>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fld id="{42D9F528-64AC-4B45-9AB9-DEB7FEA1F587}" type="slidenum">
              <a:rPr lang="en-GB" sz="1200">
                <a:solidFill>
                  <a:prstClr val="black"/>
                </a:solidFill>
                <a:latin typeface="Arial" panose="020B0604020202020204" pitchFamily="34" charset="0"/>
              </a:rPr>
            </a:fld>
            <a:endParaRPr lang="en-GB" sz="1200">
              <a:solidFill>
                <a:prstClr val="black"/>
              </a:solidFill>
              <a:latin typeface="Arial" panose="020B0604020202020204" pitchFamily="34" charset="0"/>
            </a:endParaRPr>
          </a:p>
        </p:txBody>
      </p:sp>
      <p:sp>
        <p:nvSpPr>
          <p:cNvPr id="115715" name="Rectangle 2"/>
          <p:cNvSpPr>
            <a:spLocks noGrp="1" noRot="1" noChangeAspect="1" noChangeArrowheads="1" noTextEdit="1"/>
          </p:cNvSpPr>
          <p:nvPr>
            <p:ph type="sldImg"/>
          </p:nvPr>
        </p:nvSpPr>
        <p:spPr>
          <a:ln w="12700" cap="flat"/>
        </p:spPr>
      </p:sp>
      <p:sp>
        <p:nvSpPr>
          <p:cNvPr id="115716" name="Rectangle 3"/>
          <p:cNvSpPr>
            <a:spLocks noGrp="1" noChangeArrowheads="1"/>
          </p:cNvSpPr>
          <p:nvPr>
            <p:ph type="body" idx="1"/>
          </p:nvPr>
        </p:nvSpPr>
        <p:spPr>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1" hangingPunct="1"/>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fld id="{A479755B-50BD-4881-A13D-5F02A3B15B5E}" type="slidenum">
              <a:rPr lang="en-GB" sz="1200">
                <a:solidFill>
                  <a:prstClr val="black"/>
                </a:solidFill>
                <a:latin typeface="Arial" panose="020B0604020202020204" pitchFamily="34" charset="0"/>
              </a:rPr>
            </a:fld>
            <a:endParaRPr lang="en-GB" sz="1200">
              <a:solidFill>
                <a:prstClr val="black"/>
              </a:solidFill>
              <a:latin typeface="Arial" panose="020B0604020202020204" pitchFamily="34" charset="0"/>
            </a:endParaRPr>
          </a:p>
        </p:txBody>
      </p:sp>
      <p:sp>
        <p:nvSpPr>
          <p:cNvPr id="116739" name="Rectangle 2"/>
          <p:cNvSpPr>
            <a:spLocks noGrp="1" noRot="1" noChangeAspect="1" noChangeArrowheads="1" noTextEdit="1"/>
          </p:cNvSpPr>
          <p:nvPr>
            <p:ph type="sldImg"/>
          </p:nvPr>
        </p:nvSpPr>
        <p:spPr>
          <a:ln w="12700" cap="flat"/>
        </p:spPr>
      </p:sp>
      <p:sp>
        <p:nvSpPr>
          <p:cNvPr id="116740" name="Rectangle 3"/>
          <p:cNvSpPr>
            <a:spLocks noGrp="1" noChangeArrowheads="1"/>
          </p:cNvSpPr>
          <p:nvPr>
            <p:ph type="body" idx="1"/>
          </p:nvPr>
        </p:nvSpPr>
        <p:spPr>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1" hangingPunct="1"/>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fld id="{F86FC8D0-5A0F-41EC-ACA0-C008EBCE9CF9}" type="slidenum">
              <a:rPr lang="en-GB" sz="1200">
                <a:solidFill>
                  <a:prstClr val="black"/>
                </a:solidFill>
                <a:latin typeface="Arial" panose="020B0604020202020204" pitchFamily="34" charset="0"/>
              </a:rPr>
            </a:fld>
            <a:endParaRPr lang="en-GB" sz="1200">
              <a:solidFill>
                <a:prstClr val="black"/>
              </a:solidFill>
              <a:latin typeface="Arial" panose="020B0604020202020204" pitchFamily="34" charset="0"/>
            </a:endParaRPr>
          </a:p>
        </p:txBody>
      </p:sp>
      <p:sp>
        <p:nvSpPr>
          <p:cNvPr id="117763" name="Rectangle 2"/>
          <p:cNvSpPr>
            <a:spLocks noGrp="1" noRot="1" noChangeAspect="1" noChangeArrowheads="1" noTextEdit="1"/>
          </p:cNvSpPr>
          <p:nvPr>
            <p:ph type="sldImg"/>
          </p:nvPr>
        </p:nvSpPr>
        <p:spPr>
          <a:ln w="12700" cap="flat"/>
        </p:spPr>
      </p:sp>
      <p:sp>
        <p:nvSpPr>
          <p:cNvPr id="117764" name="Rectangle 3"/>
          <p:cNvSpPr>
            <a:spLocks noGrp="1" noChangeArrowheads="1"/>
          </p:cNvSpPr>
          <p:nvPr>
            <p:ph type="body" idx="1"/>
          </p:nvPr>
        </p:nvSpPr>
        <p:spPr>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1" hangingPunct="1"/>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fld id="{940FB84D-49F3-4947-9733-10929FF19434}" type="slidenum">
              <a:rPr lang="en-GB" sz="1200">
                <a:solidFill>
                  <a:prstClr val="black"/>
                </a:solidFill>
                <a:latin typeface="Arial" panose="020B0604020202020204" pitchFamily="34" charset="0"/>
              </a:rPr>
            </a:fld>
            <a:endParaRPr lang="en-GB" sz="1200">
              <a:solidFill>
                <a:prstClr val="black"/>
              </a:solidFill>
              <a:latin typeface="Arial" panose="020B0604020202020204" pitchFamily="34" charset="0"/>
            </a:endParaRPr>
          </a:p>
        </p:txBody>
      </p:sp>
      <p:sp>
        <p:nvSpPr>
          <p:cNvPr id="118787" name="Rectangle 2"/>
          <p:cNvSpPr>
            <a:spLocks noGrp="1" noRot="1" noChangeAspect="1" noChangeArrowheads="1" noTextEdit="1"/>
          </p:cNvSpPr>
          <p:nvPr>
            <p:ph type="sldImg"/>
          </p:nvPr>
        </p:nvSpPr>
        <p:spPr>
          <a:ln w="12700" cap="flat"/>
        </p:spPr>
      </p:sp>
      <p:sp>
        <p:nvSpPr>
          <p:cNvPr id="118788" name="Rectangle 3"/>
          <p:cNvSpPr>
            <a:spLocks noGrp="1" noChangeArrowheads="1"/>
          </p:cNvSpPr>
          <p:nvPr>
            <p:ph type="body" idx="1"/>
          </p:nvPr>
        </p:nvSpPr>
        <p:spPr>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PhAnim="0" showMasterSp="0">
  <p:cSld name="Title Slide">
    <p:spTree>
      <p:nvGrpSpPr>
        <p:cNvPr id="1" name=""/>
        <p:cNvGrpSpPr/>
        <p:nvPr/>
      </p:nvGrpSpPr>
      <p:grpSpPr>
        <a:xfrm>
          <a:off x="0" y="0"/>
          <a:ext cx="0" cy="0"/>
          <a:chOff x="0" y="0"/>
          <a:chExt cx="0" cy="0"/>
        </a:xfrm>
      </p:grpSpPr>
      <p:pic>
        <p:nvPicPr>
          <p:cNvPr id="2" name="Picture 2" descr="hair 3rd ed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6482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3"/>
          <p:cNvSpPr>
            <a:spLocks noChangeArrowheads="1"/>
          </p:cNvSpPr>
          <p:nvPr/>
        </p:nvSpPr>
        <p:spPr bwMode="auto">
          <a:xfrm>
            <a:off x="4648200" y="0"/>
            <a:ext cx="4495800" cy="6858000"/>
          </a:xfrm>
          <a:prstGeom prst="rect">
            <a:avLst/>
          </a:prstGeom>
          <a:gradFill rotWithShape="1">
            <a:gsLst>
              <a:gs pos="0">
                <a:schemeClr val="accent1">
                  <a:alpha val="73000"/>
                </a:schemeClr>
              </a:gs>
              <a:gs pos="100000">
                <a:schemeClr val="accent2">
                  <a:alpha val="73000"/>
                </a:schemeClr>
              </a:gs>
            </a:gsLst>
            <a:lin ang="5400000" scaled="1"/>
          </a:gradFill>
          <a:ln w="9525">
            <a:solidFill>
              <a:schemeClr val="tx2"/>
            </a:solidFill>
            <a:miter lim="800000"/>
          </a:ln>
        </p:spPr>
        <p:txBody>
          <a:bodyPr wrap="none" anchor="ctr"/>
          <a:lstStyle/>
          <a:p>
            <a:pPr algn="ctr" eaLnBrk="0" fontAlgn="base" hangingPunct="0">
              <a:spcBef>
                <a:spcPct val="0"/>
              </a:spcBef>
              <a:spcAft>
                <a:spcPct val="0"/>
              </a:spcAft>
            </a:pPr>
            <a:endParaRPr lang="en-US" sz="2000">
              <a:solidFill>
                <a:srgbClr val="003366"/>
              </a:solidFill>
              <a:latin typeface="Helvetica" charset="0"/>
            </a:endParaRPr>
          </a:p>
        </p:txBody>
      </p:sp>
      <p:sp>
        <p:nvSpPr>
          <p:cNvPr id="4" name="Text Box 4"/>
          <p:cNvSpPr txBox="1">
            <a:spLocks noChangeArrowheads="1"/>
          </p:cNvSpPr>
          <p:nvPr/>
        </p:nvSpPr>
        <p:spPr bwMode="auto">
          <a:xfrm>
            <a:off x="228600" y="0"/>
            <a:ext cx="4191000" cy="1555750"/>
          </a:xfrm>
          <a:prstGeom prst="rect">
            <a:avLst/>
          </a:prstGeom>
          <a:noFill/>
          <a:ln>
            <a:noFill/>
          </a:ln>
          <a:effectLst>
            <a:outerShdw dist="35921" dir="2700000" algn="ctr" rotWithShape="0">
              <a:schemeClr val="accent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pPr algn="ctr" eaLnBrk="0" fontAlgn="base" hangingPunct="0">
              <a:spcBef>
                <a:spcPct val="0"/>
              </a:spcBef>
              <a:spcAft>
                <a:spcPct val="0"/>
              </a:spcAft>
            </a:pPr>
            <a:r>
              <a:rPr lang="en-US" sz="4800" b="1">
                <a:solidFill>
                  <a:srgbClr val="FFFFFF"/>
                </a:solidFill>
              </a:rPr>
              <a:t>Chapter Seventeen</a:t>
            </a:r>
            <a:endParaRPr lang="en-US" sz="4800">
              <a:solidFill>
                <a:srgbClr val="FFFFFF"/>
              </a:solidFill>
            </a:endParaRPr>
          </a:p>
        </p:txBody>
      </p:sp>
      <p:sp>
        <p:nvSpPr>
          <p:cNvPr id="5" name="Rectangle 5"/>
          <p:cNvSpPr>
            <a:spLocks noChangeArrowheads="1"/>
          </p:cNvSpPr>
          <p:nvPr/>
        </p:nvSpPr>
        <p:spPr bwMode="auto">
          <a:xfrm>
            <a:off x="5181600" y="5867400"/>
            <a:ext cx="35814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spAutoFit/>
          </a:bodyPr>
          <a:lstStyle/>
          <a:p>
            <a:pPr eaLnBrk="0" fontAlgn="base" hangingPunct="0">
              <a:spcBef>
                <a:spcPct val="0"/>
              </a:spcBef>
              <a:spcAft>
                <a:spcPct val="0"/>
              </a:spcAft>
            </a:pPr>
            <a:r>
              <a:rPr lang="en-US" sz="1400" b="1">
                <a:solidFill>
                  <a:srgbClr val="003366"/>
                </a:solidFill>
                <a:latin typeface="Helvetica" charset="0"/>
              </a:rPr>
              <a:t>Copyright © 2006</a:t>
            </a:r>
            <a:endParaRPr lang="en-US" sz="1400" b="1">
              <a:solidFill>
                <a:srgbClr val="003366"/>
              </a:solidFill>
              <a:latin typeface="Helvetica" charset="0"/>
            </a:endParaRPr>
          </a:p>
          <a:p>
            <a:pPr eaLnBrk="0" fontAlgn="base" hangingPunct="0">
              <a:spcBef>
                <a:spcPct val="0"/>
              </a:spcBef>
              <a:spcAft>
                <a:spcPct val="0"/>
              </a:spcAft>
            </a:pPr>
            <a:r>
              <a:rPr lang="en-US" sz="1400" b="1">
                <a:solidFill>
                  <a:srgbClr val="003366"/>
                </a:solidFill>
                <a:latin typeface="Helvetica" charset="0"/>
              </a:rPr>
              <a:t>McGraw-Hill/Irwin</a:t>
            </a:r>
            <a:endParaRPr lang="en-US" sz="1400" b="1">
              <a:solidFill>
                <a:srgbClr val="003366"/>
              </a:solidFill>
              <a:latin typeface="Helvetica" charset="0"/>
            </a:endParaRPr>
          </a:p>
        </p:txBody>
      </p:sp>
      <p:sp>
        <p:nvSpPr>
          <p:cNvPr id="6" name="Text Box 6"/>
          <p:cNvSpPr txBox="1">
            <a:spLocks noChangeArrowheads="1"/>
          </p:cNvSpPr>
          <p:nvPr/>
        </p:nvSpPr>
        <p:spPr bwMode="auto">
          <a:xfrm>
            <a:off x="304800" y="228600"/>
            <a:ext cx="3886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pPr eaLnBrk="0" fontAlgn="base" hangingPunct="0">
              <a:spcBef>
                <a:spcPct val="50000"/>
              </a:spcBef>
              <a:spcAft>
                <a:spcPct val="0"/>
              </a:spcAft>
            </a:pPr>
            <a:endParaRPr lang="en-US" b="1">
              <a:solidFill>
                <a:srgbClr val="000066"/>
              </a:solidFill>
            </a:endParaRPr>
          </a:p>
        </p:txBody>
      </p:sp>
      <p:sp>
        <p:nvSpPr>
          <p:cNvPr id="7" name="Text Box 7"/>
          <p:cNvSpPr txBox="1">
            <a:spLocks noChangeArrowheads="1"/>
          </p:cNvSpPr>
          <p:nvPr/>
        </p:nvSpPr>
        <p:spPr bwMode="auto">
          <a:xfrm>
            <a:off x="4800600" y="1066800"/>
            <a:ext cx="43434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pPr algn="ctr" eaLnBrk="0" fontAlgn="base" hangingPunct="0">
              <a:spcBef>
                <a:spcPct val="50000"/>
              </a:spcBef>
              <a:spcAft>
                <a:spcPct val="0"/>
              </a:spcAft>
            </a:pPr>
            <a:endParaRPr lang="en-US" sz="3200" b="1">
              <a:solidFill>
                <a:srgbClr val="A50021"/>
              </a:solidFill>
            </a:endParaRPr>
          </a:p>
          <a:p>
            <a:pPr algn="ctr" eaLnBrk="0" fontAlgn="base" hangingPunct="0">
              <a:spcBef>
                <a:spcPct val="50000"/>
              </a:spcBef>
              <a:spcAft>
                <a:spcPct val="0"/>
              </a:spcAft>
            </a:pPr>
            <a:endParaRPr lang="en-US" sz="3200" b="1">
              <a:solidFill>
                <a:srgbClr val="A50021"/>
              </a:solidFill>
              <a:latin typeface="Impact" panose="020B0806030902050204" pitchFamily="34" charset="0"/>
            </a:endParaRPr>
          </a:p>
        </p:txBody>
      </p:sp>
      <p:sp>
        <p:nvSpPr>
          <p:cNvPr id="8" name="Text Box 8"/>
          <p:cNvSpPr txBox="1">
            <a:spLocks noChangeArrowheads="1"/>
          </p:cNvSpPr>
          <p:nvPr/>
        </p:nvSpPr>
        <p:spPr bwMode="auto">
          <a:xfrm>
            <a:off x="5029200" y="457200"/>
            <a:ext cx="3657600" cy="214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pPr algn="ctr" eaLnBrk="0" fontAlgn="base" hangingPunct="0">
              <a:spcBef>
                <a:spcPct val="50000"/>
              </a:spcBef>
              <a:spcAft>
                <a:spcPct val="0"/>
              </a:spcAft>
            </a:pPr>
            <a:r>
              <a:rPr lang="en-US" sz="3000" b="1">
                <a:solidFill>
                  <a:srgbClr val="003366"/>
                </a:solidFill>
              </a:rPr>
              <a:t>Data Analysis:</a:t>
            </a:r>
            <a:endParaRPr lang="en-US" sz="3000" b="1">
              <a:solidFill>
                <a:srgbClr val="003366"/>
              </a:solidFill>
            </a:endParaRPr>
          </a:p>
          <a:p>
            <a:pPr algn="ctr" eaLnBrk="0" fontAlgn="base" hangingPunct="0">
              <a:spcBef>
                <a:spcPct val="50000"/>
              </a:spcBef>
              <a:spcAft>
                <a:spcPct val="0"/>
              </a:spcAft>
            </a:pPr>
            <a:r>
              <a:rPr lang="en-US" sz="3000" b="1">
                <a:solidFill>
                  <a:srgbClr val="003366"/>
                </a:solidFill>
              </a:rPr>
              <a:t>Multivariate Techniques for the Research Process</a:t>
            </a:r>
            <a:endParaRPr lang="en-US" sz="3000" b="1">
              <a:solidFill>
                <a:srgbClr val="003366"/>
              </a:solidFill>
            </a:endParaRPr>
          </a:p>
        </p:txBody>
      </p:sp>
    </p:spTree>
  </p:cSld>
  <p:clrMapOvr>
    <a:masterClrMapping/>
  </p:clrMapOvr>
  <p:transition>
    <p:zo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Rectangle 8"/>
          <p:cNvSpPr>
            <a:spLocks noGrp="1" noChangeArrowheads="1"/>
          </p:cNvSpPr>
          <p:nvPr>
            <p:ph type="ftr" sz="quarter" idx="10"/>
          </p:nvPr>
        </p:nvSpPr>
        <p:spPr/>
        <p:txBody>
          <a:bodyPr/>
          <a:lstStyle>
            <a:lvl1pPr>
              <a:defRPr/>
            </a:lvl1pPr>
          </a:lstStyle>
          <a:p>
            <a:pPr>
              <a:defRPr/>
            </a:pPr>
            <a:r>
              <a:rPr lang="en-US">
                <a:solidFill>
                  <a:srgbClr val="003366"/>
                </a:solidFill>
              </a:rPr>
              <a:t>McGraw-Hill/Irwin</a:t>
            </a:r>
            <a:endParaRPr lang="en-US">
              <a:solidFill>
                <a:srgbClr val="003366"/>
              </a:solidFill>
            </a:endParaRPr>
          </a:p>
        </p:txBody>
      </p:sp>
      <p:sp>
        <p:nvSpPr>
          <p:cNvPr id="5" name="Rectangle 9"/>
          <p:cNvSpPr>
            <a:spLocks noGrp="1" noChangeArrowheads="1"/>
          </p:cNvSpPr>
          <p:nvPr>
            <p:ph type="sldNum" sz="quarter" idx="11"/>
          </p:nvPr>
        </p:nvSpPr>
        <p:spPr/>
        <p:txBody>
          <a:bodyPr/>
          <a:lstStyle>
            <a:lvl1pPr>
              <a:defRPr/>
            </a:lvl1pPr>
          </a:lstStyle>
          <a:p>
            <a:pPr>
              <a:defRPr/>
            </a:pPr>
            <a:fld id="{43F4A21E-470C-4B8E-BC64-D921B21FF226}" type="slidenum">
              <a:rPr lang="en-US">
                <a:solidFill>
                  <a:srgbClr val="003366"/>
                </a:solidFill>
              </a:rPr>
            </a:fld>
            <a:endParaRPr lang="en-US">
              <a:solidFill>
                <a:srgbClr val="003366"/>
              </a:solidFill>
            </a:endParaRPr>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Rectangle 8"/>
          <p:cNvSpPr>
            <a:spLocks noGrp="1" noChangeArrowheads="1"/>
          </p:cNvSpPr>
          <p:nvPr>
            <p:ph type="ftr" sz="quarter" idx="10"/>
          </p:nvPr>
        </p:nvSpPr>
        <p:spPr/>
        <p:txBody>
          <a:bodyPr/>
          <a:lstStyle>
            <a:lvl1pPr>
              <a:defRPr/>
            </a:lvl1pPr>
          </a:lstStyle>
          <a:p>
            <a:pPr>
              <a:defRPr/>
            </a:pPr>
            <a:r>
              <a:rPr lang="en-US">
                <a:solidFill>
                  <a:srgbClr val="003366"/>
                </a:solidFill>
              </a:rPr>
              <a:t>McGraw-Hill/Irwin</a:t>
            </a:r>
            <a:endParaRPr lang="en-US">
              <a:solidFill>
                <a:srgbClr val="003366"/>
              </a:solidFill>
            </a:endParaRPr>
          </a:p>
        </p:txBody>
      </p:sp>
      <p:sp>
        <p:nvSpPr>
          <p:cNvPr id="5" name="Rectangle 9"/>
          <p:cNvSpPr>
            <a:spLocks noGrp="1" noChangeArrowheads="1"/>
          </p:cNvSpPr>
          <p:nvPr>
            <p:ph type="sldNum" sz="quarter" idx="11"/>
          </p:nvPr>
        </p:nvSpPr>
        <p:spPr/>
        <p:txBody>
          <a:bodyPr/>
          <a:lstStyle>
            <a:lvl1pPr>
              <a:defRPr/>
            </a:lvl1pPr>
          </a:lstStyle>
          <a:p>
            <a:pPr>
              <a:defRPr/>
            </a:pPr>
            <a:fld id="{0C652425-5035-478C-87CE-28BF3A77C267}" type="slidenum">
              <a:rPr lang="en-US">
                <a:solidFill>
                  <a:srgbClr val="003366"/>
                </a:solidFill>
              </a:rPr>
            </a:fld>
            <a:endParaRPr lang="en-US">
              <a:solidFill>
                <a:srgbClr val="003366"/>
              </a:solidFill>
            </a:endParaRPr>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Rectangle 8"/>
          <p:cNvSpPr>
            <a:spLocks noGrp="1" noChangeArrowheads="1"/>
          </p:cNvSpPr>
          <p:nvPr>
            <p:ph type="ftr" sz="quarter" idx="10"/>
          </p:nvPr>
        </p:nvSpPr>
        <p:spPr/>
        <p:txBody>
          <a:bodyPr/>
          <a:lstStyle>
            <a:lvl1pPr>
              <a:defRPr/>
            </a:lvl1pPr>
          </a:lstStyle>
          <a:p>
            <a:pPr>
              <a:defRPr/>
            </a:pPr>
            <a:r>
              <a:rPr lang="en-US">
                <a:solidFill>
                  <a:srgbClr val="003366"/>
                </a:solidFill>
              </a:rPr>
              <a:t>McGraw-Hill/Irwin</a:t>
            </a:r>
            <a:endParaRPr lang="en-US">
              <a:solidFill>
                <a:srgbClr val="003366"/>
              </a:solidFill>
            </a:endParaRPr>
          </a:p>
        </p:txBody>
      </p:sp>
      <p:sp>
        <p:nvSpPr>
          <p:cNvPr id="5" name="Rectangle 9"/>
          <p:cNvSpPr>
            <a:spLocks noGrp="1" noChangeArrowheads="1"/>
          </p:cNvSpPr>
          <p:nvPr>
            <p:ph type="sldNum" sz="quarter" idx="11"/>
          </p:nvPr>
        </p:nvSpPr>
        <p:spPr/>
        <p:txBody>
          <a:bodyPr/>
          <a:lstStyle>
            <a:lvl1pPr>
              <a:defRPr/>
            </a:lvl1pPr>
          </a:lstStyle>
          <a:p>
            <a:pPr>
              <a:defRPr/>
            </a:pPr>
            <a:fld id="{66CB83FA-1384-4E43-99F6-E0900D8696EA}" type="slidenum">
              <a:rPr lang="en-US">
                <a:solidFill>
                  <a:srgbClr val="003366"/>
                </a:solidFill>
              </a:rPr>
            </a:fld>
            <a:endParaRPr lang="en-US">
              <a:solidFill>
                <a:srgbClr val="003366"/>
              </a:solidFill>
            </a:endParaRPr>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endParaRPr lang="en-US" smtClean="0"/>
          </a:p>
        </p:txBody>
      </p:sp>
      <p:sp>
        <p:nvSpPr>
          <p:cNvPr id="4" name="Rectangle 8"/>
          <p:cNvSpPr>
            <a:spLocks noGrp="1" noChangeArrowheads="1"/>
          </p:cNvSpPr>
          <p:nvPr>
            <p:ph type="ftr" sz="quarter" idx="10"/>
          </p:nvPr>
        </p:nvSpPr>
        <p:spPr/>
        <p:txBody>
          <a:bodyPr/>
          <a:lstStyle>
            <a:lvl1pPr>
              <a:defRPr/>
            </a:lvl1pPr>
          </a:lstStyle>
          <a:p>
            <a:pPr>
              <a:defRPr/>
            </a:pPr>
            <a:r>
              <a:rPr lang="en-US">
                <a:solidFill>
                  <a:srgbClr val="003366"/>
                </a:solidFill>
              </a:rPr>
              <a:t>McGraw-Hill/Irwin</a:t>
            </a:r>
            <a:endParaRPr lang="en-US">
              <a:solidFill>
                <a:srgbClr val="003366"/>
              </a:solidFill>
            </a:endParaRPr>
          </a:p>
        </p:txBody>
      </p:sp>
      <p:sp>
        <p:nvSpPr>
          <p:cNvPr id="5" name="Rectangle 9"/>
          <p:cNvSpPr>
            <a:spLocks noGrp="1" noChangeArrowheads="1"/>
          </p:cNvSpPr>
          <p:nvPr>
            <p:ph type="sldNum" sz="quarter" idx="11"/>
          </p:nvPr>
        </p:nvSpPr>
        <p:spPr/>
        <p:txBody>
          <a:bodyPr/>
          <a:lstStyle>
            <a:lvl1pPr>
              <a:defRPr/>
            </a:lvl1pPr>
          </a:lstStyle>
          <a:p>
            <a:pPr>
              <a:defRPr/>
            </a:pPr>
            <a:fld id="{7057ABFC-EA4E-4E02-AD8A-978F5E9B23FB}" type="slidenum">
              <a:rPr lang="en-US">
                <a:solidFill>
                  <a:srgbClr val="003366"/>
                </a:solidFill>
              </a:rPr>
            </a:fld>
            <a:endParaRPr lang="en-US">
              <a:solidFill>
                <a:srgbClr val="003366"/>
              </a:solidFill>
            </a:endParaRPr>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Rectangle 8"/>
          <p:cNvSpPr>
            <a:spLocks noGrp="1" noChangeArrowheads="1"/>
          </p:cNvSpPr>
          <p:nvPr>
            <p:ph type="ftr" sz="quarter" idx="10"/>
          </p:nvPr>
        </p:nvSpPr>
        <p:spPr/>
        <p:txBody>
          <a:bodyPr/>
          <a:lstStyle>
            <a:lvl1pPr>
              <a:defRPr/>
            </a:lvl1pPr>
          </a:lstStyle>
          <a:p>
            <a:pPr>
              <a:defRPr/>
            </a:pPr>
            <a:r>
              <a:rPr lang="en-US">
                <a:solidFill>
                  <a:srgbClr val="003366"/>
                </a:solidFill>
              </a:rPr>
              <a:t>McGraw-Hill/Irwin</a:t>
            </a:r>
            <a:endParaRPr lang="en-US">
              <a:solidFill>
                <a:srgbClr val="003366"/>
              </a:solidFill>
            </a:endParaRPr>
          </a:p>
        </p:txBody>
      </p:sp>
      <p:sp>
        <p:nvSpPr>
          <p:cNvPr id="6" name="Rectangle 9"/>
          <p:cNvSpPr>
            <a:spLocks noGrp="1" noChangeArrowheads="1"/>
          </p:cNvSpPr>
          <p:nvPr>
            <p:ph type="sldNum" sz="quarter" idx="11"/>
          </p:nvPr>
        </p:nvSpPr>
        <p:spPr/>
        <p:txBody>
          <a:bodyPr/>
          <a:lstStyle>
            <a:lvl1pPr>
              <a:defRPr/>
            </a:lvl1pPr>
          </a:lstStyle>
          <a:p>
            <a:pPr>
              <a:defRPr/>
            </a:pPr>
            <a:fld id="{58C537C9-E2D4-4A6B-998D-9F491AE8A174}" type="slidenum">
              <a:rPr lang="en-US">
                <a:solidFill>
                  <a:srgbClr val="003366"/>
                </a:solidFill>
              </a:rPr>
            </a:fld>
            <a:endParaRPr lang="en-US">
              <a:solidFill>
                <a:srgbClr val="003366"/>
              </a:solidFill>
            </a:endParaRPr>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Rectangle 8"/>
          <p:cNvSpPr>
            <a:spLocks noGrp="1" noChangeArrowheads="1"/>
          </p:cNvSpPr>
          <p:nvPr>
            <p:ph type="ftr" sz="quarter" idx="10"/>
          </p:nvPr>
        </p:nvSpPr>
        <p:spPr/>
        <p:txBody>
          <a:bodyPr/>
          <a:lstStyle>
            <a:lvl1pPr>
              <a:defRPr/>
            </a:lvl1pPr>
          </a:lstStyle>
          <a:p>
            <a:pPr>
              <a:defRPr/>
            </a:pPr>
            <a:r>
              <a:rPr lang="en-US">
                <a:solidFill>
                  <a:srgbClr val="003366"/>
                </a:solidFill>
              </a:rPr>
              <a:t>McGraw-Hill/Irwin</a:t>
            </a:r>
            <a:endParaRPr lang="en-US">
              <a:solidFill>
                <a:srgbClr val="003366"/>
              </a:solidFill>
            </a:endParaRPr>
          </a:p>
        </p:txBody>
      </p:sp>
      <p:sp>
        <p:nvSpPr>
          <p:cNvPr id="8" name="Rectangle 9"/>
          <p:cNvSpPr>
            <a:spLocks noGrp="1" noChangeArrowheads="1"/>
          </p:cNvSpPr>
          <p:nvPr>
            <p:ph type="sldNum" sz="quarter" idx="11"/>
          </p:nvPr>
        </p:nvSpPr>
        <p:spPr/>
        <p:txBody>
          <a:bodyPr/>
          <a:lstStyle>
            <a:lvl1pPr>
              <a:defRPr/>
            </a:lvl1pPr>
          </a:lstStyle>
          <a:p>
            <a:pPr>
              <a:defRPr/>
            </a:pPr>
            <a:fld id="{71B9B43F-A277-4F2D-9AE1-8305FEBE350C}" type="slidenum">
              <a:rPr lang="en-US">
                <a:solidFill>
                  <a:srgbClr val="003366"/>
                </a:solidFill>
              </a:rPr>
            </a:fld>
            <a:endParaRPr lang="en-US">
              <a:solidFill>
                <a:srgbClr val="003366"/>
              </a:solidFill>
            </a:endParaRPr>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8"/>
          <p:cNvSpPr>
            <a:spLocks noGrp="1" noChangeArrowheads="1"/>
          </p:cNvSpPr>
          <p:nvPr>
            <p:ph type="ftr" sz="quarter" idx="10"/>
          </p:nvPr>
        </p:nvSpPr>
        <p:spPr/>
        <p:txBody>
          <a:bodyPr/>
          <a:lstStyle>
            <a:lvl1pPr>
              <a:defRPr/>
            </a:lvl1pPr>
          </a:lstStyle>
          <a:p>
            <a:pPr>
              <a:defRPr/>
            </a:pPr>
            <a:r>
              <a:rPr lang="en-US">
                <a:solidFill>
                  <a:srgbClr val="003366"/>
                </a:solidFill>
              </a:rPr>
              <a:t>McGraw-Hill/Irwin</a:t>
            </a:r>
            <a:endParaRPr lang="en-US">
              <a:solidFill>
                <a:srgbClr val="003366"/>
              </a:solidFill>
            </a:endParaRPr>
          </a:p>
        </p:txBody>
      </p:sp>
      <p:sp>
        <p:nvSpPr>
          <p:cNvPr id="4" name="Rectangle 9"/>
          <p:cNvSpPr>
            <a:spLocks noGrp="1" noChangeArrowheads="1"/>
          </p:cNvSpPr>
          <p:nvPr>
            <p:ph type="sldNum" sz="quarter" idx="11"/>
          </p:nvPr>
        </p:nvSpPr>
        <p:spPr/>
        <p:txBody>
          <a:bodyPr/>
          <a:lstStyle>
            <a:lvl1pPr>
              <a:defRPr/>
            </a:lvl1pPr>
          </a:lstStyle>
          <a:p>
            <a:pPr>
              <a:defRPr/>
            </a:pPr>
            <a:fld id="{E9D277F1-0B7C-4C6F-BFB1-08C8FB1BD4D7}" type="slidenum">
              <a:rPr lang="en-US">
                <a:solidFill>
                  <a:srgbClr val="003366"/>
                </a:solidFill>
              </a:rPr>
            </a:fld>
            <a:endParaRPr lang="en-US">
              <a:solidFill>
                <a:srgbClr val="003366"/>
              </a:solidFill>
            </a:endParaRPr>
          </a:p>
        </p:txBody>
      </p:sp>
    </p:spTree>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ftr" sz="quarter" idx="10"/>
          </p:nvPr>
        </p:nvSpPr>
        <p:spPr/>
        <p:txBody>
          <a:bodyPr/>
          <a:lstStyle>
            <a:lvl1pPr>
              <a:defRPr/>
            </a:lvl1pPr>
          </a:lstStyle>
          <a:p>
            <a:pPr>
              <a:defRPr/>
            </a:pPr>
            <a:r>
              <a:rPr lang="en-US">
                <a:solidFill>
                  <a:srgbClr val="003366"/>
                </a:solidFill>
              </a:rPr>
              <a:t>McGraw-Hill/Irwin</a:t>
            </a:r>
            <a:endParaRPr lang="en-US">
              <a:solidFill>
                <a:srgbClr val="003366"/>
              </a:solidFill>
            </a:endParaRPr>
          </a:p>
        </p:txBody>
      </p:sp>
      <p:sp>
        <p:nvSpPr>
          <p:cNvPr id="3" name="Rectangle 9"/>
          <p:cNvSpPr>
            <a:spLocks noGrp="1" noChangeArrowheads="1"/>
          </p:cNvSpPr>
          <p:nvPr>
            <p:ph type="sldNum" sz="quarter" idx="11"/>
          </p:nvPr>
        </p:nvSpPr>
        <p:spPr/>
        <p:txBody>
          <a:bodyPr/>
          <a:lstStyle>
            <a:lvl1pPr>
              <a:defRPr/>
            </a:lvl1pPr>
          </a:lstStyle>
          <a:p>
            <a:pPr>
              <a:defRPr/>
            </a:pPr>
            <a:fld id="{A1DBB738-97F2-4323-8D21-F28374BC8F37}" type="slidenum">
              <a:rPr lang="en-US">
                <a:solidFill>
                  <a:srgbClr val="003366"/>
                </a:solidFill>
              </a:rPr>
            </a:fld>
            <a:endParaRPr lang="en-US">
              <a:solidFill>
                <a:srgbClr val="003366"/>
              </a:solidFill>
            </a:endParaRPr>
          </a:p>
        </p:txBody>
      </p:sp>
    </p:spTree>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Rectangle 8"/>
          <p:cNvSpPr>
            <a:spLocks noGrp="1" noChangeArrowheads="1"/>
          </p:cNvSpPr>
          <p:nvPr>
            <p:ph type="ftr" sz="quarter" idx="10"/>
          </p:nvPr>
        </p:nvSpPr>
        <p:spPr/>
        <p:txBody>
          <a:bodyPr/>
          <a:lstStyle>
            <a:lvl1pPr>
              <a:defRPr/>
            </a:lvl1pPr>
          </a:lstStyle>
          <a:p>
            <a:pPr>
              <a:defRPr/>
            </a:pPr>
            <a:r>
              <a:rPr lang="en-US">
                <a:solidFill>
                  <a:srgbClr val="003366"/>
                </a:solidFill>
              </a:rPr>
              <a:t>McGraw-Hill/Irwin</a:t>
            </a:r>
            <a:endParaRPr lang="en-US">
              <a:solidFill>
                <a:srgbClr val="003366"/>
              </a:solidFill>
            </a:endParaRPr>
          </a:p>
        </p:txBody>
      </p:sp>
      <p:sp>
        <p:nvSpPr>
          <p:cNvPr id="6" name="Rectangle 9"/>
          <p:cNvSpPr>
            <a:spLocks noGrp="1" noChangeArrowheads="1"/>
          </p:cNvSpPr>
          <p:nvPr>
            <p:ph type="sldNum" sz="quarter" idx="11"/>
          </p:nvPr>
        </p:nvSpPr>
        <p:spPr/>
        <p:txBody>
          <a:bodyPr/>
          <a:lstStyle>
            <a:lvl1pPr>
              <a:defRPr/>
            </a:lvl1pPr>
          </a:lstStyle>
          <a:p>
            <a:pPr>
              <a:defRPr/>
            </a:pPr>
            <a:fld id="{521E4F4D-AF5E-4BCA-811E-3698816ADD28}" type="slidenum">
              <a:rPr lang="en-US">
                <a:solidFill>
                  <a:srgbClr val="003366"/>
                </a:solidFill>
              </a:rPr>
            </a:fld>
            <a:endParaRPr lang="en-US">
              <a:solidFill>
                <a:srgbClr val="003366"/>
              </a:solidFill>
            </a:endParaRPr>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Rectangle 8"/>
          <p:cNvSpPr>
            <a:spLocks noGrp="1" noChangeArrowheads="1"/>
          </p:cNvSpPr>
          <p:nvPr>
            <p:ph type="ftr" sz="quarter" idx="10"/>
          </p:nvPr>
        </p:nvSpPr>
        <p:spPr/>
        <p:txBody>
          <a:bodyPr/>
          <a:lstStyle>
            <a:lvl1pPr>
              <a:defRPr/>
            </a:lvl1pPr>
          </a:lstStyle>
          <a:p>
            <a:pPr>
              <a:defRPr/>
            </a:pPr>
            <a:r>
              <a:rPr lang="en-US">
                <a:solidFill>
                  <a:srgbClr val="003366"/>
                </a:solidFill>
              </a:rPr>
              <a:t>McGraw-Hill/Irwin</a:t>
            </a:r>
            <a:endParaRPr lang="en-US">
              <a:solidFill>
                <a:srgbClr val="003366"/>
              </a:solidFill>
            </a:endParaRPr>
          </a:p>
        </p:txBody>
      </p:sp>
      <p:sp>
        <p:nvSpPr>
          <p:cNvPr id="6" name="Rectangle 9"/>
          <p:cNvSpPr>
            <a:spLocks noGrp="1" noChangeArrowheads="1"/>
          </p:cNvSpPr>
          <p:nvPr>
            <p:ph type="sldNum" sz="quarter" idx="11"/>
          </p:nvPr>
        </p:nvSpPr>
        <p:spPr/>
        <p:txBody>
          <a:bodyPr/>
          <a:lstStyle>
            <a:lvl1pPr>
              <a:defRPr/>
            </a:lvl1pPr>
          </a:lstStyle>
          <a:p>
            <a:pPr>
              <a:defRPr/>
            </a:pPr>
            <a:fld id="{567314F0-0BCC-42C8-BFA7-BEE12566FB6B}" type="slidenum">
              <a:rPr lang="en-US">
                <a:solidFill>
                  <a:srgbClr val="003366"/>
                </a:solidFill>
              </a:rPr>
            </a:fld>
            <a:endParaRPr lang="en-US">
              <a:solidFill>
                <a:srgbClr val="003366"/>
              </a:solidFill>
            </a:endParaRPr>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4495800" cy="685800"/>
          </a:xfrm>
          <a:prstGeom prst="rect">
            <a:avLst/>
          </a:prstGeom>
          <a:gradFill rotWithShape="1">
            <a:gsLst>
              <a:gs pos="0">
                <a:schemeClr val="accent1"/>
              </a:gs>
              <a:gs pos="100000">
                <a:srgbClr val="FFFF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fontAlgn="base" hangingPunct="0">
              <a:spcBef>
                <a:spcPct val="0"/>
              </a:spcBef>
              <a:spcAft>
                <a:spcPct val="0"/>
              </a:spcAft>
            </a:pPr>
            <a:endParaRPr lang="en-US" sz="2000">
              <a:solidFill>
                <a:srgbClr val="003366"/>
              </a:solidFill>
              <a:latin typeface="Helvetica" charset="0"/>
            </a:endParaRPr>
          </a:p>
        </p:txBody>
      </p:sp>
      <p:sp>
        <p:nvSpPr>
          <p:cNvPr id="1027" name="Rectangle 3"/>
          <p:cNvSpPr>
            <a:spLocks noChangeArrowheads="1"/>
          </p:cNvSpPr>
          <p:nvPr/>
        </p:nvSpPr>
        <p:spPr bwMode="auto">
          <a:xfrm rot="5400000">
            <a:off x="4533900" y="-3086100"/>
            <a:ext cx="76200" cy="9144000"/>
          </a:xfrm>
          <a:prstGeom prst="rect">
            <a:avLst/>
          </a:prstGeom>
          <a:solidFill>
            <a:schemeClr val="accent1"/>
          </a:solidFill>
          <a:ln w="3175">
            <a:solidFill>
              <a:schemeClr val="tx1"/>
            </a:solidFill>
            <a:miter lim="800000"/>
          </a:ln>
        </p:spPr>
        <p:txBody>
          <a:bodyPr wrap="none" anchor="ctr"/>
          <a:lstStyle/>
          <a:p>
            <a:pPr eaLnBrk="0" fontAlgn="base" hangingPunct="0">
              <a:spcBef>
                <a:spcPct val="0"/>
              </a:spcBef>
              <a:spcAft>
                <a:spcPct val="0"/>
              </a:spcAft>
            </a:pPr>
            <a:endParaRPr lang="en-US" sz="2000">
              <a:solidFill>
                <a:srgbClr val="003366"/>
              </a:solidFill>
              <a:latin typeface="Helvetica" charset="0"/>
            </a:endParaRPr>
          </a:p>
        </p:txBody>
      </p:sp>
      <p:sp>
        <p:nvSpPr>
          <p:cNvPr id="1028" name="Rectangle 4"/>
          <p:cNvSpPr>
            <a:spLocks noChangeArrowheads="1"/>
          </p:cNvSpPr>
          <p:nvPr/>
        </p:nvSpPr>
        <p:spPr bwMode="auto">
          <a:xfrm>
            <a:off x="4495800" y="0"/>
            <a:ext cx="76200" cy="1371600"/>
          </a:xfrm>
          <a:prstGeom prst="rect">
            <a:avLst/>
          </a:prstGeom>
          <a:gradFill rotWithShape="0">
            <a:gsLst>
              <a:gs pos="0">
                <a:schemeClr val="accent1"/>
              </a:gs>
              <a:gs pos="100000">
                <a:schemeClr val="bg1"/>
              </a:gs>
            </a:gsLst>
            <a:lin ang="5400000" scaled="1"/>
          </a:gra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p>
            <a:pPr eaLnBrk="0" fontAlgn="base" hangingPunct="0">
              <a:spcBef>
                <a:spcPct val="0"/>
              </a:spcBef>
              <a:spcAft>
                <a:spcPct val="0"/>
              </a:spcAft>
            </a:pPr>
            <a:endParaRPr lang="en-US" sz="2000">
              <a:solidFill>
                <a:srgbClr val="003366"/>
              </a:solidFill>
              <a:latin typeface="Helvetica" charset="0"/>
            </a:endParaRPr>
          </a:p>
        </p:txBody>
      </p:sp>
      <p:sp>
        <p:nvSpPr>
          <p:cNvPr id="1029" name="Rectangle 5"/>
          <p:cNvSpPr>
            <a:spLocks noChangeArrowheads="1"/>
          </p:cNvSpPr>
          <p:nvPr/>
        </p:nvSpPr>
        <p:spPr bwMode="auto">
          <a:xfrm>
            <a:off x="0" y="0"/>
            <a:ext cx="76200" cy="1371600"/>
          </a:xfrm>
          <a:prstGeom prst="rect">
            <a:avLst/>
          </a:prstGeom>
          <a:gradFill rotWithShape="0">
            <a:gsLst>
              <a:gs pos="0">
                <a:schemeClr val="accent1"/>
              </a:gs>
              <a:gs pos="100000">
                <a:schemeClr val="bg1"/>
              </a:gs>
            </a:gsLst>
            <a:lin ang="5400000" scaled="1"/>
          </a:gra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p>
            <a:pPr eaLnBrk="0" fontAlgn="base" hangingPunct="0">
              <a:spcBef>
                <a:spcPct val="0"/>
              </a:spcBef>
              <a:spcAft>
                <a:spcPct val="0"/>
              </a:spcAft>
            </a:pPr>
            <a:endParaRPr lang="en-US" sz="2000">
              <a:solidFill>
                <a:srgbClr val="003366"/>
              </a:solidFill>
              <a:latin typeface="Helvetica" charset="0"/>
            </a:endParaRPr>
          </a:p>
        </p:txBody>
      </p:sp>
      <p:sp>
        <p:nvSpPr>
          <p:cNvPr id="4102" name="Rectangle 6"/>
          <p:cNvSpPr>
            <a:spLocks noChangeArrowheads="1"/>
          </p:cNvSpPr>
          <p:nvPr/>
        </p:nvSpPr>
        <p:spPr bwMode="auto">
          <a:xfrm rot="5400000">
            <a:off x="4495800" y="-3200400"/>
            <a:ext cx="152400" cy="9144000"/>
          </a:xfrm>
          <a:prstGeom prst="rect">
            <a:avLst/>
          </a:prstGeom>
          <a:gradFill rotWithShape="1">
            <a:gsLst>
              <a:gs pos="0">
                <a:schemeClr val="bg2"/>
              </a:gs>
              <a:gs pos="100000">
                <a:schemeClr val="bg2">
                  <a:gamma/>
                  <a:tint val="6275"/>
                  <a:invGamma/>
                </a:schemeClr>
              </a:gs>
            </a:gsLst>
            <a:lin ang="5400000" scaled="1"/>
          </a:gradFill>
          <a:ln w="3175">
            <a:noFill/>
            <a:miter lim="800000"/>
          </a:ln>
          <a:effectLst/>
        </p:spPr>
        <p:txBody>
          <a:bodyPr wrap="none" anchor="ctr"/>
          <a:lstStyle/>
          <a:p>
            <a:pPr eaLnBrk="0" fontAlgn="base" hangingPunct="0">
              <a:spcBef>
                <a:spcPct val="0"/>
              </a:spcBef>
              <a:spcAft>
                <a:spcPct val="0"/>
              </a:spcAft>
              <a:defRPr/>
            </a:pPr>
            <a:endParaRPr lang="en-US" sz="2000">
              <a:solidFill>
                <a:srgbClr val="003366"/>
              </a:solidFill>
              <a:latin typeface="Helvetica" charset="0"/>
            </a:endParaRPr>
          </a:p>
        </p:txBody>
      </p:sp>
      <p:sp>
        <p:nvSpPr>
          <p:cNvPr id="4103" name="Rectangle 7"/>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smtClean="0"/>
          </a:p>
        </p:txBody>
      </p:sp>
      <p:sp>
        <p:nvSpPr>
          <p:cNvPr id="4104" name="Rectangle 8"/>
          <p:cNvSpPr>
            <a:spLocks noGrp="1" noChangeArrowheads="1"/>
          </p:cNvSpPr>
          <p:nvPr>
            <p:ph type="ftr" sz="quarter" idx="3"/>
          </p:nvPr>
        </p:nvSpPr>
        <p:spPr bwMode="auto">
          <a:xfrm>
            <a:off x="0" y="6553200"/>
            <a:ext cx="2286000" cy="304800"/>
          </a:xfrm>
          <a:prstGeom prst="rect">
            <a:avLst/>
          </a:prstGeom>
          <a:noFill/>
          <a:ln w="9525">
            <a:noFill/>
            <a:miter lim="800000"/>
          </a:ln>
          <a:effectLst/>
        </p:spPr>
        <p:txBody>
          <a:bodyPr vert="horz" wrap="square" lIns="91440" tIns="45720" rIns="91440" bIns="45720" numCol="1" anchor="t" anchorCtr="0" compatLnSpc="1"/>
          <a:lstStyle>
            <a:lvl1pPr algn="ctr">
              <a:defRPr sz="1400" b="1">
                <a:latin typeface="+mj-lt"/>
              </a:defRPr>
            </a:lvl1pPr>
          </a:lstStyle>
          <a:p>
            <a:pPr eaLnBrk="0" fontAlgn="base" hangingPunct="0">
              <a:spcBef>
                <a:spcPct val="0"/>
              </a:spcBef>
              <a:spcAft>
                <a:spcPct val="0"/>
              </a:spcAft>
              <a:defRPr/>
            </a:pPr>
            <a:r>
              <a:rPr lang="en-US">
                <a:solidFill>
                  <a:srgbClr val="003366"/>
                </a:solidFill>
              </a:rPr>
              <a:t>McGraw-Hill/Irwin</a:t>
            </a:r>
            <a:endParaRPr lang="en-US">
              <a:solidFill>
                <a:srgbClr val="003366"/>
              </a:solidFill>
            </a:endParaRPr>
          </a:p>
        </p:txBody>
      </p:sp>
      <p:sp>
        <p:nvSpPr>
          <p:cNvPr id="4105" name="Rectangle 9"/>
          <p:cNvSpPr>
            <a:spLocks noGrp="1" noChangeArrowheads="1"/>
          </p:cNvSpPr>
          <p:nvPr>
            <p:ph type="sldNum" sz="quarter" idx="4"/>
          </p:nvPr>
        </p:nvSpPr>
        <p:spPr bwMode="auto">
          <a:xfrm>
            <a:off x="8458200" y="6613525"/>
            <a:ext cx="685800" cy="244475"/>
          </a:xfrm>
          <a:prstGeom prst="rect">
            <a:avLst/>
          </a:prstGeom>
          <a:noFill/>
          <a:ln w="9525">
            <a:noFill/>
            <a:miter lim="800000"/>
          </a:ln>
          <a:effectLst/>
        </p:spPr>
        <p:txBody>
          <a:bodyPr vert="horz" wrap="square" lIns="91440" tIns="45720" rIns="91440" bIns="45720" numCol="1" anchor="t" anchorCtr="0" compatLnSpc="1"/>
          <a:lstStyle>
            <a:lvl1pPr algn="r">
              <a:defRPr sz="1400" b="1">
                <a:latin typeface="+mj-lt"/>
              </a:defRPr>
            </a:lvl1pPr>
          </a:lstStyle>
          <a:p>
            <a:pPr eaLnBrk="0" fontAlgn="base" hangingPunct="0">
              <a:spcBef>
                <a:spcPct val="0"/>
              </a:spcBef>
              <a:spcAft>
                <a:spcPct val="0"/>
              </a:spcAft>
              <a:defRPr/>
            </a:pPr>
            <a:fld id="{F426A07B-95BA-46CF-84B3-8298BF1C8A18}" type="slidenum">
              <a:rPr lang="en-US">
                <a:solidFill>
                  <a:srgbClr val="003366"/>
                </a:solidFill>
              </a:rPr>
            </a:fld>
            <a:endParaRPr lang="en-US">
              <a:solidFill>
                <a:srgbClr val="003366"/>
              </a:solidFill>
            </a:endParaRPr>
          </a:p>
        </p:txBody>
      </p:sp>
      <p:sp>
        <p:nvSpPr>
          <p:cNvPr id="1034" name="Text Box 10"/>
          <p:cNvSpPr txBox="1">
            <a:spLocks noChangeArrowheads="1"/>
          </p:cNvSpPr>
          <p:nvPr/>
        </p:nvSpPr>
        <p:spPr bwMode="auto">
          <a:xfrm>
            <a:off x="152400" y="457200"/>
            <a:ext cx="4191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pPr eaLnBrk="0" fontAlgn="base" hangingPunct="0">
              <a:spcBef>
                <a:spcPct val="50000"/>
              </a:spcBef>
              <a:spcAft>
                <a:spcPct val="0"/>
              </a:spcAft>
            </a:pPr>
            <a:endParaRPr lang="en-US">
              <a:solidFill>
                <a:srgbClr val="003366"/>
              </a:solidFill>
            </a:endParaRPr>
          </a:p>
        </p:txBody>
      </p:sp>
      <p:sp>
        <p:nvSpPr>
          <p:cNvPr id="1035" name="Text Box 11"/>
          <p:cNvSpPr txBox="1">
            <a:spLocks noChangeArrowheads="1"/>
          </p:cNvSpPr>
          <p:nvPr/>
        </p:nvSpPr>
        <p:spPr bwMode="auto">
          <a:xfrm>
            <a:off x="304800" y="304800"/>
            <a:ext cx="3886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pPr eaLnBrk="0" fontAlgn="base" hangingPunct="0">
              <a:spcBef>
                <a:spcPct val="50000"/>
              </a:spcBef>
              <a:spcAft>
                <a:spcPct val="0"/>
              </a:spcAft>
            </a:pPr>
            <a:endParaRPr lang="en-US" b="1">
              <a:solidFill>
                <a:srgbClr val="000066"/>
              </a:solidFill>
            </a:endParaRPr>
          </a:p>
        </p:txBody>
      </p:sp>
      <p:sp>
        <p:nvSpPr>
          <p:cNvPr id="1036" name="Rectangle 12"/>
          <p:cNvSpPr>
            <a:spLocks noChangeArrowheads="1"/>
          </p:cNvSpPr>
          <p:nvPr/>
        </p:nvSpPr>
        <p:spPr bwMode="auto">
          <a:xfrm>
            <a:off x="4572000" y="0"/>
            <a:ext cx="4572000" cy="762000"/>
          </a:xfrm>
          <a:prstGeom prst="rect">
            <a:avLst/>
          </a:prstGeom>
          <a:gradFill rotWithShape="1">
            <a:gsLst>
              <a:gs pos="0">
                <a:schemeClr val="accent1"/>
              </a:gs>
              <a:gs pos="100000">
                <a:srgbClr val="FFFF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fontAlgn="base" hangingPunct="0">
              <a:spcBef>
                <a:spcPct val="0"/>
              </a:spcBef>
              <a:spcAft>
                <a:spcPct val="0"/>
              </a:spcAft>
            </a:pPr>
            <a:endParaRPr lang="en-US" sz="2000">
              <a:solidFill>
                <a:srgbClr val="003366"/>
              </a:solidFill>
              <a:latin typeface="Helvetica"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4103">
                                            <p:txEl>
                                              <p:pRg st="0" end="0"/>
                                            </p:txEl>
                                          </p:spTgt>
                                        </p:tgtEl>
                                        <p:attrNameLst>
                                          <p:attrName>style.visibility</p:attrName>
                                        </p:attrNameLst>
                                      </p:cBhvr>
                                      <p:to>
                                        <p:strVal val="visible"/>
                                      </p:to>
                                    </p:set>
                                    <p:anim calcmode="lin" valueType="num">
                                      <p:cBhvr>
                                        <p:cTn id="7" dur="1000" fill="hold"/>
                                        <p:tgtEl>
                                          <p:spTgt spid="410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410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4103">
                                            <p:txEl>
                                              <p:pRg st="0" end="0"/>
                                            </p:txEl>
                                          </p:spTgt>
                                        </p:tgtEl>
                                      </p:cBhvr>
                                    </p:animEffect>
                                  </p:childTnLst>
                                </p:cTn>
                              </p:par>
                            </p:childTnLst>
                          </p:cTn>
                        </p:par>
                        <p:par>
                          <p:cTn id="10" fill="hold">
                            <p:stCondLst>
                              <p:cond delay="1000"/>
                            </p:stCondLst>
                            <p:childTnLst>
                              <p:par>
                                <p:cTn id="11" presetID="50" presetClass="entr" presetSubtype="0" decel="100000" fill="hold" grpId="0" nodeType="afterEffect">
                                  <p:stCondLst>
                                    <p:cond delay="0"/>
                                  </p:stCondLst>
                                  <p:childTnLst>
                                    <p:set>
                                      <p:cBhvr>
                                        <p:cTn id="12" dur="1" fill="hold">
                                          <p:stCondLst>
                                            <p:cond delay="0"/>
                                          </p:stCondLst>
                                        </p:cTn>
                                        <p:tgtEl>
                                          <p:spTgt spid="4103">
                                            <p:txEl>
                                              <p:pRg st="1" end="1"/>
                                            </p:txEl>
                                          </p:spTgt>
                                        </p:tgtEl>
                                        <p:attrNameLst>
                                          <p:attrName>style.visibility</p:attrName>
                                        </p:attrNameLst>
                                      </p:cBhvr>
                                      <p:to>
                                        <p:strVal val="visible"/>
                                      </p:to>
                                    </p:set>
                                    <p:anim calcmode="lin" valueType="num">
                                      <p:cBhvr>
                                        <p:cTn id="13" dur="1000" fill="hold"/>
                                        <p:tgtEl>
                                          <p:spTgt spid="4103">
                                            <p:txEl>
                                              <p:pRg st="1" end="1"/>
                                            </p:txEl>
                                          </p:spTgt>
                                        </p:tgtEl>
                                        <p:attrNameLst>
                                          <p:attrName>ppt_w</p:attrName>
                                        </p:attrNameLst>
                                      </p:cBhvr>
                                      <p:tavLst>
                                        <p:tav tm="0">
                                          <p:val>
                                            <p:strVal val="#ppt_w+.3"/>
                                          </p:val>
                                        </p:tav>
                                        <p:tav tm="100000">
                                          <p:val>
                                            <p:strVal val="#ppt_w"/>
                                          </p:val>
                                        </p:tav>
                                      </p:tavLst>
                                    </p:anim>
                                    <p:anim calcmode="lin" valueType="num">
                                      <p:cBhvr>
                                        <p:cTn id="14" dur="1000" fill="hold"/>
                                        <p:tgtEl>
                                          <p:spTgt spid="4103">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4103">
                                            <p:txEl>
                                              <p:pRg st="1" end="1"/>
                                            </p:txEl>
                                          </p:spTgt>
                                        </p:tgtEl>
                                      </p:cBhvr>
                                    </p:animEffect>
                                  </p:childTnLst>
                                </p:cTn>
                              </p:par>
                            </p:childTnLst>
                          </p:cTn>
                        </p:par>
                        <p:par>
                          <p:cTn id="16" fill="hold">
                            <p:stCondLst>
                              <p:cond delay="2000"/>
                            </p:stCondLst>
                            <p:childTnLst>
                              <p:par>
                                <p:cTn id="17" presetID="50" presetClass="entr" presetSubtype="0" decel="100000" fill="hold" grpId="0" nodeType="afterEffect">
                                  <p:stCondLst>
                                    <p:cond delay="0"/>
                                  </p:stCondLst>
                                  <p:childTnLst>
                                    <p:set>
                                      <p:cBhvr>
                                        <p:cTn id="18" dur="1" fill="hold">
                                          <p:stCondLst>
                                            <p:cond delay="0"/>
                                          </p:stCondLst>
                                        </p:cTn>
                                        <p:tgtEl>
                                          <p:spTgt spid="4103">
                                            <p:txEl>
                                              <p:pRg st="2" end="2"/>
                                            </p:txEl>
                                          </p:spTgt>
                                        </p:tgtEl>
                                        <p:attrNameLst>
                                          <p:attrName>style.visibility</p:attrName>
                                        </p:attrNameLst>
                                      </p:cBhvr>
                                      <p:to>
                                        <p:strVal val="visible"/>
                                      </p:to>
                                    </p:set>
                                    <p:anim calcmode="lin" valueType="num">
                                      <p:cBhvr>
                                        <p:cTn id="19" dur="1000" fill="hold"/>
                                        <p:tgtEl>
                                          <p:spTgt spid="4103">
                                            <p:txEl>
                                              <p:pRg st="2" end="2"/>
                                            </p:txEl>
                                          </p:spTgt>
                                        </p:tgtEl>
                                        <p:attrNameLst>
                                          <p:attrName>ppt_w</p:attrName>
                                        </p:attrNameLst>
                                      </p:cBhvr>
                                      <p:tavLst>
                                        <p:tav tm="0">
                                          <p:val>
                                            <p:strVal val="#ppt_w+.3"/>
                                          </p:val>
                                        </p:tav>
                                        <p:tav tm="100000">
                                          <p:val>
                                            <p:strVal val="#ppt_w"/>
                                          </p:val>
                                        </p:tav>
                                      </p:tavLst>
                                    </p:anim>
                                    <p:anim calcmode="lin" valueType="num">
                                      <p:cBhvr>
                                        <p:cTn id="20" dur="1000" fill="hold"/>
                                        <p:tgtEl>
                                          <p:spTgt spid="4103">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4103">
                                            <p:txEl>
                                              <p:pRg st="2" end="2"/>
                                            </p:txEl>
                                          </p:spTgt>
                                        </p:tgtEl>
                                      </p:cBhvr>
                                    </p:animEffect>
                                  </p:childTnLst>
                                </p:cTn>
                              </p:par>
                            </p:childTnLst>
                          </p:cTn>
                        </p:par>
                        <p:par>
                          <p:cTn id="22" fill="hold">
                            <p:stCondLst>
                              <p:cond delay="3000"/>
                            </p:stCondLst>
                            <p:childTnLst>
                              <p:par>
                                <p:cTn id="23" presetID="50" presetClass="entr" presetSubtype="0" decel="100000" fill="hold" grpId="0" nodeType="afterEffect">
                                  <p:stCondLst>
                                    <p:cond delay="0"/>
                                  </p:stCondLst>
                                  <p:childTnLst>
                                    <p:set>
                                      <p:cBhvr>
                                        <p:cTn id="24" dur="1" fill="hold">
                                          <p:stCondLst>
                                            <p:cond delay="0"/>
                                          </p:stCondLst>
                                        </p:cTn>
                                        <p:tgtEl>
                                          <p:spTgt spid="4103">
                                            <p:txEl>
                                              <p:pRg st="3" end="3"/>
                                            </p:txEl>
                                          </p:spTgt>
                                        </p:tgtEl>
                                        <p:attrNameLst>
                                          <p:attrName>style.visibility</p:attrName>
                                        </p:attrNameLst>
                                      </p:cBhvr>
                                      <p:to>
                                        <p:strVal val="visible"/>
                                      </p:to>
                                    </p:set>
                                    <p:anim calcmode="lin" valueType="num">
                                      <p:cBhvr>
                                        <p:cTn id="25" dur="1000" fill="hold"/>
                                        <p:tgtEl>
                                          <p:spTgt spid="4103">
                                            <p:txEl>
                                              <p:pRg st="3" end="3"/>
                                            </p:txEl>
                                          </p:spTgt>
                                        </p:tgtEl>
                                        <p:attrNameLst>
                                          <p:attrName>ppt_w</p:attrName>
                                        </p:attrNameLst>
                                      </p:cBhvr>
                                      <p:tavLst>
                                        <p:tav tm="0">
                                          <p:val>
                                            <p:strVal val="#ppt_w+.3"/>
                                          </p:val>
                                        </p:tav>
                                        <p:tav tm="100000">
                                          <p:val>
                                            <p:strVal val="#ppt_w"/>
                                          </p:val>
                                        </p:tav>
                                      </p:tavLst>
                                    </p:anim>
                                    <p:anim calcmode="lin" valueType="num">
                                      <p:cBhvr>
                                        <p:cTn id="26" dur="1000" fill="hold"/>
                                        <p:tgtEl>
                                          <p:spTgt spid="4103">
                                            <p:txEl>
                                              <p:pRg st="3" end="3"/>
                                            </p:txEl>
                                          </p:spTgt>
                                        </p:tgtEl>
                                        <p:attrNameLst>
                                          <p:attrName>ppt_h</p:attrName>
                                        </p:attrNameLst>
                                      </p:cBhvr>
                                      <p:tavLst>
                                        <p:tav tm="0">
                                          <p:val>
                                            <p:strVal val="#ppt_h"/>
                                          </p:val>
                                        </p:tav>
                                        <p:tav tm="100000">
                                          <p:val>
                                            <p:strVal val="#ppt_h"/>
                                          </p:val>
                                        </p:tav>
                                      </p:tavLst>
                                    </p:anim>
                                    <p:animEffect transition="in" filter="fade">
                                      <p:cBhvr>
                                        <p:cTn id="27" dur="1000"/>
                                        <p:tgtEl>
                                          <p:spTgt spid="4103">
                                            <p:txEl>
                                              <p:pRg st="3" end="3"/>
                                            </p:txEl>
                                          </p:spTgt>
                                        </p:tgtEl>
                                      </p:cBhvr>
                                    </p:animEffect>
                                  </p:childTnLst>
                                </p:cTn>
                              </p:par>
                            </p:childTnLst>
                          </p:cTn>
                        </p:par>
                        <p:par>
                          <p:cTn id="28" fill="hold">
                            <p:stCondLst>
                              <p:cond delay="4000"/>
                            </p:stCondLst>
                            <p:childTnLst>
                              <p:par>
                                <p:cTn id="29" presetID="50" presetClass="entr" presetSubtype="0" decel="100000" fill="hold" grpId="0" nodeType="afterEffect">
                                  <p:stCondLst>
                                    <p:cond delay="0"/>
                                  </p:stCondLst>
                                  <p:childTnLst>
                                    <p:set>
                                      <p:cBhvr>
                                        <p:cTn id="30" dur="1" fill="hold">
                                          <p:stCondLst>
                                            <p:cond delay="0"/>
                                          </p:stCondLst>
                                        </p:cTn>
                                        <p:tgtEl>
                                          <p:spTgt spid="4103">
                                            <p:txEl>
                                              <p:pRg st="4" end="4"/>
                                            </p:txEl>
                                          </p:spTgt>
                                        </p:tgtEl>
                                        <p:attrNameLst>
                                          <p:attrName>style.visibility</p:attrName>
                                        </p:attrNameLst>
                                      </p:cBhvr>
                                      <p:to>
                                        <p:strVal val="visible"/>
                                      </p:to>
                                    </p:set>
                                    <p:anim calcmode="lin" valueType="num">
                                      <p:cBhvr>
                                        <p:cTn id="31" dur="1000" fill="hold"/>
                                        <p:tgtEl>
                                          <p:spTgt spid="4103">
                                            <p:txEl>
                                              <p:pRg st="4" end="4"/>
                                            </p:txEl>
                                          </p:spTgt>
                                        </p:tgtEl>
                                        <p:attrNameLst>
                                          <p:attrName>ppt_w</p:attrName>
                                        </p:attrNameLst>
                                      </p:cBhvr>
                                      <p:tavLst>
                                        <p:tav tm="0">
                                          <p:val>
                                            <p:strVal val="#ppt_w+.3"/>
                                          </p:val>
                                        </p:tav>
                                        <p:tav tm="100000">
                                          <p:val>
                                            <p:strVal val="#ppt_w"/>
                                          </p:val>
                                        </p:tav>
                                      </p:tavLst>
                                    </p:anim>
                                    <p:anim calcmode="lin" valueType="num">
                                      <p:cBhvr>
                                        <p:cTn id="32" dur="1000" fill="hold"/>
                                        <p:tgtEl>
                                          <p:spTgt spid="4103">
                                            <p:txEl>
                                              <p:pRg st="4" end="4"/>
                                            </p:txEl>
                                          </p:spTgt>
                                        </p:tgtEl>
                                        <p:attrNameLst>
                                          <p:attrName>ppt_h</p:attrName>
                                        </p:attrNameLst>
                                      </p:cBhvr>
                                      <p:tavLst>
                                        <p:tav tm="0">
                                          <p:val>
                                            <p:strVal val="#ppt_h"/>
                                          </p:val>
                                        </p:tav>
                                        <p:tav tm="100000">
                                          <p:val>
                                            <p:strVal val="#ppt_h"/>
                                          </p:val>
                                        </p:tav>
                                      </p:tavLst>
                                    </p:anim>
                                    <p:animEffect transition="in" filter="fade">
                                      <p:cBhvr>
                                        <p:cTn id="33" dur="1000"/>
                                        <p:tgtEl>
                                          <p:spTgt spid="41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3" grpId="0" build="p">
        <p:tmplLst>
          <p:tmpl lvl="1">
            <p:tnLst>
              <p:par>
                <p:cTn presetID="50" presetClass="entr" presetSubtype="0" decel="100000" fill="hold" nodeType="afterEffect">
                  <p:stCondLst>
                    <p:cond delay="0"/>
                  </p:stCondLst>
                  <p:childTnLst>
                    <p:set>
                      <p:cBhvr>
                        <p:cTn dur="1" fill="hold">
                          <p:stCondLst>
                            <p:cond delay="0"/>
                          </p:stCondLst>
                        </p:cTn>
                        <p:tgtEl>
                          <p:spTgt spid="4103"/>
                        </p:tgtEl>
                        <p:attrNameLst>
                          <p:attrName>style.visibility</p:attrName>
                        </p:attrNameLst>
                      </p:cBhvr>
                      <p:to>
                        <p:strVal val="visible"/>
                      </p:to>
                    </p:set>
                    <p:anim calcmode="lin" valueType="num">
                      <p:cBhvr>
                        <p:cTn dur="1000" fill="hold"/>
                        <p:tgtEl>
                          <p:spTgt spid="4103"/>
                        </p:tgtEl>
                        <p:attrNameLst>
                          <p:attrName>ppt_w</p:attrName>
                        </p:attrNameLst>
                      </p:cBhvr>
                      <p:tavLst>
                        <p:tav tm="0">
                          <p:val>
                            <p:strVal val="#ppt_w+.3"/>
                          </p:val>
                        </p:tav>
                        <p:tav tm="100000">
                          <p:val>
                            <p:strVal val="#ppt_w"/>
                          </p:val>
                        </p:tav>
                      </p:tavLst>
                    </p:anim>
                    <p:anim calcmode="lin" valueType="num">
                      <p:cBhvr>
                        <p:cTn dur="1000" fill="hold"/>
                        <p:tgtEl>
                          <p:spTgt spid="4103"/>
                        </p:tgtEl>
                        <p:attrNameLst>
                          <p:attrName>ppt_h</p:attrName>
                        </p:attrNameLst>
                      </p:cBhvr>
                      <p:tavLst>
                        <p:tav tm="0">
                          <p:val>
                            <p:strVal val="#ppt_h"/>
                          </p:val>
                        </p:tav>
                        <p:tav tm="100000">
                          <p:val>
                            <p:strVal val="#ppt_h"/>
                          </p:val>
                        </p:tav>
                      </p:tavLst>
                    </p:anim>
                    <p:animEffect transition="in" filter="fade">
                      <p:cBhvr>
                        <p:cTn dur="1000"/>
                        <p:tgtEl>
                          <p:spTgt spid="4103"/>
                        </p:tgtEl>
                      </p:cBhvr>
                    </p:animEffect>
                  </p:childTnLst>
                </p:cTn>
              </p:par>
            </p:tnLst>
          </p:tmpl>
          <p:tmpl lvl="2">
            <p:tnLst>
              <p:par>
                <p:cTn presetID="50" presetClass="entr" presetSubtype="0" decel="100000" fill="hold" nodeType="afterEffect">
                  <p:stCondLst>
                    <p:cond delay="0"/>
                  </p:stCondLst>
                  <p:childTnLst>
                    <p:set>
                      <p:cBhvr>
                        <p:cTn dur="1" fill="hold">
                          <p:stCondLst>
                            <p:cond delay="0"/>
                          </p:stCondLst>
                        </p:cTn>
                        <p:tgtEl>
                          <p:spTgt spid="4103"/>
                        </p:tgtEl>
                        <p:attrNameLst>
                          <p:attrName>style.visibility</p:attrName>
                        </p:attrNameLst>
                      </p:cBhvr>
                      <p:to>
                        <p:strVal val="visible"/>
                      </p:to>
                    </p:set>
                    <p:anim calcmode="lin" valueType="num">
                      <p:cBhvr>
                        <p:cTn dur="1000" fill="hold"/>
                        <p:tgtEl>
                          <p:spTgt spid="4103"/>
                        </p:tgtEl>
                        <p:attrNameLst>
                          <p:attrName>ppt_w</p:attrName>
                        </p:attrNameLst>
                      </p:cBhvr>
                      <p:tavLst>
                        <p:tav tm="0">
                          <p:val>
                            <p:strVal val="#ppt_w+.3"/>
                          </p:val>
                        </p:tav>
                        <p:tav tm="100000">
                          <p:val>
                            <p:strVal val="#ppt_w"/>
                          </p:val>
                        </p:tav>
                      </p:tavLst>
                    </p:anim>
                    <p:anim calcmode="lin" valueType="num">
                      <p:cBhvr>
                        <p:cTn dur="1000" fill="hold"/>
                        <p:tgtEl>
                          <p:spTgt spid="4103"/>
                        </p:tgtEl>
                        <p:attrNameLst>
                          <p:attrName>ppt_h</p:attrName>
                        </p:attrNameLst>
                      </p:cBhvr>
                      <p:tavLst>
                        <p:tav tm="0">
                          <p:val>
                            <p:strVal val="#ppt_h"/>
                          </p:val>
                        </p:tav>
                        <p:tav tm="100000">
                          <p:val>
                            <p:strVal val="#ppt_h"/>
                          </p:val>
                        </p:tav>
                      </p:tavLst>
                    </p:anim>
                    <p:animEffect transition="in" filter="fade">
                      <p:cBhvr>
                        <p:cTn dur="1000"/>
                        <p:tgtEl>
                          <p:spTgt spid="4103"/>
                        </p:tgtEl>
                      </p:cBhvr>
                    </p:animEffect>
                  </p:childTnLst>
                </p:cTn>
              </p:par>
            </p:tnLst>
          </p:tmpl>
          <p:tmpl lvl="3">
            <p:tnLst>
              <p:par>
                <p:cTn presetID="50" presetClass="entr" presetSubtype="0" decel="100000" fill="hold" nodeType="afterEffect">
                  <p:stCondLst>
                    <p:cond delay="0"/>
                  </p:stCondLst>
                  <p:childTnLst>
                    <p:set>
                      <p:cBhvr>
                        <p:cTn dur="1" fill="hold">
                          <p:stCondLst>
                            <p:cond delay="0"/>
                          </p:stCondLst>
                        </p:cTn>
                        <p:tgtEl>
                          <p:spTgt spid="4103"/>
                        </p:tgtEl>
                        <p:attrNameLst>
                          <p:attrName>style.visibility</p:attrName>
                        </p:attrNameLst>
                      </p:cBhvr>
                      <p:to>
                        <p:strVal val="visible"/>
                      </p:to>
                    </p:set>
                    <p:anim calcmode="lin" valueType="num">
                      <p:cBhvr>
                        <p:cTn dur="1000" fill="hold"/>
                        <p:tgtEl>
                          <p:spTgt spid="4103"/>
                        </p:tgtEl>
                        <p:attrNameLst>
                          <p:attrName>ppt_w</p:attrName>
                        </p:attrNameLst>
                      </p:cBhvr>
                      <p:tavLst>
                        <p:tav tm="0">
                          <p:val>
                            <p:strVal val="#ppt_w+.3"/>
                          </p:val>
                        </p:tav>
                        <p:tav tm="100000">
                          <p:val>
                            <p:strVal val="#ppt_w"/>
                          </p:val>
                        </p:tav>
                      </p:tavLst>
                    </p:anim>
                    <p:anim calcmode="lin" valueType="num">
                      <p:cBhvr>
                        <p:cTn dur="1000" fill="hold"/>
                        <p:tgtEl>
                          <p:spTgt spid="4103"/>
                        </p:tgtEl>
                        <p:attrNameLst>
                          <p:attrName>ppt_h</p:attrName>
                        </p:attrNameLst>
                      </p:cBhvr>
                      <p:tavLst>
                        <p:tav tm="0">
                          <p:val>
                            <p:strVal val="#ppt_h"/>
                          </p:val>
                        </p:tav>
                        <p:tav tm="100000">
                          <p:val>
                            <p:strVal val="#ppt_h"/>
                          </p:val>
                        </p:tav>
                      </p:tavLst>
                    </p:anim>
                    <p:animEffect transition="in" filter="fade">
                      <p:cBhvr>
                        <p:cTn dur="1000"/>
                        <p:tgtEl>
                          <p:spTgt spid="4103"/>
                        </p:tgtEl>
                      </p:cBhvr>
                    </p:animEffect>
                  </p:childTnLst>
                </p:cTn>
              </p:par>
            </p:tnLst>
          </p:tmpl>
          <p:tmpl lvl="4">
            <p:tnLst>
              <p:par>
                <p:cTn presetID="50" presetClass="entr" presetSubtype="0" decel="100000" fill="hold" nodeType="afterEffect">
                  <p:stCondLst>
                    <p:cond delay="0"/>
                  </p:stCondLst>
                  <p:childTnLst>
                    <p:set>
                      <p:cBhvr>
                        <p:cTn dur="1" fill="hold">
                          <p:stCondLst>
                            <p:cond delay="0"/>
                          </p:stCondLst>
                        </p:cTn>
                        <p:tgtEl>
                          <p:spTgt spid="4103"/>
                        </p:tgtEl>
                        <p:attrNameLst>
                          <p:attrName>style.visibility</p:attrName>
                        </p:attrNameLst>
                      </p:cBhvr>
                      <p:to>
                        <p:strVal val="visible"/>
                      </p:to>
                    </p:set>
                    <p:anim calcmode="lin" valueType="num">
                      <p:cBhvr>
                        <p:cTn dur="1000" fill="hold"/>
                        <p:tgtEl>
                          <p:spTgt spid="4103"/>
                        </p:tgtEl>
                        <p:attrNameLst>
                          <p:attrName>ppt_w</p:attrName>
                        </p:attrNameLst>
                      </p:cBhvr>
                      <p:tavLst>
                        <p:tav tm="0">
                          <p:val>
                            <p:strVal val="#ppt_w+.3"/>
                          </p:val>
                        </p:tav>
                        <p:tav tm="100000">
                          <p:val>
                            <p:strVal val="#ppt_w"/>
                          </p:val>
                        </p:tav>
                      </p:tavLst>
                    </p:anim>
                    <p:anim calcmode="lin" valueType="num">
                      <p:cBhvr>
                        <p:cTn dur="1000" fill="hold"/>
                        <p:tgtEl>
                          <p:spTgt spid="4103"/>
                        </p:tgtEl>
                        <p:attrNameLst>
                          <p:attrName>ppt_h</p:attrName>
                        </p:attrNameLst>
                      </p:cBhvr>
                      <p:tavLst>
                        <p:tav tm="0">
                          <p:val>
                            <p:strVal val="#ppt_h"/>
                          </p:val>
                        </p:tav>
                        <p:tav tm="100000">
                          <p:val>
                            <p:strVal val="#ppt_h"/>
                          </p:val>
                        </p:tav>
                      </p:tavLst>
                    </p:anim>
                    <p:animEffect transition="in" filter="fade">
                      <p:cBhvr>
                        <p:cTn dur="1000"/>
                        <p:tgtEl>
                          <p:spTgt spid="4103"/>
                        </p:tgtEl>
                      </p:cBhvr>
                    </p:animEffect>
                  </p:childTnLst>
                </p:cTn>
              </p:par>
            </p:tnLst>
          </p:tmpl>
          <p:tmpl lvl="5">
            <p:tnLst>
              <p:par>
                <p:cTn presetID="50" presetClass="entr" presetSubtype="0" decel="100000" fill="hold" nodeType="afterEffect">
                  <p:stCondLst>
                    <p:cond delay="0"/>
                  </p:stCondLst>
                  <p:childTnLst>
                    <p:set>
                      <p:cBhvr>
                        <p:cTn dur="1" fill="hold">
                          <p:stCondLst>
                            <p:cond delay="0"/>
                          </p:stCondLst>
                        </p:cTn>
                        <p:tgtEl>
                          <p:spTgt spid="4103"/>
                        </p:tgtEl>
                        <p:attrNameLst>
                          <p:attrName>style.visibility</p:attrName>
                        </p:attrNameLst>
                      </p:cBhvr>
                      <p:to>
                        <p:strVal val="visible"/>
                      </p:to>
                    </p:set>
                    <p:anim calcmode="lin" valueType="num">
                      <p:cBhvr>
                        <p:cTn dur="1000" fill="hold"/>
                        <p:tgtEl>
                          <p:spTgt spid="4103"/>
                        </p:tgtEl>
                        <p:attrNameLst>
                          <p:attrName>ppt_w</p:attrName>
                        </p:attrNameLst>
                      </p:cBhvr>
                      <p:tavLst>
                        <p:tav tm="0">
                          <p:val>
                            <p:strVal val="#ppt_w+.3"/>
                          </p:val>
                        </p:tav>
                        <p:tav tm="100000">
                          <p:val>
                            <p:strVal val="#ppt_w"/>
                          </p:val>
                        </p:tav>
                      </p:tavLst>
                    </p:anim>
                    <p:anim calcmode="lin" valueType="num">
                      <p:cBhvr>
                        <p:cTn dur="1000" fill="hold"/>
                        <p:tgtEl>
                          <p:spTgt spid="4103"/>
                        </p:tgtEl>
                        <p:attrNameLst>
                          <p:attrName>ppt_h</p:attrName>
                        </p:attrNameLst>
                      </p:cBhvr>
                      <p:tavLst>
                        <p:tav tm="0">
                          <p:val>
                            <p:strVal val="#ppt_h"/>
                          </p:val>
                        </p:tav>
                        <p:tav tm="100000">
                          <p:val>
                            <p:strVal val="#ppt_h"/>
                          </p:val>
                        </p:tav>
                      </p:tavLst>
                    </p:anim>
                    <p:animEffect transition="in" filter="fade">
                      <p:cBhvr>
                        <p:cTn dur="1000"/>
                        <p:tgtEl>
                          <p:spTgt spid="4103"/>
                        </p:tgtEl>
                      </p:cBhvr>
                    </p:animEffect>
                  </p:childTnLst>
                </p:cTn>
              </p:par>
            </p:tnLst>
          </p:tmpl>
        </p:tmplLst>
      </p:bldP>
    </p:bldLst>
  </p:timing>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charset="0"/>
        </a:defRPr>
      </a:lvl2pPr>
      <a:lvl3pPr algn="ctr" rtl="0" eaLnBrk="0" fontAlgn="base" hangingPunct="0">
        <a:spcBef>
          <a:spcPct val="0"/>
        </a:spcBef>
        <a:spcAft>
          <a:spcPct val="0"/>
        </a:spcAft>
        <a:defRPr sz="4400">
          <a:solidFill>
            <a:schemeClr val="tx2"/>
          </a:solidFill>
          <a:latin typeface="Times" charset="0"/>
        </a:defRPr>
      </a:lvl3pPr>
      <a:lvl4pPr algn="ctr" rtl="0" eaLnBrk="0" fontAlgn="base" hangingPunct="0">
        <a:spcBef>
          <a:spcPct val="0"/>
        </a:spcBef>
        <a:spcAft>
          <a:spcPct val="0"/>
        </a:spcAft>
        <a:defRPr sz="4400">
          <a:solidFill>
            <a:schemeClr val="tx2"/>
          </a:solidFill>
          <a:latin typeface="Times" charset="0"/>
        </a:defRPr>
      </a:lvl4pPr>
      <a:lvl5pPr algn="ctr" rtl="0" eaLnBrk="0" fontAlgn="base" hangingPunct="0">
        <a:spcBef>
          <a:spcPct val="0"/>
        </a:spcBef>
        <a:spcAft>
          <a:spcPct val="0"/>
        </a:spcAft>
        <a:defRPr sz="4400">
          <a:solidFill>
            <a:schemeClr val="tx2"/>
          </a:solidFill>
          <a:latin typeface="Times" charset="0"/>
        </a:defRPr>
      </a:lvl5pPr>
      <a:lvl6pPr marL="457200" algn="ctr" rtl="0" eaLnBrk="0" fontAlgn="base" hangingPunct="0">
        <a:spcBef>
          <a:spcPct val="0"/>
        </a:spcBef>
        <a:spcAft>
          <a:spcPct val="0"/>
        </a:spcAft>
        <a:defRPr sz="4400">
          <a:solidFill>
            <a:schemeClr val="tx2"/>
          </a:solidFill>
          <a:latin typeface="Times" charset="0"/>
        </a:defRPr>
      </a:lvl6pPr>
      <a:lvl7pPr marL="914400" algn="ctr" rtl="0" eaLnBrk="0" fontAlgn="base" hangingPunct="0">
        <a:spcBef>
          <a:spcPct val="0"/>
        </a:spcBef>
        <a:spcAft>
          <a:spcPct val="0"/>
        </a:spcAft>
        <a:defRPr sz="4400">
          <a:solidFill>
            <a:schemeClr val="tx2"/>
          </a:solidFill>
          <a:latin typeface="Times" charset="0"/>
        </a:defRPr>
      </a:lvl7pPr>
      <a:lvl8pPr marL="1371600" algn="ctr" rtl="0" eaLnBrk="0" fontAlgn="base" hangingPunct="0">
        <a:spcBef>
          <a:spcPct val="0"/>
        </a:spcBef>
        <a:spcAft>
          <a:spcPct val="0"/>
        </a:spcAft>
        <a:defRPr sz="4400">
          <a:solidFill>
            <a:schemeClr val="tx2"/>
          </a:solidFill>
          <a:latin typeface="Times" charset="0"/>
        </a:defRPr>
      </a:lvl8pPr>
      <a:lvl9pPr marL="1828800" algn="ctr" rtl="0" eaLnBrk="0" fontAlgn="base" hangingPunct="0">
        <a:spcBef>
          <a:spcPct val="0"/>
        </a:spcBef>
        <a:spcAft>
          <a:spcPct val="0"/>
        </a:spcAft>
        <a:defRPr sz="4400">
          <a:solidFill>
            <a:schemeClr val="tx2"/>
          </a:solidFill>
          <a:latin typeface="Times" charset="0"/>
        </a:defRPr>
      </a:lvl9pPr>
    </p:titleStyle>
    <p:bodyStyle>
      <a:lvl1pPr marL="342900" indent="-342900" algn="l" rtl="0" eaLnBrk="0" fontAlgn="base" hangingPunct="0">
        <a:spcBef>
          <a:spcPct val="20000"/>
        </a:spcBef>
        <a:spcAft>
          <a:spcPct val="0"/>
        </a:spcAft>
        <a:buChar char="•"/>
        <a:defRPr sz="3000" b="1">
          <a:solidFill>
            <a:srgbClr val="003366"/>
          </a:solidFill>
          <a:latin typeface="+mn-lt"/>
          <a:ea typeface="+mn-ea"/>
          <a:cs typeface="+mn-cs"/>
        </a:defRPr>
      </a:lvl1pPr>
      <a:lvl2pPr marL="742950" indent="-285750" algn="l" rtl="0" eaLnBrk="0" fontAlgn="base" hangingPunct="0">
        <a:spcBef>
          <a:spcPct val="20000"/>
        </a:spcBef>
        <a:spcAft>
          <a:spcPct val="0"/>
        </a:spcAft>
        <a:buChar char="–"/>
        <a:defRPr sz="2800" b="1">
          <a:solidFill>
            <a:srgbClr val="990033"/>
          </a:solidFill>
          <a:latin typeface="+mn-lt"/>
        </a:defRPr>
      </a:lvl2pPr>
      <a:lvl3pPr marL="1143000" indent="-228600" algn="l" rtl="0" eaLnBrk="0" fontAlgn="base" hangingPunct="0">
        <a:spcBef>
          <a:spcPct val="20000"/>
        </a:spcBef>
        <a:spcAft>
          <a:spcPct val="0"/>
        </a:spcAft>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rgbClr val="800000"/>
          </a:solidFill>
          <a:latin typeface="+mn-lt"/>
        </a:defRPr>
      </a:lvl4pPr>
      <a:lvl5pPr marL="2057400" indent="-228600" algn="l" rtl="0" eaLnBrk="0" fontAlgn="base" hangingPunct="0">
        <a:spcBef>
          <a:spcPct val="20000"/>
        </a:spcBef>
        <a:spcAft>
          <a:spcPct val="0"/>
        </a:spcAft>
        <a:buChar char="»"/>
        <a:defRPr sz="2000" b="1">
          <a:solidFill>
            <a:schemeClr val="tx1"/>
          </a:solidFill>
          <a:latin typeface="+mn-lt"/>
        </a:defRPr>
      </a:lvl5pPr>
      <a:lvl6pPr marL="2514600" indent="-228600" algn="l" rtl="0" eaLnBrk="0" fontAlgn="base" hangingPunct="0">
        <a:spcBef>
          <a:spcPct val="20000"/>
        </a:spcBef>
        <a:spcAft>
          <a:spcPct val="0"/>
        </a:spcAft>
        <a:buChar char="»"/>
        <a:defRPr sz="2000" b="1">
          <a:solidFill>
            <a:schemeClr val="tx1"/>
          </a:solidFill>
          <a:latin typeface="+mn-lt"/>
        </a:defRPr>
      </a:lvl6pPr>
      <a:lvl7pPr marL="2971800" indent="-228600" algn="l" rtl="0" eaLnBrk="0" fontAlgn="base" hangingPunct="0">
        <a:spcBef>
          <a:spcPct val="20000"/>
        </a:spcBef>
        <a:spcAft>
          <a:spcPct val="0"/>
        </a:spcAft>
        <a:buChar char="»"/>
        <a:defRPr sz="2000" b="1">
          <a:solidFill>
            <a:schemeClr val="tx1"/>
          </a:solidFill>
          <a:latin typeface="+mn-lt"/>
        </a:defRPr>
      </a:lvl7pPr>
      <a:lvl8pPr marL="3429000" indent="-228600" algn="l" rtl="0" eaLnBrk="0" fontAlgn="base" hangingPunct="0">
        <a:spcBef>
          <a:spcPct val="20000"/>
        </a:spcBef>
        <a:spcAft>
          <a:spcPct val="0"/>
        </a:spcAft>
        <a:buChar char="»"/>
        <a:defRPr sz="2000" b="1">
          <a:solidFill>
            <a:schemeClr val="tx1"/>
          </a:solidFill>
          <a:latin typeface="+mn-lt"/>
        </a:defRPr>
      </a:lvl8pPr>
      <a:lvl9pPr marL="3886200" indent="-228600" algn="l" rtl="0" eaLnBrk="0" fontAlgn="base" hangingPunct="0">
        <a:spcBef>
          <a:spcPct val="20000"/>
        </a:spcBef>
        <a:spcAft>
          <a:spcPct val="0"/>
        </a:spcAft>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en-GB" smtClean="0"/>
              <a:t>Research Methodology</a:t>
            </a:r>
            <a:endParaRPr lang="en-US" smtClean="0"/>
          </a:p>
        </p:txBody>
      </p:sp>
      <p:sp>
        <p:nvSpPr>
          <p:cNvPr id="9219" name="Content Placeholder 2"/>
          <p:cNvSpPr>
            <a:spLocks noGrp="1"/>
          </p:cNvSpPr>
          <p:nvPr>
            <p:ph idx="1"/>
          </p:nvPr>
        </p:nvSpPr>
        <p:spPr>
          <a:solidFill>
            <a:schemeClr val="accent1">
              <a:lumMod val="40000"/>
              <a:lumOff val="60000"/>
            </a:schemeClr>
          </a:solidFill>
        </p:spPr>
        <p:txBody>
          <a:bodyPr/>
          <a:lstStyle/>
          <a:p>
            <a:pPr>
              <a:buFontTx/>
              <a:buNone/>
              <a:defRPr/>
            </a:pPr>
            <a:r>
              <a:rPr lang="en-GB" dirty="0" smtClean="0"/>
              <a:t>                 </a:t>
            </a:r>
            <a:endParaRPr lang="en-GB" dirty="0" smtClean="0"/>
          </a:p>
          <a:p>
            <a:pPr>
              <a:buFontTx/>
              <a:buNone/>
              <a:defRPr/>
            </a:pPr>
            <a:endParaRPr lang="en-GB" dirty="0" smtClean="0"/>
          </a:p>
          <a:p>
            <a:pPr>
              <a:buFontTx/>
              <a:buNone/>
              <a:defRPr/>
            </a:pPr>
            <a:endParaRPr lang="en-GB" dirty="0" smtClean="0"/>
          </a:p>
          <a:p>
            <a:pPr>
              <a:buFontTx/>
              <a:buNone/>
              <a:defRPr/>
            </a:pPr>
            <a:r>
              <a:rPr lang="en-GB" dirty="0" smtClean="0"/>
              <a:t>			</a:t>
            </a:r>
            <a:endParaRPr lang="en-GB" dirty="0" smtClean="0"/>
          </a:p>
          <a:p>
            <a:pPr>
              <a:defRPr/>
            </a:pPr>
            <a:endParaRPr lang="en-US" dirty="0" smtClean="0"/>
          </a:p>
        </p:txBody>
      </p:sp>
      <p:sp>
        <p:nvSpPr>
          <p:cNvPr id="5" name="Slide Number Placeholder 4"/>
          <p:cNvSpPr>
            <a:spLocks noGrp="1"/>
          </p:cNvSpPr>
          <p:nvPr>
            <p:ph type="sldNum" sz="quarter" idx="11"/>
          </p:nvPr>
        </p:nvSpPr>
        <p:spPr/>
        <p:txBody>
          <a:bodyPr/>
          <a:lstStyle/>
          <a:p>
            <a:pPr>
              <a:defRPr/>
            </a:pPr>
            <a:fld id="{6AF981E2-A6E3-494A-8377-62B648EEEE5E}" type="slidenum">
              <a:rPr lang="en-US" smtClean="0">
                <a:solidFill>
                  <a:srgbClr val="003366"/>
                </a:solidFill>
              </a:rPr>
            </a:fld>
            <a:endParaRPr lang="en-US">
              <a:solidFill>
                <a:srgbClr val="003366"/>
              </a:solidFill>
            </a:endParaRPr>
          </a:p>
        </p:txBody>
      </p:sp>
      <p:sp>
        <p:nvSpPr>
          <p:cNvPr id="6" name="Rectangle 5"/>
          <p:cNvSpPr/>
          <p:nvPr/>
        </p:nvSpPr>
        <p:spPr>
          <a:xfrm>
            <a:off x="953092" y="2971800"/>
            <a:ext cx="7237815" cy="2399665"/>
          </a:xfrm>
          <a:prstGeom prst="rect">
            <a:avLst/>
          </a:prstGeom>
          <a:noFill/>
          <a:ln>
            <a:solidFill>
              <a:schemeClr val="tx1">
                <a:lumMod val="60000"/>
                <a:lumOff val="40000"/>
              </a:schemeClr>
            </a:solidFill>
          </a:ln>
        </p:spPr>
        <p:txBody>
          <a:bodyPr>
            <a:spAutoFit/>
          </a:bodyPr>
          <a:lstStyle/>
          <a:p>
            <a:pPr algn="ctr" eaLnBrk="0" fontAlgn="base" hangingPunct="0">
              <a:spcBef>
                <a:spcPct val="0"/>
              </a:spcBef>
              <a:spcAft>
                <a:spcPct val="0"/>
              </a:spcAft>
              <a:defRPr/>
            </a:pPr>
            <a:r>
              <a:rPr lang="en-GB" sz="5400" b="1" dirty="0">
                <a:ln w="12700">
                  <a:solidFill>
                    <a:srgbClr val="003366">
                      <a:satMod val="155000"/>
                    </a:srgbClr>
                  </a:solidFill>
                  <a:prstDash val="solid"/>
                </a:ln>
                <a:solidFill>
                  <a:srgbClr val="CC0000">
                    <a:tint val="85000"/>
                    <a:satMod val="155000"/>
                  </a:srgbClr>
                </a:solidFill>
                <a:effectLst>
                  <a:outerShdw blurRad="41275" dist="20320" dir="1800000" algn="tl" rotWithShape="0">
                    <a:srgbClr val="000000">
                      <a:alpha val="40000"/>
                    </a:srgbClr>
                  </a:outerShdw>
                </a:effectLst>
                <a:latin typeface="Helvetica" charset="0"/>
              </a:rPr>
              <a:t> </a:t>
            </a:r>
            <a:r>
              <a:rPr lang="en-GB" sz="5400" b="1" dirty="0">
                <a:ln w="12700">
                  <a:solidFill>
                    <a:srgbClr val="003366">
                      <a:satMod val="155000"/>
                    </a:srgbClr>
                  </a:solidFill>
                  <a:prstDash val="solid"/>
                </a:ln>
                <a:solidFill>
                  <a:srgbClr val="6C66DA"/>
                </a:solidFill>
                <a:effectLst>
                  <a:outerShdw blurRad="41275" dist="20320" dir="1800000" algn="tl" rotWithShape="0">
                    <a:srgbClr val="000000">
                      <a:alpha val="40000"/>
                    </a:srgbClr>
                  </a:outerShdw>
                </a:effectLst>
                <a:latin typeface="Helvetica" charset="0"/>
              </a:rPr>
              <a:t>Multivariate Analysis</a:t>
            </a:r>
            <a:endParaRPr lang="en-GB" sz="5400" b="1" dirty="0">
              <a:ln w="12700">
                <a:solidFill>
                  <a:srgbClr val="003366">
                    <a:satMod val="155000"/>
                  </a:srgbClr>
                </a:solidFill>
                <a:prstDash val="solid"/>
              </a:ln>
              <a:solidFill>
                <a:srgbClr val="6C66DA"/>
              </a:solidFill>
              <a:effectLst>
                <a:outerShdw blurRad="41275" dist="20320" dir="1800000" algn="tl" rotWithShape="0">
                  <a:srgbClr val="000000">
                    <a:alpha val="40000"/>
                  </a:srgbClr>
                </a:outerShdw>
              </a:effectLst>
              <a:latin typeface="Helvetica" charset="0"/>
            </a:endParaRPr>
          </a:p>
          <a:p>
            <a:pPr algn="ctr"/>
            <a:r>
              <a:rPr lang="en-US" altLang="en-IN" sz="1600" b="1" dirty="0">
                <a:solidFill>
                  <a:srgbClr val="002060"/>
                </a:solidFill>
                <a:sym typeface="+mn-ea"/>
              </a:rPr>
              <a:t>Prepared by </a:t>
            </a:r>
            <a:endParaRPr lang="en-US" altLang="en-IN" sz="1600" b="1" dirty="0">
              <a:solidFill>
                <a:srgbClr val="002060"/>
              </a:solidFill>
              <a:sym typeface="+mn-ea"/>
            </a:endParaRPr>
          </a:p>
          <a:p>
            <a:pPr algn="ctr"/>
            <a:br>
              <a:rPr lang="en-US" altLang="en-IN" sz="1600" b="1" dirty="0">
                <a:solidFill>
                  <a:srgbClr val="002060"/>
                </a:solidFill>
                <a:sym typeface="+mn-ea"/>
              </a:rPr>
            </a:br>
            <a:r>
              <a:rPr lang="en-US" altLang="en-IN" sz="1600" b="1" dirty="0">
                <a:solidFill>
                  <a:srgbClr val="002060"/>
                </a:solidFill>
                <a:sym typeface="+mn-ea"/>
              </a:rPr>
              <a:t>Dr. Muhammed Rafi.P</a:t>
            </a:r>
            <a:br>
              <a:rPr lang="en-US" altLang="en-IN" sz="1600" b="1" dirty="0">
                <a:solidFill>
                  <a:srgbClr val="002060"/>
                </a:solidFill>
                <a:sym typeface="+mn-ea"/>
              </a:rPr>
            </a:br>
            <a:r>
              <a:rPr lang="en-US" altLang="en-IN" sz="1600" b="1" dirty="0">
                <a:solidFill>
                  <a:srgbClr val="002060"/>
                </a:solidFill>
                <a:sym typeface="+mn-ea"/>
              </a:rPr>
              <a:t>Assistant Professor</a:t>
            </a:r>
            <a:br>
              <a:rPr lang="en-US" altLang="en-IN" sz="1600" b="1" dirty="0">
                <a:solidFill>
                  <a:srgbClr val="002060"/>
                </a:solidFill>
                <a:sym typeface="+mn-ea"/>
              </a:rPr>
            </a:br>
            <a:r>
              <a:rPr lang="en-US" altLang="en-IN" sz="1600" b="1" dirty="0">
                <a:solidFill>
                  <a:srgbClr val="002060"/>
                </a:solidFill>
                <a:sym typeface="+mn-ea"/>
              </a:rPr>
              <a:t>PG Department of Commerce &amp; Management studies</a:t>
            </a:r>
            <a:endParaRPr lang="en-IN" sz="1600"/>
          </a:p>
          <a:p>
            <a:pPr algn="ctr" eaLnBrk="0" fontAlgn="base" hangingPunct="0">
              <a:spcBef>
                <a:spcPct val="0"/>
              </a:spcBef>
              <a:spcAft>
                <a:spcPct val="0"/>
              </a:spcAft>
              <a:defRPr/>
            </a:pPr>
            <a:endParaRPr lang="en-US" sz="1600" b="1" dirty="0">
              <a:ln w="12700">
                <a:solidFill>
                  <a:srgbClr val="003366">
                    <a:satMod val="155000"/>
                  </a:srgbClr>
                </a:solidFill>
                <a:prstDash val="solid"/>
              </a:ln>
              <a:solidFill>
                <a:srgbClr val="6C66DA"/>
              </a:solidFill>
              <a:effectLst>
                <a:outerShdw blurRad="41275" dist="20320" dir="1800000" algn="tl" rotWithShape="0">
                  <a:srgbClr val="000000">
                    <a:alpha val="40000"/>
                  </a:srgbClr>
                </a:outerShdw>
              </a:effectLst>
              <a:latin typeface="Helvetica" charset="0"/>
            </a:endParaRPr>
          </a:p>
        </p:txBody>
      </p:sp>
    </p:spTree>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2" name="Group 2"/>
          <p:cNvGrpSpPr/>
          <p:nvPr/>
        </p:nvGrpSpPr>
        <p:grpSpPr bwMode="auto">
          <a:xfrm>
            <a:off x="3581400" y="381000"/>
            <a:ext cx="1982788" cy="839788"/>
            <a:chOff x="2256" y="240"/>
            <a:chExt cx="1249" cy="529"/>
          </a:xfrm>
        </p:grpSpPr>
        <p:sp>
          <p:nvSpPr>
            <p:cNvPr id="20499" name="Freeform 3"/>
            <p:cNvSpPr/>
            <p:nvPr/>
          </p:nvSpPr>
          <p:spPr bwMode="auto">
            <a:xfrm>
              <a:off x="2256" y="240"/>
              <a:ext cx="1249" cy="529"/>
            </a:xfrm>
            <a:custGeom>
              <a:avLst/>
              <a:gdLst>
                <a:gd name="T0" fmla="*/ 0 w 1249"/>
                <a:gd name="T1" fmla="*/ 0 h 529"/>
                <a:gd name="T2" fmla="*/ 0 w 1249"/>
                <a:gd name="T3" fmla="*/ 528 h 529"/>
                <a:gd name="T4" fmla="*/ 1248 w 1249"/>
                <a:gd name="T5" fmla="*/ 528 h 529"/>
                <a:gd name="T6" fmla="*/ 1248 w 1249"/>
                <a:gd name="T7" fmla="*/ 0 h 529"/>
                <a:gd name="T8" fmla="*/ 0 w 1249"/>
                <a:gd name="T9" fmla="*/ 0 h 529"/>
                <a:gd name="T10" fmla="*/ 0 60000 65536"/>
                <a:gd name="T11" fmla="*/ 0 60000 65536"/>
                <a:gd name="T12" fmla="*/ 0 60000 65536"/>
                <a:gd name="T13" fmla="*/ 0 60000 65536"/>
                <a:gd name="T14" fmla="*/ 0 60000 65536"/>
                <a:gd name="T15" fmla="*/ 0 w 1249"/>
                <a:gd name="T16" fmla="*/ 0 h 529"/>
                <a:gd name="T17" fmla="*/ 1249 w 1249"/>
                <a:gd name="T18" fmla="*/ 529 h 529"/>
              </a:gdLst>
              <a:ahLst/>
              <a:cxnLst>
                <a:cxn ang="T10">
                  <a:pos x="T0" y="T1"/>
                </a:cxn>
                <a:cxn ang="T11">
                  <a:pos x="T2" y="T3"/>
                </a:cxn>
                <a:cxn ang="T12">
                  <a:pos x="T4" y="T5"/>
                </a:cxn>
                <a:cxn ang="T13">
                  <a:pos x="T6" y="T7"/>
                </a:cxn>
                <a:cxn ang="T14">
                  <a:pos x="T8" y="T9"/>
                </a:cxn>
              </a:cxnLst>
              <a:rect l="T15" t="T16" r="T17" b="T18"/>
              <a:pathLst>
                <a:path w="1249" h="529">
                  <a:moveTo>
                    <a:pt x="0" y="0"/>
                  </a:moveTo>
                  <a:lnTo>
                    <a:pt x="0" y="528"/>
                  </a:lnTo>
                  <a:lnTo>
                    <a:pt x="1248" y="528"/>
                  </a:lnTo>
                  <a:lnTo>
                    <a:pt x="1248" y="0"/>
                  </a:lnTo>
                  <a:lnTo>
                    <a:pt x="0" y="0"/>
                  </a:lnTo>
                </a:path>
              </a:pathLst>
            </a:custGeom>
            <a:solidFill>
              <a:srgbClr val="66FF33"/>
            </a:solidFill>
            <a:ln w="12700" cap="rnd">
              <a:solidFill>
                <a:schemeClr val="tx1"/>
              </a:solidFill>
              <a:round/>
              <a:headEnd type="none" w="sm" len="sm"/>
              <a:tailEnd type="none" w="sm" len="sm"/>
            </a:ln>
          </p:spPr>
          <p:txBody>
            <a:bodyPr/>
            <a:lstStyle/>
            <a:p>
              <a:pPr eaLnBrk="0" fontAlgn="base" hangingPunct="0">
                <a:spcBef>
                  <a:spcPct val="0"/>
                </a:spcBef>
                <a:spcAft>
                  <a:spcPct val="0"/>
                </a:spcAft>
              </a:pPr>
              <a:endParaRPr lang="en-IN" sz="2000">
                <a:solidFill>
                  <a:srgbClr val="003366"/>
                </a:solidFill>
                <a:latin typeface="Helvetica" charset="0"/>
              </a:endParaRPr>
            </a:p>
          </p:txBody>
        </p:sp>
        <p:sp>
          <p:nvSpPr>
            <p:cNvPr id="20500" name="Rectangle 4"/>
            <p:cNvSpPr>
              <a:spLocks noChangeArrowheads="1"/>
            </p:cNvSpPr>
            <p:nvPr/>
          </p:nvSpPr>
          <p:spPr bwMode="auto">
            <a:xfrm>
              <a:off x="2318" y="273"/>
              <a:ext cx="1124"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ctr" eaLnBrk="0" fontAlgn="base" hangingPunct="0">
                <a:spcBef>
                  <a:spcPct val="0"/>
                </a:spcBef>
                <a:spcAft>
                  <a:spcPct val="0"/>
                </a:spcAft>
              </a:pPr>
              <a:r>
                <a:rPr lang="en-US" b="1">
                  <a:solidFill>
                    <a:srgbClr val="003366"/>
                  </a:solidFill>
                </a:rPr>
                <a:t>Dependence</a:t>
              </a:r>
              <a:endParaRPr lang="en-US" b="1">
                <a:solidFill>
                  <a:srgbClr val="003366"/>
                </a:solidFill>
              </a:endParaRPr>
            </a:p>
            <a:p>
              <a:pPr algn="ctr" eaLnBrk="0" fontAlgn="base" hangingPunct="0">
                <a:spcBef>
                  <a:spcPct val="0"/>
                </a:spcBef>
                <a:spcAft>
                  <a:spcPct val="0"/>
                </a:spcAft>
              </a:pPr>
              <a:r>
                <a:rPr lang="en-US" b="1">
                  <a:solidFill>
                    <a:srgbClr val="003366"/>
                  </a:solidFill>
                </a:rPr>
                <a:t>Methods</a:t>
              </a:r>
              <a:endParaRPr lang="en-US" b="1">
                <a:solidFill>
                  <a:srgbClr val="003366"/>
                </a:solidFill>
              </a:endParaRPr>
            </a:p>
          </p:txBody>
        </p:sp>
      </p:grpSp>
      <p:grpSp>
        <p:nvGrpSpPr>
          <p:cNvPr id="20483" name="Group 5"/>
          <p:cNvGrpSpPr/>
          <p:nvPr/>
        </p:nvGrpSpPr>
        <p:grpSpPr bwMode="auto">
          <a:xfrm>
            <a:off x="3505200" y="1524000"/>
            <a:ext cx="2058988" cy="1449388"/>
            <a:chOff x="2208" y="960"/>
            <a:chExt cx="1297" cy="913"/>
          </a:xfrm>
        </p:grpSpPr>
        <p:sp>
          <p:nvSpPr>
            <p:cNvPr id="20497" name="Freeform 6"/>
            <p:cNvSpPr/>
            <p:nvPr/>
          </p:nvSpPr>
          <p:spPr bwMode="auto">
            <a:xfrm>
              <a:off x="2208" y="960"/>
              <a:ext cx="1297" cy="913"/>
            </a:xfrm>
            <a:custGeom>
              <a:avLst/>
              <a:gdLst>
                <a:gd name="T0" fmla="*/ 648 w 1297"/>
                <a:gd name="T1" fmla="*/ 0 h 913"/>
                <a:gd name="T2" fmla="*/ 0 w 1297"/>
                <a:gd name="T3" fmla="*/ 456 h 913"/>
                <a:gd name="T4" fmla="*/ 648 w 1297"/>
                <a:gd name="T5" fmla="*/ 912 h 913"/>
                <a:gd name="T6" fmla="*/ 1296 w 1297"/>
                <a:gd name="T7" fmla="*/ 456 h 913"/>
                <a:gd name="T8" fmla="*/ 648 w 1297"/>
                <a:gd name="T9" fmla="*/ 0 h 913"/>
                <a:gd name="T10" fmla="*/ 0 60000 65536"/>
                <a:gd name="T11" fmla="*/ 0 60000 65536"/>
                <a:gd name="T12" fmla="*/ 0 60000 65536"/>
                <a:gd name="T13" fmla="*/ 0 60000 65536"/>
                <a:gd name="T14" fmla="*/ 0 60000 65536"/>
                <a:gd name="T15" fmla="*/ 0 w 1297"/>
                <a:gd name="T16" fmla="*/ 0 h 913"/>
                <a:gd name="T17" fmla="*/ 1297 w 1297"/>
                <a:gd name="T18" fmla="*/ 913 h 913"/>
              </a:gdLst>
              <a:ahLst/>
              <a:cxnLst>
                <a:cxn ang="T10">
                  <a:pos x="T0" y="T1"/>
                </a:cxn>
                <a:cxn ang="T11">
                  <a:pos x="T2" y="T3"/>
                </a:cxn>
                <a:cxn ang="T12">
                  <a:pos x="T4" y="T5"/>
                </a:cxn>
                <a:cxn ang="T13">
                  <a:pos x="T6" y="T7"/>
                </a:cxn>
                <a:cxn ang="T14">
                  <a:pos x="T8" y="T9"/>
                </a:cxn>
              </a:cxnLst>
              <a:rect l="T15" t="T16" r="T17" b="T18"/>
              <a:pathLst>
                <a:path w="1297" h="913">
                  <a:moveTo>
                    <a:pt x="648" y="0"/>
                  </a:moveTo>
                  <a:lnTo>
                    <a:pt x="0" y="456"/>
                  </a:lnTo>
                  <a:lnTo>
                    <a:pt x="648" y="912"/>
                  </a:lnTo>
                  <a:lnTo>
                    <a:pt x="1296" y="456"/>
                  </a:lnTo>
                  <a:lnTo>
                    <a:pt x="648" y="0"/>
                  </a:lnTo>
                </a:path>
              </a:pathLst>
            </a:custGeom>
            <a:solidFill>
              <a:srgbClr val="00FFCC"/>
            </a:solidFill>
            <a:ln w="12700" cap="rnd">
              <a:solidFill>
                <a:schemeClr val="tx1"/>
              </a:solidFill>
              <a:round/>
              <a:headEnd type="none" w="sm" len="sm"/>
              <a:tailEnd type="none" w="sm" len="sm"/>
            </a:ln>
          </p:spPr>
          <p:txBody>
            <a:bodyPr/>
            <a:lstStyle/>
            <a:p>
              <a:pPr eaLnBrk="0" fontAlgn="base" hangingPunct="0">
                <a:spcBef>
                  <a:spcPct val="0"/>
                </a:spcBef>
                <a:spcAft>
                  <a:spcPct val="0"/>
                </a:spcAft>
              </a:pPr>
              <a:endParaRPr lang="en-IN" sz="2000">
                <a:solidFill>
                  <a:srgbClr val="003366"/>
                </a:solidFill>
                <a:latin typeface="Helvetica" charset="0"/>
              </a:endParaRPr>
            </a:p>
          </p:txBody>
        </p:sp>
        <p:sp>
          <p:nvSpPr>
            <p:cNvPr id="20498" name="Rectangle 7"/>
            <p:cNvSpPr>
              <a:spLocks noChangeArrowheads="1"/>
            </p:cNvSpPr>
            <p:nvPr/>
          </p:nvSpPr>
          <p:spPr bwMode="auto">
            <a:xfrm>
              <a:off x="2563" y="1205"/>
              <a:ext cx="586"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ctr" eaLnBrk="0" fontAlgn="base" hangingPunct="0">
                <a:spcBef>
                  <a:spcPct val="0"/>
                </a:spcBef>
                <a:spcAft>
                  <a:spcPct val="0"/>
                </a:spcAft>
              </a:pPr>
              <a:r>
                <a:rPr lang="en-US" b="1">
                  <a:solidFill>
                    <a:srgbClr val="003366"/>
                  </a:solidFill>
                </a:rPr>
                <a:t>How many</a:t>
              </a:r>
              <a:endParaRPr lang="en-US" b="1">
                <a:solidFill>
                  <a:srgbClr val="003366"/>
                </a:solidFill>
              </a:endParaRPr>
            </a:p>
            <a:p>
              <a:pPr algn="ctr" eaLnBrk="0" fontAlgn="base" hangingPunct="0">
                <a:spcBef>
                  <a:spcPct val="0"/>
                </a:spcBef>
                <a:spcAft>
                  <a:spcPct val="0"/>
                </a:spcAft>
              </a:pPr>
              <a:r>
                <a:rPr lang="en-US" b="1">
                  <a:solidFill>
                    <a:srgbClr val="003366"/>
                  </a:solidFill>
                </a:rPr>
                <a:t>variables are</a:t>
              </a:r>
              <a:endParaRPr lang="en-US" b="1">
                <a:solidFill>
                  <a:srgbClr val="003366"/>
                </a:solidFill>
              </a:endParaRPr>
            </a:p>
            <a:p>
              <a:pPr algn="ctr" eaLnBrk="0" fontAlgn="base" hangingPunct="0">
                <a:spcBef>
                  <a:spcPct val="0"/>
                </a:spcBef>
                <a:spcAft>
                  <a:spcPct val="0"/>
                </a:spcAft>
              </a:pPr>
              <a:r>
                <a:rPr lang="en-US" b="1">
                  <a:solidFill>
                    <a:srgbClr val="003366"/>
                  </a:solidFill>
                </a:rPr>
                <a:t>dependent</a:t>
              </a:r>
              <a:endParaRPr lang="en-US" b="1">
                <a:solidFill>
                  <a:srgbClr val="003366"/>
                </a:solidFill>
              </a:endParaRPr>
            </a:p>
          </p:txBody>
        </p:sp>
      </p:grpSp>
      <p:sp>
        <p:nvSpPr>
          <p:cNvPr id="20484" name="Rectangle 8"/>
          <p:cNvSpPr>
            <a:spLocks noChangeArrowheads="1"/>
          </p:cNvSpPr>
          <p:nvPr/>
        </p:nvSpPr>
        <p:spPr bwMode="auto">
          <a:xfrm>
            <a:off x="3733800" y="3200400"/>
            <a:ext cx="1600200" cy="1295400"/>
          </a:xfrm>
          <a:prstGeom prst="rect">
            <a:avLst/>
          </a:prstGeom>
          <a:solidFill>
            <a:srgbClr val="0033CC"/>
          </a:solidFill>
          <a:ln w="12700">
            <a:solidFill>
              <a:schemeClr val="tx1"/>
            </a:solidFill>
            <a:miter lim="800000"/>
          </a:ln>
        </p:spPr>
        <p:txBody>
          <a:bodyPr wrap="none" lIns="92075" tIns="46038" rIns="92075" bIns="46038" anchor="ctr"/>
          <a:lstStyle/>
          <a:p>
            <a:pPr algn="ctr" eaLnBrk="0" fontAlgn="base" hangingPunct="0">
              <a:spcBef>
                <a:spcPct val="0"/>
              </a:spcBef>
              <a:spcAft>
                <a:spcPct val="0"/>
              </a:spcAft>
            </a:pPr>
            <a:r>
              <a:rPr lang="en-US" b="1">
                <a:solidFill>
                  <a:srgbClr val="FFFFFF"/>
                </a:solidFill>
              </a:rPr>
              <a:t>One dependent</a:t>
            </a:r>
            <a:endParaRPr lang="en-US" b="1">
              <a:solidFill>
                <a:srgbClr val="FFFFFF"/>
              </a:solidFill>
            </a:endParaRPr>
          </a:p>
          <a:p>
            <a:pPr algn="ctr" eaLnBrk="0" fontAlgn="base" hangingPunct="0">
              <a:spcBef>
                <a:spcPct val="0"/>
              </a:spcBef>
              <a:spcAft>
                <a:spcPct val="0"/>
              </a:spcAft>
            </a:pPr>
            <a:r>
              <a:rPr lang="en-US" b="1">
                <a:solidFill>
                  <a:srgbClr val="FFFFFF"/>
                </a:solidFill>
              </a:rPr>
              <a:t>variable</a:t>
            </a:r>
            <a:endParaRPr lang="en-US" b="1">
              <a:solidFill>
                <a:srgbClr val="FFFFFF"/>
              </a:solidFill>
            </a:endParaRPr>
          </a:p>
        </p:txBody>
      </p:sp>
      <p:sp>
        <p:nvSpPr>
          <p:cNvPr id="20485" name="Rectangle 9"/>
          <p:cNvSpPr>
            <a:spLocks noChangeArrowheads="1"/>
          </p:cNvSpPr>
          <p:nvPr/>
        </p:nvSpPr>
        <p:spPr bwMode="auto">
          <a:xfrm>
            <a:off x="6781800" y="3657600"/>
            <a:ext cx="1600200" cy="1295400"/>
          </a:xfrm>
          <a:prstGeom prst="rect">
            <a:avLst/>
          </a:prstGeom>
          <a:solidFill>
            <a:srgbClr val="6699FF"/>
          </a:solidFill>
          <a:ln w="12700">
            <a:solidFill>
              <a:schemeClr val="tx1"/>
            </a:solidFill>
            <a:miter lim="800000"/>
          </a:ln>
        </p:spPr>
        <p:txBody>
          <a:bodyPr wrap="none" lIns="92075" tIns="46038" rIns="92075" bIns="46038" anchor="ctr"/>
          <a:lstStyle/>
          <a:p>
            <a:pPr algn="ctr" eaLnBrk="0" fontAlgn="base" hangingPunct="0">
              <a:spcBef>
                <a:spcPct val="0"/>
              </a:spcBef>
              <a:spcAft>
                <a:spcPct val="0"/>
              </a:spcAft>
            </a:pPr>
            <a:r>
              <a:rPr lang="en-US" b="1">
                <a:solidFill>
                  <a:srgbClr val="FFFFFF"/>
                </a:solidFill>
              </a:rPr>
              <a:t>Nonmetric</a:t>
            </a:r>
            <a:endParaRPr lang="en-US" b="1">
              <a:solidFill>
                <a:srgbClr val="FFFFFF"/>
              </a:solidFill>
            </a:endParaRPr>
          </a:p>
        </p:txBody>
      </p:sp>
      <p:sp>
        <p:nvSpPr>
          <p:cNvPr id="20486" name="Rectangle 10"/>
          <p:cNvSpPr>
            <a:spLocks noChangeArrowheads="1"/>
          </p:cNvSpPr>
          <p:nvPr/>
        </p:nvSpPr>
        <p:spPr bwMode="auto">
          <a:xfrm>
            <a:off x="990600" y="3657600"/>
            <a:ext cx="1600200" cy="1295400"/>
          </a:xfrm>
          <a:prstGeom prst="rect">
            <a:avLst/>
          </a:prstGeom>
          <a:solidFill>
            <a:srgbClr val="6699FF"/>
          </a:solidFill>
          <a:ln w="12700">
            <a:solidFill>
              <a:schemeClr val="tx1"/>
            </a:solidFill>
            <a:miter lim="800000"/>
          </a:ln>
        </p:spPr>
        <p:txBody>
          <a:bodyPr wrap="none" lIns="92075" tIns="46038" rIns="92075" bIns="46038" anchor="ctr"/>
          <a:lstStyle/>
          <a:p>
            <a:pPr algn="ctr" eaLnBrk="0" fontAlgn="base" hangingPunct="0">
              <a:spcBef>
                <a:spcPct val="0"/>
              </a:spcBef>
              <a:spcAft>
                <a:spcPct val="0"/>
              </a:spcAft>
            </a:pPr>
            <a:r>
              <a:rPr lang="en-US" b="1">
                <a:solidFill>
                  <a:srgbClr val="FFFFFF"/>
                </a:solidFill>
              </a:rPr>
              <a:t>Metric</a:t>
            </a:r>
            <a:endParaRPr lang="en-US" b="1">
              <a:solidFill>
                <a:srgbClr val="FFFFFF"/>
              </a:solidFill>
            </a:endParaRPr>
          </a:p>
        </p:txBody>
      </p:sp>
      <p:sp>
        <p:nvSpPr>
          <p:cNvPr id="38919" name="Rectangle 11"/>
          <p:cNvSpPr>
            <a:spLocks noChangeArrowheads="1"/>
          </p:cNvSpPr>
          <p:nvPr/>
        </p:nvSpPr>
        <p:spPr bwMode="auto">
          <a:xfrm>
            <a:off x="6096000" y="5181600"/>
            <a:ext cx="2309813" cy="1295400"/>
          </a:xfrm>
          <a:prstGeom prst="rect">
            <a:avLst/>
          </a:prstGeom>
          <a:solidFill>
            <a:srgbClr val="99CCFF"/>
          </a:solidFill>
          <a:ln w="12700">
            <a:solidFill>
              <a:schemeClr val="tx1"/>
            </a:solidFill>
            <a:miter lim="800000"/>
          </a:ln>
        </p:spPr>
        <p:txBody>
          <a:bodyPr wrap="none" lIns="92075" tIns="46038" rIns="92075" bIns="46038" anchor="ctr"/>
          <a:lstStyle/>
          <a:p>
            <a:pPr eaLnBrk="0" fontAlgn="base" hangingPunct="0">
              <a:spcBef>
                <a:spcPct val="0"/>
              </a:spcBef>
              <a:spcAft>
                <a:spcPct val="0"/>
              </a:spcAft>
              <a:defRPr/>
            </a:pPr>
            <a:r>
              <a:rPr lang="en-US" b="1" dirty="0">
                <a:solidFill>
                  <a:srgbClr val="003366">
                    <a:lumMod val="75000"/>
                  </a:srgbClr>
                </a:solidFill>
              </a:rPr>
              <a:t>Multiple</a:t>
            </a:r>
            <a:endParaRPr lang="en-US" b="1" dirty="0">
              <a:solidFill>
                <a:srgbClr val="003366">
                  <a:lumMod val="75000"/>
                </a:srgbClr>
              </a:solidFill>
            </a:endParaRPr>
          </a:p>
          <a:p>
            <a:pPr eaLnBrk="0" fontAlgn="base" hangingPunct="0">
              <a:spcBef>
                <a:spcPct val="0"/>
              </a:spcBef>
              <a:spcAft>
                <a:spcPct val="0"/>
              </a:spcAft>
              <a:defRPr/>
            </a:pPr>
            <a:r>
              <a:rPr lang="en-US" b="1" dirty="0" err="1">
                <a:solidFill>
                  <a:srgbClr val="003366">
                    <a:lumMod val="75000"/>
                  </a:srgbClr>
                </a:solidFill>
              </a:rPr>
              <a:t>discriminant</a:t>
            </a:r>
            <a:endParaRPr lang="en-US" b="1" dirty="0">
              <a:solidFill>
                <a:srgbClr val="003366">
                  <a:lumMod val="75000"/>
                </a:srgbClr>
              </a:solidFill>
            </a:endParaRPr>
          </a:p>
          <a:p>
            <a:pPr eaLnBrk="0" fontAlgn="base" hangingPunct="0">
              <a:spcBef>
                <a:spcPct val="0"/>
              </a:spcBef>
              <a:spcAft>
                <a:spcPct val="0"/>
              </a:spcAft>
              <a:defRPr/>
            </a:pPr>
            <a:r>
              <a:rPr lang="en-US" b="1" dirty="0">
                <a:solidFill>
                  <a:srgbClr val="003366">
                    <a:lumMod val="75000"/>
                  </a:srgbClr>
                </a:solidFill>
              </a:rPr>
              <a:t>Analysis( IV-Metric)</a:t>
            </a:r>
            <a:endParaRPr lang="en-US" b="1" dirty="0">
              <a:solidFill>
                <a:srgbClr val="003366">
                  <a:lumMod val="75000"/>
                </a:srgbClr>
              </a:solidFill>
            </a:endParaRPr>
          </a:p>
        </p:txBody>
      </p:sp>
      <p:sp>
        <p:nvSpPr>
          <p:cNvPr id="38920" name="Rectangle 12"/>
          <p:cNvSpPr>
            <a:spLocks noChangeArrowheads="1"/>
          </p:cNvSpPr>
          <p:nvPr/>
        </p:nvSpPr>
        <p:spPr bwMode="auto">
          <a:xfrm>
            <a:off x="714375" y="5181600"/>
            <a:ext cx="3786188" cy="1295400"/>
          </a:xfrm>
          <a:prstGeom prst="rect">
            <a:avLst/>
          </a:prstGeom>
          <a:solidFill>
            <a:srgbClr val="99CCFF"/>
          </a:solidFill>
          <a:ln w="12700">
            <a:solidFill>
              <a:schemeClr val="tx1"/>
            </a:solidFill>
            <a:miter lim="800000"/>
          </a:ln>
        </p:spPr>
        <p:txBody>
          <a:bodyPr wrap="none" lIns="92075" tIns="46038" rIns="92075" bIns="46038" anchor="ctr"/>
          <a:lstStyle/>
          <a:p>
            <a:pPr eaLnBrk="0" fontAlgn="base" hangingPunct="0">
              <a:spcBef>
                <a:spcPct val="0"/>
              </a:spcBef>
              <a:spcAft>
                <a:spcPct val="0"/>
              </a:spcAft>
              <a:defRPr/>
            </a:pPr>
            <a:r>
              <a:rPr lang="en-US" b="1" dirty="0">
                <a:solidFill>
                  <a:srgbClr val="003366">
                    <a:lumMod val="75000"/>
                  </a:srgbClr>
                </a:solidFill>
              </a:rPr>
              <a:t>1. Multiple  Regression</a:t>
            </a:r>
            <a:endParaRPr lang="en-US" b="1" dirty="0">
              <a:solidFill>
                <a:srgbClr val="003366">
                  <a:lumMod val="75000"/>
                </a:srgbClr>
              </a:solidFill>
            </a:endParaRPr>
          </a:p>
          <a:p>
            <a:pPr eaLnBrk="0" fontAlgn="base" hangingPunct="0">
              <a:spcBef>
                <a:spcPct val="0"/>
              </a:spcBef>
              <a:spcAft>
                <a:spcPct val="0"/>
              </a:spcAft>
              <a:defRPr/>
            </a:pPr>
            <a:r>
              <a:rPr lang="en-US" b="1" dirty="0">
                <a:solidFill>
                  <a:srgbClr val="003366">
                    <a:lumMod val="75000"/>
                  </a:srgbClr>
                </a:solidFill>
              </a:rPr>
              <a:t>Analysis(IV-Metric/Non Metric)</a:t>
            </a:r>
            <a:endParaRPr lang="en-US" b="1" dirty="0">
              <a:solidFill>
                <a:srgbClr val="003366">
                  <a:lumMod val="75000"/>
                </a:srgbClr>
              </a:solidFill>
            </a:endParaRPr>
          </a:p>
          <a:p>
            <a:pPr eaLnBrk="0" fontAlgn="base" hangingPunct="0">
              <a:spcBef>
                <a:spcPct val="0"/>
              </a:spcBef>
              <a:spcAft>
                <a:spcPct val="0"/>
              </a:spcAft>
              <a:defRPr/>
            </a:pPr>
            <a:r>
              <a:rPr lang="en-US" b="1" dirty="0">
                <a:solidFill>
                  <a:srgbClr val="003366">
                    <a:lumMod val="75000"/>
                  </a:srgbClr>
                </a:solidFill>
              </a:rPr>
              <a:t>2. Conjoint Analysis(IV-Non Metric)</a:t>
            </a:r>
            <a:endParaRPr lang="en-US" b="1" dirty="0">
              <a:solidFill>
                <a:srgbClr val="003366">
                  <a:lumMod val="75000"/>
                </a:srgbClr>
              </a:solidFill>
            </a:endParaRPr>
          </a:p>
        </p:txBody>
      </p:sp>
      <p:sp>
        <p:nvSpPr>
          <p:cNvPr id="20489" name="Line 13"/>
          <p:cNvSpPr>
            <a:spLocks noChangeShapeType="1"/>
          </p:cNvSpPr>
          <p:nvPr/>
        </p:nvSpPr>
        <p:spPr bwMode="auto">
          <a:xfrm flipV="1">
            <a:off x="4495800" y="1222375"/>
            <a:ext cx="0" cy="29845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000">
              <a:solidFill>
                <a:srgbClr val="003366"/>
              </a:solidFill>
              <a:latin typeface="Helvetica" charset="0"/>
            </a:endParaRPr>
          </a:p>
        </p:txBody>
      </p:sp>
      <p:sp>
        <p:nvSpPr>
          <p:cNvPr id="20490" name="Line 14"/>
          <p:cNvSpPr>
            <a:spLocks noChangeShapeType="1"/>
          </p:cNvSpPr>
          <p:nvPr/>
        </p:nvSpPr>
        <p:spPr bwMode="auto">
          <a:xfrm>
            <a:off x="4495800" y="2978150"/>
            <a:ext cx="0" cy="22225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000">
              <a:solidFill>
                <a:srgbClr val="003366"/>
              </a:solidFill>
              <a:latin typeface="Helvetica" charset="0"/>
            </a:endParaRPr>
          </a:p>
        </p:txBody>
      </p:sp>
      <p:sp>
        <p:nvSpPr>
          <p:cNvPr id="20491" name="Line 15"/>
          <p:cNvSpPr>
            <a:spLocks noChangeShapeType="1"/>
          </p:cNvSpPr>
          <p:nvPr/>
        </p:nvSpPr>
        <p:spPr bwMode="auto">
          <a:xfrm flipH="1">
            <a:off x="1835150" y="3429000"/>
            <a:ext cx="18986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000">
              <a:solidFill>
                <a:srgbClr val="003366"/>
              </a:solidFill>
              <a:latin typeface="Helvetica" charset="0"/>
            </a:endParaRPr>
          </a:p>
        </p:txBody>
      </p:sp>
      <p:sp>
        <p:nvSpPr>
          <p:cNvPr id="20492" name="Line 16"/>
          <p:cNvSpPr>
            <a:spLocks noChangeShapeType="1"/>
          </p:cNvSpPr>
          <p:nvPr/>
        </p:nvSpPr>
        <p:spPr bwMode="auto">
          <a:xfrm flipH="1">
            <a:off x="5340350" y="3429000"/>
            <a:ext cx="20510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000">
              <a:solidFill>
                <a:srgbClr val="003366"/>
              </a:solidFill>
              <a:latin typeface="Helvetica" charset="0"/>
            </a:endParaRPr>
          </a:p>
        </p:txBody>
      </p:sp>
      <p:sp>
        <p:nvSpPr>
          <p:cNvPr id="20493" name="Line 17"/>
          <p:cNvSpPr>
            <a:spLocks noChangeShapeType="1"/>
          </p:cNvSpPr>
          <p:nvPr/>
        </p:nvSpPr>
        <p:spPr bwMode="auto">
          <a:xfrm>
            <a:off x="1828800" y="3435350"/>
            <a:ext cx="0" cy="22225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000">
              <a:solidFill>
                <a:srgbClr val="003366"/>
              </a:solidFill>
              <a:latin typeface="Helvetica" charset="0"/>
            </a:endParaRPr>
          </a:p>
        </p:txBody>
      </p:sp>
      <p:sp>
        <p:nvSpPr>
          <p:cNvPr id="20494" name="Line 18"/>
          <p:cNvSpPr>
            <a:spLocks noChangeShapeType="1"/>
          </p:cNvSpPr>
          <p:nvPr/>
        </p:nvSpPr>
        <p:spPr bwMode="auto">
          <a:xfrm>
            <a:off x="7391400" y="3435350"/>
            <a:ext cx="0" cy="22225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000">
              <a:solidFill>
                <a:srgbClr val="003366"/>
              </a:solidFill>
              <a:latin typeface="Helvetica" charset="0"/>
            </a:endParaRPr>
          </a:p>
        </p:txBody>
      </p:sp>
      <p:sp>
        <p:nvSpPr>
          <p:cNvPr id="20495" name="Line 19"/>
          <p:cNvSpPr>
            <a:spLocks noChangeShapeType="1"/>
          </p:cNvSpPr>
          <p:nvPr/>
        </p:nvSpPr>
        <p:spPr bwMode="auto">
          <a:xfrm>
            <a:off x="1752600" y="4959350"/>
            <a:ext cx="0" cy="22225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000">
              <a:solidFill>
                <a:srgbClr val="003366"/>
              </a:solidFill>
              <a:latin typeface="Helvetica" charset="0"/>
            </a:endParaRPr>
          </a:p>
        </p:txBody>
      </p:sp>
      <p:sp>
        <p:nvSpPr>
          <p:cNvPr id="20496" name="Line 20"/>
          <p:cNvSpPr>
            <a:spLocks noChangeShapeType="1"/>
          </p:cNvSpPr>
          <p:nvPr/>
        </p:nvSpPr>
        <p:spPr bwMode="auto">
          <a:xfrm>
            <a:off x="7467600" y="4959350"/>
            <a:ext cx="0" cy="22225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000">
              <a:solidFill>
                <a:srgbClr val="003366"/>
              </a:solidFill>
              <a:latin typeface="Helvetica" charset="0"/>
            </a:endParaRPr>
          </a:p>
        </p:txBody>
      </p:sp>
    </p:spTree>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Group 2"/>
          <p:cNvGrpSpPr/>
          <p:nvPr/>
        </p:nvGrpSpPr>
        <p:grpSpPr bwMode="auto">
          <a:xfrm>
            <a:off x="3581400" y="381000"/>
            <a:ext cx="1982788" cy="839788"/>
            <a:chOff x="2256" y="240"/>
            <a:chExt cx="1249" cy="529"/>
          </a:xfrm>
        </p:grpSpPr>
        <p:sp>
          <p:nvSpPr>
            <p:cNvPr id="21523" name="Freeform 3"/>
            <p:cNvSpPr/>
            <p:nvPr/>
          </p:nvSpPr>
          <p:spPr bwMode="auto">
            <a:xfrm>
              <a:off x="2256" y="240"/>
              <a:ext cx="1249" cy="529"/>
            </a:xfrm>
            <a:custGeom>
              <a:avLst/>
              <a:gdLst>
                <a:gd name="T0" fmla="*/ 0 w 1249"/>
                <a:gd name="T1" fmla="*/ 0 h 529"/>
                <a:gd name="T2" fmla="*/ 0 w 1249"/>
                <a:gd name="T3" fmla="*/ 528 h 529"/>
                <a:gd name="T4" fmla="*/ 1248 w 1249"/>
                <a:gd name="T5" fmla="*/ 528 h 529"/>
                <a:gd name="T6" fmla="*/ 1248 w 1249"/>
                <a:gd name="T7" fmla="*/ 0 h 529"/>
                <a:gd name="T8" fmla="*/ 0 w 1249"/>
                <a:gd name="T9" fmla="*/ 0 h 529"/>
                <a:gd name="T10" fmla="*/ 0 60000 65536"/>
                <a:gd name="T11" fmla="*/ 0 60000 65536"/>
                <a:gd name="T12" fmla="*/ 0 60000 65536"/>
                <a:gd name="T13" fmla="*/ 0 60000 65536"/>
                <a:gd name="T14" fmla="*/ 0 60000 65536"/>
                <a:gd name="T15" fmla="*/ 0 w 1249"/>
                <a:gd name="T16" fmla="*/ 0 h 529"/>
                <a:gd name="T17" fmla="*/ 1249 w 1249"/>
                <a:gd name="T18" fmla="*/ 529 h 529"/>
              </a:gdLst>
              <a:ahLst/>
              <a:cxnLst>
                <a:cxn ang="T10">
                  <a:pos x="T0" y="T1"/>
                </a:cxn>
                <a:cxn ang="T11">
                  <a:pos x="T2" y="T3"/>
                </a:cxn>
                <a:cxn ang="T12">
                  <a:pos x="T4" y="T5"/>
                </a:cxn>
                <a:cxn ang="T13">
                  <a:pos x="T6" y="T7"/>
                </a:cxn>
                <a:cxn ang="T14">
                  <a:pos x="T8" y="T9"/>
                </a:cxn>
              </a:cxnLst>
              <a:rect l="T15" t="T16" r="T17" b="T18"/>
              <a:pathLst>
                <a:path w="1249" h="529">
                  <a:moveTo>
                    <a:pt x="0" y="0"/>
                  </a:moveTo>
                  <a:lnTo>
                    <a:pt x="0" y="528"/>
                  </a:lnTo>
                  <a:lnTo>
                    <a:pt x="1248" y="528"/>
                  </a:lnTo>
                  <a:lnTo>
                    <a:pt x="1248" y="0"/>
                  </a:lnTo>
                  <a:lnTo>
                    <a:pt x="0" y="0"/>
                  </a:lnTo>
                </a:path>
              </a:pathLst>
            </a:custGeom>
            <a:solidFill>
              <a:srgbClr val="66CCFF"/>
            </a:solidFill>
            <a:ln w="12700" cap="rnd">
              <a:solidFill>
                <a:schemeClr val="tx1"/>
              </a:solidFill>
              <a:round/>
              <a:headEnd type="none" w="sm" len="sm"/>
              <a:tailEnd type="none" w="sm" len="sm"/>
            </a:ln>
          </p:spPr>
          <p:txBody>
            <a:bodyPr/>
            <a:lstStyle/>
            <a:p>
              <a:pPr eaLnBrk="0" fontAlgn="base" hangingPunct="0">
                <a:spcBef>
                  <a:spcPct val="0"/>
                </a:spcBef>
                <a:spcAft>
                  <a:spcPct val="0"/>
                </a:spcAft>
              </a:pPr>
              <a:endParaRPr lang="en-IN" sz="2000">
                <a:solidFill>
                  <a:srgbClr val="003366"/>
                </a:solidFill>
                <a:latin typeface="Helvetica" charset="0"/>
              </a:endParaRPr>
            </a:p>
          </p:txBody>
        </p:sp>
        <p:sp>
          <p:nvSpPr>
            <p:cNvPr id="21524" name="Rectangle 4"/>
            <p:cNvSpPr>
              <a:spLocks noChangeArrowheads="1"/>
            </p:cNvSpPr>
            <p:nvPr/>
          </p:nvSpPr>
          <p:spPr bwMode="auto">
            <a:xfrm>
              <a:off x="2318" y="273"/>
              <a:ext cx="1124"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ctr" eaLnBrk="0" fontAlgn="base" hangingPunct="0">
                <a:spcBef>
                  <a:spcPct val="0"/>
                </a:spcBef>
                <a:spcAft>
                  <a:spcPct val="0"/>
                </a:spcAft>
              </a:pPr>
              <a:r>
                <a:rPr lang="en-US" b="1">
                  <a:solidFill>
                    <a:srgbClr val="003366"/>
                  </a:solidFill>
                </a:rPr>
                <a:t>Dependence</a:t>
              </a:r>
              <a:endParaRPr lang="en-US" b="1">
                <a:solidFill>
                  <a:srgbClr val="003366"/>
                </a:solidFill>
              </a:endParaRPr>
            </a:p>
            <a:p>
              <a:pPr algn="ctr" eaLnBrk="0" fontAlgn="base" hangingPunct="0">
                <a:spcBef>
                  <a:spcPct val="0"/>
                </a:spcBef>
                <a:spcAft>
                  <a:spcPct val="0"/>
                </a:spcAft>
              </a:pPr>
              <a:r>
                <a:rPr lang="en-US" b="1">
                  <a:solidFill>
                    <a:srgbClr val="003366"/>
                  </a:solidFill>
                </a:rPr>
                <a:t>Methods</a:t>
              </a:r>
              <a:endParaRPr lang="en-US" b="1">
                <a:solidFill>
                  <a:srgbClr val="003366"/>
                </a:solidFill>
              </a:endParaRPr>
            </a:p>
          </p:txBody>
        </p:sp>
      </p:grpSp>
      <p:grpSp>
        <p:nvGrpSpPr>
          <p:cNvPr id="21507" name="Group 5"/>
          <p:cNvGrpSpPr/>
          <p:nvPr/>
        </p:nvGrpSpPr>
        <p:grpSpPr bwMode="auto">
          <a:xfrm>
            <a:off x="3505200" y="1524000"/>
            <a:ext cx="2058988" cy="1449388"/>
            <a:chOff x="2208" y="960"/>
            <a:chExt cx="1297" cy="913"/>
          </a:xfrm>
        </p:grpSpPr>
        <p:sp>
          <p:nvSpPr>
            <p:cNvPr id="21521" name="Freeform 6"/>
            <p:cNvSpPr/>
            <p:nvPr/>
          </p:nvSpPr>
          <p:spPr bwMode="auto">
            <a:xfrm>
              <a:off x="2208" y="960"/>
              <a:ext cx="1297" cy="913"/>
            </a:xfrm>
            <a:custGeom>
              <a:avLst/>
              <a:gdLst>
                <a:gd name="T0" fmla="*/ 648 w 1297"/>
                <a:gd name="T1" fmla="*/ 0 h 913"/>
                <a:gd name="T2" fmla="*/ 0 w 1297"/>
                <a:gd name="T3" fmla="*/ 456 h 913"/>
                <a:gd name="T4" fmla="*/ 648 w 1297"/>
                <a:gd name="T5" fmla="*/ 912 h 913"/>
                <a:gd name="T6" fmla="*/ 1296 w 1297"/>
                <a:gd name="T7" fmla="*/ 456 h 913"/>
                <a:gd name="T8" fmla="*/ 648 w 1297"/>
                <a:gd name="T9" fmla="*/ 0 h 913"/>
                <a:gd name="T10" fmla="*/ 0 60000 65536"/>
                <a:gd name="T11" fmla="*/ 0 60000 65536"/>
                <a:gd name="T12" fmla="*/ 0 60000 65536"/>
                <a:gd name="T13" fmla="*/ 0 60000 65536"/>
                <a:gd name="T14" fmla="*/ 0 60000 65536"/>
                <a:gd name="T15" fmla="*/ 0 w 1297"/>
                <a:gd name="T16" fmla="*/ 0 h 913"/>
                <a:gd name="T17" fmla="*/ 1297 w 1297"/>
                <a:gd name="T18" fmla="*/ 913 h 913"/>
              </a:gdLst>
              <a:ahLst/>
              <a:cxnLst>
                <a:cxn ang="T10">
                  <a:pos x="T0" y="T1"/>
                </a:cxn>
                <a:cxn ang="T11">
                  <a:pos x="T2" y="T3"/>
                </a:cxn>
                <a:cxn ang="T12">
                  <a:pos x="T4" y="T5"/>
                </a:cxn>
                <a:cxn ang="T13">
                  <a:pos x="T6" y="T7"/>
                </a:cxn>
                <a:cxn ang="T14">
                  <a:pos x="T8" y="T9"/>
                </a:cxn>
              </a:cxnLst>
              <a:rect l="T15" t="T16" r="T17" b="T18"/>
              <a:pathLst>
                <a:path w="1297" h="913">
                  <a:moveTo>
                    <a:pt x="648" y="0"/>
                  </a:moveTo>
                  <a:lnTo>
                    <a:pt x="0" y="456"/>
                  </a:lnTo>
                  <a:lnTo>
                    <a:pt x="648" y="912"/>
                  </a:lnTo>
                  <a:lnTo>
                    <a:pt x="1296" y="456"/>
                  </a:lnTo>
                  <a:lnTo>
                    <a:pt x="648" y="0"/>
                  </a:lnTo>
                </a:path>
              </a:pathLst>
            </a:custGeom>
            <a:solidFill>
              <a:srgbClr val="00FFCC"/>
            </a:solidFill>
            <a:ln w="12700" cap="rnd">
              <a:solidFill>
                <a:schemeClr val="tx1"/>
              </a:solidFill>
              <a:round/>
              <a:headEnd type="none" w="sm" len="sm"/>
              <a:tailEnd type="none" w="sm" len="sm"/>
            </a:ln>
          </p:spPr>
          <p:txBody>
            <a:bodyPr/>
            <a:lstStyle/>
            <a:p>
              <a:pPr eaLnBrk="0" fontAlgn="base" hangingPunct="0">
                <a:spcBef>
                  <a:spcPct val="0"/>
                </a:spcBef>
                <a:spcAft>
                  <a:spcPct val="0"/>
                </a:spcAft>
              </a:pPr>
              <a:endParaRPr lang="en-IN" sz="2000">
                <a:solidFill>
                  <a:srgbClr val="003366"/>
                </a:solidFill>
                <a:latin typeface="Helvetica" charset="0"/>
              </a:endParaRPr>
            </a:p>
          </p:txBody>
        </p:sp>
        <p:sp>
          <p:nvSpPr>
            <p:cNvPr id="21522" name="Rectangle 7"/>
            <p:cNvSpPr>
              <a:spLocks noChangeArrowheads="1"/>
            </p:cNvSpPr>
            <p:nvPr/>
          </p:nvSpPr>
          <p:spPr bwMode="auto">
            <a:xfrm>
              <a:off x="2563" y="1205"/>
              <a:ext cx="586"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ctr" eaLnBrk="0" fontAlgn="base" hangingPunct="0">
                <a:spcBef>
                  <a:spcPct val="0"/>
                </a:spcBef>
                <a:spcAft>
                  <a:spcPct val="0"/>
                </a:spcAft>
              </a:pPr>
              <a:r>
                <a:rPr lang="en-US" b="1">
                  <a:solidFill>
                    <a:srgbClr val="003366"/>
                  </a:solidFill>
                </a:rPr>
                <a:t>How many</a:t>
              </a:r>
              <a:endParaRPr lang="en-US" b="1">
                <a:solidFill>
                  <a:srgbClr val="003366"/>
                </a:solidFill>
              </a:endParaRPr>
            </a:p>
            <a:p>
              <a:pPr algn="ctr" eaLnBrk="0" fontAlgn="base" hangingPunct="0">
                <a:spcBef>
                  <a:spcPct val="0"/>
                </a:spcBef>
                <a:spcAft>
                  <a:spcPct val="0"/>
                </a:spcAft>
              </a:pPr>
              <a:r>
                <a:rPr lang="en-US" b="1">
                  <a:solidFill>
                    <a:srgbClr val="003366"/>
                  </a:solidFill>
                </a:rPr>
                <a:t>variables are</a:t>
              </a:r>
              <a:endParaRPr lang="en-US" b="1">
                <a:solidFill>
                  <a:srgbClr val="003366"/>
                </a:solidFill>
              </a:endParaRPr>
            </a:p>
            <a:p>
              <a:pPr algn="ctr" eaLnBrk="0" fontAlgn="base" hangingPunct="0">
                <a:spcBef>
                  <a:spcPct val="0"/>
                </a:spcBef>
                <a:spcAft>
                  <a:spcPct val="0"/>
                </a:spcAft>
              </a:pPr>
              <a:r>
                <a:rPr lang="en-US" b="1">
                  <a:solidFill>
                    <a:srgbClr val="003366"/>
                  </a:solidFill>
                </a:rPr>
                <a:t>dependent</a:t>
              </a:r>
              <a:endParaRPr lang="en-US" b="1">
                <a:solidFill>
                  <a:srgbClr val="003366"/>
                </a:solidFill>
              </a:endParaRPr>
            </a:p>
          </p:txBody>
        </p:sp>
      </p:grpSp>
      <p:sp>
        <p:nvSpPr>
          <p:cNvPr id="21508" name="Rectangle 8"/>
          <p:cNvSpPr>
            <a:spLocks noChangeArrowheads="1"/>
          </p:cNvSpPr>
          <p:nvPr/>
        </p:nvSpPr>
        <p:spPr bwMode="auto">
          <a:xfrm>
            <a:off x="6781800" y="3657600"/>
            <a:ext cx="1600200" cy="1295400"/>
          </a:xfrm>
          <a:prstGeom prst="rect">
            <a:avLst/>
          </a:prstGeom>
          <a:solidFill>
            <a:srgbClr val="33CC33"/>
          </a:solidFill>
          <a:ln w="12700">
            <a:solidFill>
              <a:schemeClr val="tx1"/>
            </a:solidFill>
            <a:miter lim="800000"/>
          </a:ln>
        </p:spPr>
        <p:txBody>
          <a:bodyPr wrap="none" lIns="92075" tIns="46038" rIns="92075" bIns="46038" anchor="ctr"/>
          <a:lstStyle/>
          <a:p>
            <a:pPr algn="ctr" eaLnBrk="0" fontAlgn="base" hangingPunct="0">
              <a:spcBef>
                <a:spcPct val="0"/>
              </a:spcBef>
              <a:spcAft>
                <a:spcPct val="0"/>
              </a:spcAft>
            </a:pPr>
            <a:r>
              <a:rPr lang="en-US" b="1">
                <a:solidFill>
                  <a:srgbClr val="FFFFFF"/>
                </a:solidFill>
              </a:rPr>
              <a:t>Non metric /</a:t>
            </a:r>
            <a:endParaRPr lang="en-US" b="1">
              <a:solidFill>
                <a:srgbClr val="FFFFFF"/>
              </a:solidFill>
            </a:endParaRPr>
          </a:p>
          <a:p>
            <a:pPr algn="ctr" eaLnBrk="0" fontAlgn="base" hangingPunct="0">
              <a:spcBef>
                <a:spcPct val="0"/>
              </a:spcBef>
              <a:spcAft>
                <a:spcPct val="0"/>
              </a:spcAft>
            </a:pPr>
            <a:r>
              <a:rPr lang="en-US" b="1">
                <a:solidFill>
                  <a:srgbClr val="FFFFFF"/>
                </a:solidFill>
              </a:rPr>
              <a:t>Metric</a:t>
            </a:r>
            <a:endParaRPr lang="en-US" b="1">
              <a:solidFill>
                <a:srgbClr val="FFFFFF"/>
              </a:solidFill>
            </a:endParaRPr>
          </a:p>
        </p:txBody>
      </p:sp>
      <p:sp>
        <p:nvSpPr>
          <p:cNvPr id="21509" name="Rectangle 9"/>
          <p:cNvSpPr>
            <a:spLocks noChangeArrowheads="1"/>
          </p:cNvSpPr>
          <p:nvPr/>
        </p:nvSpPr>
        <p:spPr bwMode="auto">
          <a:xfrm>
            <a:off x="990600" y="3657600"/>
            <a:ext cx="1600200" cy="1295400"/>
          </a:xfrm>
          <a:prstGeom prst="rect">
            <a:avLst/>
          </a:prstGeom>
          <a:solidFill>
            <a:srgbClr val="33CC33"/>
          </a:solidFill>
          <a:ln w="12700">
            <a:solidFill>
              <a:schemeClr val="tx1"/>
            </a:solidFill>
            <a:miter lim="800000"/>
          </a:ln>
        </p:spPr>
        <p:txBody>
          <a:bodyPr wrap="none" lIns="92075" tIns="46038" rIns="92075" bIns="46038" anchor="ctr"/>
          <a:lstStyle/>
          <a:p>
            <a:pPr algn="ctr" eaLnBrk="0" fontAlgn="base" hangingPunct="0">
              <a:spcBef>
                <a:spcPct val="0"/>
              </a:spcBef>
              <a:spcAft>
                <a:spcPct val="0"/>
              </a:spcAft>
            </a:pPr>
            <a:r>
              <a:rPr lang="en-US" b="1">
                <a:solidFill>
                  <a:srgbClr val="FFFFFF"/>
                </a:solidFill>
              </a:rPr>
              <a:t>Metric</a:t>
            </a:r>
            <a:endParaRPr lang="en-US" b="1">
              <a:solidFill>
                <a:srgbClr val="FFFFFF"/>
              </a:solidFill>
            </a:endParaRPr>
          </a:p>
        </p:txBody>
      </p:sp>
      <p:sp>
        <p:nvSpPr>
          <p:cNvPr id="39942" name="Rectangle 10"/>
          <p:cNvSpPr>
            <a:spLocks noChangeArrowheads="1"/>
          </p:cNvSpPr>
          <p:nvPr/>
        </p:nvSpPr>
        <p:spPr bwMode="auto">
          <a:xfrm>
            <a:off x="5500688" y="5205413"/>
            <a:ext cx="3429000" cy="1295400"/>
          </a:xfrm>
          <a:prstGeom prst="rect">
            <a:avLst/>
          </a:prstGeom>
          <a:solidFill>
            <a:srgbClr val="99FF66"/>
          </a:solidFill>
          <a:ln w="12700">
            <a:solidFill>
              <a:schemeClr val="tx1"/>
            </a:solidFill>
            <a:miter lim="800000"/>
          </a:ln>
        </p:spPr>
        <p:txBody>
          <a:bodyPr wrap="none" lIns="92075" tIns="46038" rIns="92075" bIns="46038" anchor="ctr"/>
          <a:lstStyle/>
          <a:p>
            <a:pPr algn="ctr" eaLnBrk="0" fontAlgn="base" hangingPunct="0">
              <a:spcBef>
                <a:spcPct val="0"/>
              </a:spcBef>
              <a:spcAft>
                <a:spcPct val="0"/>
              </a:spcAft>
              <a:defRPr/>
            </a:pPr>
            <a:r>
              <a:rPr lang="en-US" b="1" dirty="0">
                <a:solidFill>
                  <a:srgbClr val="003366">
                    <a:lumMod val="75000"/>
                  </a:srgbClr>
                </a:solidFill>
              </a:rPr>
              <a:t>Canonical Correlation</a:t>
            </a:r>
            <a:endParaRPr lang="en-US" b="1" dirty="0">
              <a:solidFill>
                <a:srgbClr val="003366">
                  <a:lumMod val="75000"/>
                </a:srgbClr>
              </a:solidFill>
            </a:endParaRPr>
          </a:p>
          <a:p>
            <a:pPr algn="ctr" eaLnBrk="0" fontAlgn="base" hangingPunct="0">
              <a:spcBef>
                <a:spcPct val="0"/>
              </a:spcBef>
              <a:spcAft>
                <a:spcPct val="0"/>
              </a:spcAft>
              <a:defRPr/>
            </a:pPr>
            <a:r>
              <a:rPr lang="en-US" b="1" dirty="0">
                <a:solidFill>
                  <a:srgbClr val="003366">
                    <a:lumMod val="75000"/>
                  </a:srgbClr>
                </a:solidFill>
              </a:rPr>
              <a:t>Analysis( Independent </a:t>
            </a:r>
            <a:endParaRPr lang="en-US" b="1" dirty="0">
              <a:solidFill>
                <a:srgbClr val="003366">
                  <a:lumMod val="75000"/>
                </a:srgbClr>
              </a:solidFill>
            </a:endParaRPr>
          </a:p>
          <a:p>
            <a:pPr algn="ctr" eaLnBrk="0" fontAlgn="base" hangingPunct="0">
              <a:spcBef>
                <a:spcPct val="0"/>
              </a:spcBef>
              <a:spcAft>
                <a:spcPct val="0"/>
              </a:spcAft>
              <a:defRPr/>
            </a:pPr>
            <a:r>
              <a:rPr lang="en-US" b="1" dirty="0">
                <a:solidFill>
                  <a:srgbClr val="003366">
                    <a:lumMod val="75000"/>
                  </a:srgbClr>
                </a:solidFill>
              </a:rPr>
              <a:t>Variables- Metric /Non metric)</a:t>
            </a:r>
            <a:endParaRPr lang="en-US" b="1" dirty="0">
              <a:solidFill>
                <a:srgbClr val="003366">
                  <a:lumMod val="75000"/>
                </a:srgbClr>
              </a:solidFill>
            </a:endParaRPr>
          </a:p>
        </p:txBody>
      </p:sp>
      <p:sp>
        <p:nvSpPr>
          <p:cNvPr id="39943" name="Rectangle 11"/>
          <p:cNvSpPr>
            <a:spLocks noChangeArrowheads="1"/>
          </p:cNvSpPr>
          <p:nvPr/>
        </p:nvSpPr>
        <p:spPr bwMode="auto">
          <a:xfrm>
            <a:off x="571500" y="5181600"/>
            <a:ext cx="2643188" cy="1295400"/>
          </a:xfrm>
          <a:prstGeom prst="rect">
            <a:avLst/>
          </a:prstGeom>
          <a:solidFill>
            <a:srgbClr val="99FF66"/>
          </a:solidFill>
          <a:ln w="12700">
            <a:solidFill>
              <a:schemeClr val="tx1"/>
            </a:solidFill>
            <a:miter lim="800000"/>
          </a:ln>
        </p:spPr>
        <p:txBody>
          <a:bodyPr wrap="none" lIns="92075" tIns="46038" rIns="92075" bIns="46038" anchor="ctr"/>
          <a:lstStyle/>
          <a:p>
            <a:pPr algn="ctr" eaLnBrk="0" fontAlgn="base" hangingPunct="0">
              <a:spcBef>
                <a:spcPct val="0"/>
              </a:spcBef>
              <a:spcAft>
                <a:spcPct val="0"/>
              </a:spcAft>
              <a:defRPr/>
            </a:pPr>
            <a:r>
              <a:rPr lang="en-US" b="1" dirty="0">
                <a:solidFill>
                  <a:srgbClr val="003366">
                    <a:lumMod val="75000"/>
                  </a:srgbClr>
                </a:solidFill>
              </a:rPr>
              <a:t>Multivariate</a:t>
            </a:r>
            <a:endParaRPr lang="en-US" b="1" dirty="0">
              <a:solidFill>
                <a:srgbClr val="003366">
                  <a:lumMod val="75000"/>
                </a:srgbClr>
              </a:solidFill>
            </a:endParaRPr>
          </a:p>
          <a:p>
            <a:pPr algn="ctr" eaLnBrk="0" fontAlgn="base" hangingPunct="0">
              <a:spcBef>
                <a:spcPct val="0"/>
              </a:spcBef>
              <a:spcAft>
                <a:spcPct val="0"/>
              </a:spcAft>
              <a:defRPr/>
            </a:pPr>
            <a:r>
              <a:rPr lang="en-US" b="1" dirty="0">
                <a:solidFill>
                  <a:srgbClr val="003366">
                    <a:lumMod val="75000"/>
                  </a:srgbClr>
                </a:solidFill>
              </a:rPr>
              <a:t>analysis of</a:t>
            </a:r>
            <a:endParaRPr lang="en-US" b="1" dirty="0">
              <a:solidFill>
                <a:srgbClr val="003366">
                  <a:lumMod val="75000"/>
                </a:srgbClr>
              </a:solidFill>
            </a:endParaRPr>
          </a:p>
          <a:p>
            <a:pPr algn="ctr" eaLnBrk="0" fontAlgn="base" hangingPunct="0">
              <a:spcBef>
                <a:spcPct val="0"/>
              </a:spcBef>
              <a:spcAft>
                <a:spcPct val="0"/>
              </a:spcAft>
              <a:defRPr/>
            </a:pPr>
            <a:r>
              <a:rPr lang="en-US" b="1" dirty="0">
                <a:solidFill>
                  <a:srgbClr val="003366">
                    <a:lumMod val="75000"/>
                  </a:srgbClr>
                </a:solidFill>
              </a:rPr>
              <a:t>Variance (Independent </a:t>
            </a:r>
            <a:endParaRPr lang="en-US" b="1" dirty="0">
              <a:solidFill>
                <a:srgbClr val="003366">
                  <a:lumMod val="75000"/>
                </a:srgbClr>
              </a:solidFill>
            </a:endParaRPr>
          </a:p>
          <a:p>
            <a:pPr algn="ctr" eaLnBrk="0" fontAlgn="base" hangingPunct="0">
              <a:spcBef>
                <a:spcPct val="0"/>
              </a:spcBef>
              <a:spcAft>
                <a:spcPct val="0"/>
              </a:spcAft>
              <a:defRPr/>
            </a:pPr>
            <a:r>
              <a:rPr lang="en-US" b="1" dirty="0">
                <a:solidFill>
                  <a:srgbClr val="003366">
                    <a:lumMod val="75000"/>
                  </a:srgbClr>
                </a:solidFill>
              </a:rPr>
              <a:t>Variables  non metric)</a:t>
            </a:r>
            <a:endParaRPr lang="en-US" b="1" dirty="0">
              <a:solidFill>
                <a:srgbClr val="003366">
                  <a:lumMod val="75000"/>
                </a:srgbClr>
              </a:solidFill>
            </a:endParaRPr>
          </a:p>
        </p:txBody>
      </p:sp>
      <p:sp>
        <p:nvSpPr>
          <p:cNvPr id="21512" name="Line 12"/>
          <p:cNvSpPr>
            <a:spLocks noChangeShapeType="1"/>
          </p:cNvSpPr>
          <p:nvPr/>
        </p:nvSpPr>
        <p:spPr bwMode="auto">
          <a:xfrm flipV="1">
            <a:off x="4495800" y="1222375"/>
            <a:ext cx="0" cy="29845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000">
              <a:solidFill>
                <a:srgbClr val="003366"/>
              </a:solidFill>
              <a:latin typeface="Helvetica" charset="0"/>
            </a:endParaRPr>
          </a:p>
        </p:txBody>
      </p:sp>
      <p:sp>
        <p:nvSpPr>
          <p:cNvPr id="21513" name="Line 13"/>
          <p:cNvSpPr>
            <a:spLocks noChangeShapeType="1"/>
          </p:cNvSpPr>
          <p:nvPr/>
        </p:nvSpPr>
        <p:spPr bwMode="auto">
          <a:xfrm>
            <a:off x="4495800" y="2978150"/>
            <a:ext cx="0" cy="22225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000">
              <a:solidFill>
                <a:srgbClr val="003366"/>
              </a:solidFill>
              <a:latin typeface="Helvetica" charset="0"/>
            </a:endParaRPr>
          </a:p>
        </p:txBody>
      </p:sp>
      <p:sp>
        <p:nvSpPr>
          <p:cNvPr id="21514" name="Line 14"/>
          <p:cNvSpPr>
            <a:spLocks noChangeShapeType="1"/>
          </p:cNvSpPr>
          <p:nvPr/>
        </p:nvSpPr>
        <p:spPr bwMode="auto">
          <a:xfrm flipH="1">
            <a:off x="1835150" y="3429000"/>
            <a:ext cx="18986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000">
              <a:solidFill>
                <a:srgbClr val="003366"/>
              </a:solidFill>
              <a:latin typeface="Helvetica" charset="0"/>
            </a:endParaRPr>
          </a:p>
        </p:txBody>
      </p:sp>
      <p:sp>
        <p:nvSpPr>
          <p:cNvPr id="21515" name="Line 15"/>
          <p:cNvSpPr>
            <a:spLocks noChangeShapeType="1"/>
          </p:cNvSpPr>
          <p:nvPr/>
        </p:nvSpPr>
        <p:spPr bwMode="auto">
          <a:xfrm flipH="1">
            <a:off x="5340350" y="3429000"/>
            <a:ext cx="20510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000">
              <a:solidFill>
                <a:srgbClr val="003366"/>
              </a:solidFill>
              <a:latin typeface="Helvetica" charset="0"/>
            </a:endParaRPr>
          </a:p>
        </p:txBody>
      </p:sp>
      <p:sp>
        <p:nvSpPr>
          <p:cNvPr id="21516" name="Line 16"/>
          <p:cNvSpPr>
            <a:spLocks noChangeShapeType="1"/>
          </p:cNvSpPr>
          <p:nvPr/>
        </p:nvSpPr>
        <p:spPr bwMode="auto">
          <a:xfrm>
            <a:off x="1828800" y="3435350"/>
            <a:ext cx="0" cy="22225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000">
              <a:solidFill>
                <a:srgbClr val="003366"/>
              </a:solidFill>
              <a:latin typeface="Helvetica" charset="0"/>
            </a:endParaRPr>
          </a:p>
        </p:txBody>
      </p:sp>
      <p:sp>
        <p:nvSpPr>
          <p:cNvPr id="21517" name="Line 17"/>
          <p:cNvSpPr>
            <a:spLocks noChangeShapeType="1"/>
          </p:cNvSpPr>
          <p:nvPr/>
        </p:nvSpPr>
        <p:spPr bwMode="auto">
          <a:xfrm>
            <a:off x="7391400" y="3435350"/>
            <a:ext cx="0" cy="22225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000">
              <a:solidFill>
                <a:srgbClr val="003366"/>
              </a:solidFill>
              <a:latin typeface="Helvetica" charset="0"/>
            </a:endParaRPr>
          </a:p>
        </p:txBody>
      </p:sp>
      <p:sp>
        <p:nvSpPr>
          <p:cNvPr id="21518" name="Line 18"/>
          <p:cNvSpPr>
            <a:spLocks noChangeShapeType="1"/>
          </p:cNvSpPr>
          <p:nvPr/>
        </p:nvSpPr>
        <p:spPr bwMode="auto">
          <a:xfrm>
            <a:off x="1752600" y="4959350"/>
            <a:ext cx="0" cy="22225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000">
              <a:solidFill>
                <a:srgbClr val="003366"/>
              </a:solidFill>
              <a:latin typeface="Helvetica" charset="0"/>
            </a:endParaRPr>
          </a:p>
        </p:txBody>
      </p:sp>
      <p:sp>
        <p:nvSpPr>
          <p:cNvPr id="21519" name="Line 19"/>
          <p:cNvSpPr>
            <a:spLocks noChangeShapeType="1"/>
          </p:cNvSpPr>
          <p:nvPr/>
        </p:nvSpPr>
        <p:spPr bwMode="auto">
          <a:xfrm>
            <a:off x="7467600" y="4959350"/>
            <a:ext cx="0" cy="22225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000">
              <a:solidFill>
                <a:srgbClr val="003366"/>
              </a:solidFill>
              <a:latin typeface="Helvetica" charset="0"/>
            </a:endParaRPr>
          </a:p>
        </p:txBody>
      </p:sp>
      <p:sp>
        <p:nvSpPr>
          <p:cNvPr id="21520" name="Rectangle 20"/>
          <p:cNvSpPr>
            <a:spLocks noChangeArrowheads="1"/>
          </p:cNvSpPr>
          <p:nvPr/>
        </p:nvSpPr>
        <p:spPr bwMode="auto">
          <a:xfrm>
            <a:off x="3733800" y="3200400"/>
            <a:ext cx="1600200" cy="1295400"/>
          </a:xfrm>
          <a:prstGeom prst="rect">
            <a:avLst/>
          </a:prstGeom>
          <a:solidFill>
            <a:srgbClr val="008000"/>
          </a:solidFill>
          <a:ln w="12700">
            <a:solidFill>
              <a:schemeClr val="tx1"/>
            </a:solidFill>
            <a:miter lim="800000"/>
          </a:ln>
        </p:spPr>
        <p:txBody>
          <a:bodyPr wrap="none" lIns="92075" tIns="46038" rIns="92075" bIns="46038" anchor="ctr"/>
          <a:lstStyle/>
          <a:p>
            <a:pPr algn="ctr" eaLnBrk="0" fontAlgn="base" hangingPunct="0">
              <a:spcBef>
                <a:spcPct val="0"/>
              </a:spcBef>
              <a:spcAft>
                <a:spcPct val="0"/>
              </a:spcAft>
            </a:pPr>
            <a:r>
              <a:rPr lang="en-US" b="1">
                <a:solidFill>
                  <a:srgbClr val="FFFFFF"/>
                </a:solidFill>
              </a:rPr>
              <a:t>Several</a:t>
            </a:r>
            <a:endParaRPr lang="en-US" b="1">
              <a:solidFill>
                <a:srgbClr val="FFFFFF"/>
              </a:solidFill>
            </a:endParaRPr>
          </a:p>
          <a:p>
            <a:pPr algn="ctr" eaLnBrk="0" fontAlgn="base" hangingPunct="0">
              <a:spcBef>
                <a:spcPct val="0"/>
              </a:spcBef>
              <a:spcAft>
                <a:spcPct val="0"/>
              </a:spcAft>
            </a:pPr>
            <a:r>
              <a:rPr lang="en-US" b="1">
                <a:solidFill>
                  <a:srgbClr val="FFFFFF"/>
                </a:solidFill>
              </a:rPr>
              <a:t>dependent</a:t>
            </a:r>
            <a:endParaRPr lang="en-US" b="1">
              <a:solidFill>
                <a:srgbClr val="FFFFFF"/>
              </a:solidFill>
            </a:endParaRPr>
          </a:p>
          <a:p>
            <a:pPr algn="ctr" eaLnBrk="0" fontAlgn="base" hangingPunct="0">
              <a:spcBef>
                <a:spcPct val="0"/>
              </a:spcBef>
              <a:spcAft>
                <a:spcPct val="0"/>
              </a:spcAft>
            </a:pPr>
            <a:r>
              <a:rPr lang="en-US" b="1">
                <a:solidFill>
                  <a:srgbClr val="FFFFFF"/>
                </a:solidFill>
              </a:rPr>
              <a:t>variables</a:t>
            </a:r>
            <a:endParaRPr lang="en-US" b="1">
              <a:solidFill>
                <a:srgbClr val="FFFFFF"/>
              </a:solidFill>
            </a:endParaRPr>
          </a:p>
        </p:txBody>
      </p:sp>
    </p:spTree>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xfrm>
            <a:off x="685800" y="381000"/>
            <a:ext cx="77724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eaLnBrk="1" hangingPunct="1"/>
            <a:r>
              <a:rPr lang="en-US" sz="3600" b="1" smtClean="0"/>
              <a:t>Interdependence Methods</a:t>
            </a:r>
            <a:br>
              <a:rPr lang="en-US" smtClean="0"/>
            </a:br>
            <a:endParaRPr lang="en-US" smtClean="0"/>
          </a:p>
        </p:txBody>
      </p:sp>
      <p:sp>
        <p:nvSpPr>
          <p:cNvPr id="22531" name="Rectangle 3"/>
          <p:cNvSpPr>
            <a:spLocks noGrp="1" noChangeArrowheads="1"/>
          </p:cNvSpPr>
          <p:nvPr>
            <p:ph type="body" idx="1"/>
          </p:nvPr>
        </p:nvSpPr>
        <p:spPr>
          <a:xfrm>
            <a:off x="685800" y="1752600"/>
            <a:ext cx="7772400" cy="5105400"/>
          </a:xfrm>
        </p:spPr>
        <p:txBody>
          <a:bodyPr/>
          <a:lstStyle/>
          <a:p>
            <a:pPr eaLnBrk="1" hangingPunct="1"/>
            <a:r>
              <a:rPr lang="en-US" sz="2200" b="0" dirty="0" smtClean="0">
                <a:latin typeface="+mj-lt"/>
              </a:rPr>
              <a:t>A category of multivariate statistical techniques.</a:t>
            </a:r>
            <a:endParaRPr lang="en-US" sz="2200" b="0" dirty="0" smtClean="0">
              <a:latin typeface="+mj-lt"/>
            </a:endParaRPr>
          </a:p>
          <a:p>
            <a:pPr eaLnBrk="1" hangingPunct="1"/>
            <a:endParaRPr lang="en-US" sz="2200" b="0" dirty="0" smtClean="0">
              <a:latin typeface="+mj-lt"/>
            </a:endParaRPr>
          </a:p>
          <a:p>
            <a:pPr eaLnBrk="1" hangingPunct="1"/>
            <a:r>
              <a:rPr lang="en-US" sz="2200" b="0" dirty="0" smtClean="0">
                <a:latin typeface="+mj-lt"/>
              </a:rPr>
              <a:t>Do not discriminate between dependent &amp; independent variable. All variables have equal status.</a:t>
            </a:r>
            <a:endParaRPr lang="en-US" sz="2200" b="0" dirty="0" smtClean="0">
              <a:latin typeface="+mj-lt"/>
            </a:endParaRPr>
          </a:p>
          <a:p>
            <a:pPr eaLnBrk="1" hangingPunct="1"/>
            <a:endParaRPr lang="en-US" sz="2200" b="0" dirty="0" smtClean="0">
              <a:latin typeface="+mj-lt"/>
            </a:endParaRPr>
          </a:p>
          <a:p>
            <a:pPr eaLnBrk="1" hangingPunct="1"/>
            <a:r>
              <a:rPr lang="en-US" sz="2200" b="0" dirty="0" smtClean="0">
                <a:latin typeface="+mj-lt"/>
              </a:rPr>
              <a:t>It attempts to find out how all variables are interrelated</a:t>
            </a:r>
            <a:endParaRPr lang="en-US" sz="2200" b="0" dirty="0" smtClean="0">
              <a:latin typeface="+mj-lt"/>
            </a:endParaRPr>
          </a:p>
          <a:p>
            <a:pPr eaLnBrk="1" hangingPunct="1"/>
            <a:r>
              <a:rPr lang="en-US" sz="2200" b="0" dirty="0" smtClean="0">
                <a:solidFill>
                  <a:srgbClr val="FF0000"/>
                </a:solidFill>
                <a:latin typeface="+mj-lt"/>
              </a:rPr>
              <a:t>Interdependence methods give meaning to a set of variables </a:t>
            </a:r>
            <a:r>
              <a:rPr lang="en-US" sz="2200" b="0" dirty="0" smtClean="0">
                <a:latin typeface="+mj-lt"/>
              </a:rPr>
              <a:t>or seek to group things together</a:t>
            </a:r>
            <a:endParaRPr lang="en-US" sz="2200" b="0" dirty="0" smtClean="0">
              <a:latin typeface="+mj-lt"/>
            </a:endParaRPr>
          </a:p>
        </p:txBody>
      </p:sp>
    </p:spTree>
  </p:cSld>
  <p:clrMapOvr>
    <a:masterClrMapping/>
  </p:clrMapOvr>
  <p:transition>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p:cNvGrpSpPr/>
          <p:nvPr/>
        </p:nvGrpSpPr>
        <p:grpSpPr bwMode="auto">
          <a:xfrm>
            <a:off x="3429000" y="838200"/>
            <a:ext cx="1982788" cy="763588"/>
            <a:chOff x="2160" y="528"/>
            <a:chExt cx="1249" cy="481"/>
          </a:xfrm>
        </p:grpSpPr>
        <p:sp>
          <p:nvSpPr>
            <p:cNvPr id="23564" name="Freeform 3"/>
            <p:cNvSpPr/>
            <p:nvPr/>
          </p:nvSpPr>
          <p:spPr bwMode="auto">
            <a:xfrm>
              <a:off x="2160" y="528"/>
              <a:ext cx="1249" cy="481"/>
            </a:xfrm>
            <a:custGeom>
              <a:avLst/>
              <a:gdLst>
                <a:gd name="T0" fmla="*/ 0 w 1249"/>
                <a:gd name="T1" fmla="*/ 0 h 481"/>
                <a:gd name="T2" fmla="*/ 0 w 1249"/>
                <a:gd name="T3" fmla="*/ 480 h 481"/>
                <a:gd name="T4" fmla="*/ 1248 w 1249"/>
                <a:gd name="T5" fmla="*/ 480 h 481"/>
                <a:gd name="T6" fmla="*/ 1248 w 1249"/>
                <a:gd name="T7" fmla="*/ 0 h 481"/>
                <a:gd name="T8" fmla="*/ 0 w 1249"/>
                <a:gd name="T9" fmla="*/ 0 h 481"/>
                <a:gd name="T10" fmla="*/ 0 60000 65536"/>
                <a:gd name="T11" fmla="*/ 0 60000 65536"/>
                <a:gd name="T12" fmla="*/ 0 60000 65536"/>
                <a:gd name="T13" fmla="*/ 0 60000 65536"/>
                <a:gd name="T14" fmla="*/ 0 60000 65536"/>
                <a:gd name="T15" fmla="*/ 0 w 1249"/>
                <a:gd name="T16" fmla="*/ 0 h 481"/>
                <a:gd name="T17" fmla="*/ 1249 w 1249"/>
                <a:gd name="T18" fmla="*/ 481 h 481"/>
              </a:gdLst>
              <a:ahLst/>
              <a:cxnLst>
                <a:cxn ang="T10">
                  <a:pos x="T0" y="T1"/>
                </a:cxn>
                <a:cxn ang="T11">
                  <a:pos x="T2" y="T3"/>
                </a:cxn>
                <a:cxn ang="T12">
                  <a:pos x="T4" y="T5"/>
                </a:cxn>
                <a:cxn ang="T13">
                  <a:pos x="T6" y="T7"/>
                </a:cxn>
                <a:cxn ang="T14">
                  <a:pos x="T8" y="T9"/>
                </a:cxn>
              </a:cxnLst>
              <a:rect l="T15" t="T16" r="T17" b="T18"/>
              <a:pathLst>
                <a:path w="1249" h="481">
                  <a:moveTo>
                    <a:pt x="0" y="0"/>
                  </a:moveTo>
                  <a:lnTo>
                    <a:pt x="0" y="480"/>
                  </a:lnTo>
                  <a:lnTo>
                    <a:pt x="1248" y="480"/>
                  </a:lnTo>
                  <a:lnTo>
                    <a:pt x="1248" y="0"/>
                  </a:lnTo>
                  <a:lnTo>
                    <a:pt x="0" y="0"/>
                  </a:lnTo>
                </a:path>
              </a:pathLst>
            </a:custGeom>
            <a:solidFill>
              <a:srgbClr val="66CCFF"/>
            </a:solidFill>
            <a:ln w="12700" cap="rnd">
              <a:solidFill>
                <a:schemeClr val="tx1"/>
              </a:solidFill>
              <a:round/>
              <a:headEnd type="none" w="sm" len="sm"/>
              <a:tailEnd type="none" w="sm" len="sm"/>
            </a:ln>
          </p:spPr>
          <p:txBody>
            <a:bodyPr/>
            <a:lstStyle/>
            <a:p>
              <a:pPr eaLnBrk="0" fontAlgn="base" hangingPunct="0">
                <a:spcBef>
                  <a:spcPct val="0"/>
                </a:spcBef>
                <a:spcAft>
                  <a:spcPct val="0"/>
                </a:spcAft>
              </a:pPr>
              <a:endParaRPr lang="en-IN" sz="2000">
                <a:solidFill>
                  <a:srgbClr val="003366"/>
                </a:solidFill>
                <a:latin typeface="Helvetica" charset="0"/>
              </a:endParaRPr>
            </a:p>
          </p:txBody>
        </p:sp>
        <p:sp>
          <p:nvSpPr>
            <p:cNvPr id="23565" name="Rectangle 4"/>
            <p:cNvSpPr>
              <a:spLocks noChangeArrowheads="1"/>
            </p:cNvSpPr>
            <p:nvPr/>
          </p:nvSpPr>
          <p:spPr bwMode="auto">
            <a:xfrm>
              <a:off x="2222" y="561"/>
              <a:ext cx="1124" cy="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ctr" eaLnBrk="0" fontAlgn="base" hangingPunct="0">
                <a:spcBef>
                  <a:spcPct val="0"/>
                </a:spcBef>
                <a:spcAft>
                  <a:spcPct val="0"/>
                </a:spcAft>
              </a:pPr>
              <a:r>
                <a:rPr lang="en-US" b="1">
                  <a:solidFill>
                    <a:srgbClr val="003366"/>
                  </a:solidFill>
                </a:rPr>
                <a:t>Interdependence</a:t>
              </a:r>
              <a:endParaRPr lang="en-US" b="1">
                <a:solidFill>
                  <a:srgbClr val="003366"/>
                </a:solidFill>
              </a:endParaRPr>
            </a:p>
            <a:p>
              <a:pPr algn="ctr" eaLnBrk="0" fontAlgn="base" hangingPunct="0">
                <a:spcBef>
                  <a:spcPct val="0"/>
                </a:spcBef>
                <a:spcAft>
                  <a:spcPct val="0"/>
                </a:spcAft>
              </a:pPr>
              <a:r>
                <a:rPr lang="en-US" b="1">
                  <a:solidFill>
                    <a:srgbClr val="003366"/>
                  </a:solidFill>
                </a:rPr>
                <a:t>methods</a:t>
              </a:r>
              <a:endParaRPr lang="en-US" b="1">
                <a:solidFill>
                  <a:srgbClr val="003366"/>
                </a:solidFill>
              </a:endParaRPr>
            </a:p>
          </p:txBody>
        </p:sp>
      </p:grpSp>
      <p:grpSp>
        <p:nvGrpSpPr>
          <p:cNvPr id="23555" name="Group 5"/>
          <p:cNvGrpSpPr/>
          <p:nvPr/>
        </p:nvGrpSpPr>
        <p:grpSpPr bwMode="auto">
          <a:xfrm>
            <a:off x="3124200" y="1981200"/>
            <a:ext cx="2744788" cy="1449388"/>
            <a:chOff x="1968" y="1248"/>
            <a:chExt cx="1729" cy="913"/>
          </a:xfrm>
        </p:grpSpPr>
        <p:sp>
          <p:nvSpPr>
            <p:cNvPr id="23562" name="Freeform 6"/>
            <p:cNvSpPr/>
            <p:nvPr/>
          </p:nvSpPr>
          <p:spPr bwMode="auto">
            <a:xfrm>
              <a:off x="1968" y="1248"/>
              <a:ext cx="1729" cy="913"/>
            </a:xfrm>
            <a:custGeom>
              <a:avLst/>
              <a:gdLst>
                <a:gd name="T0" fmla="*/ 864 w 1729"/>
                <a:gd name="T1" fmla="*/ 0 h 913"/>
                <a:gd name="T2" fmla="*/ 0 w 1729"/>
                <a:gd name="T3" fmla="*/ 456 h 913"/>
                <a:gd name="T4" fmla="*/ 864 w 1729"/>
                <a:gd name="T5" fmla="*/ 912 h 913"/>
                <a:gd name="T6" fmla="*/ 1728 w 1729"/>
                <a:gd name="T7" fmla="*/ 456 h 913"/>
                <a:gd name="T8" fmla="*/ 864 w 1729"/>
                <a:gd name="T9" fmla="*/ 0 h 913"/>
                <a:gd name="T10" fmla="*/ 0 60000 65536"/>
                <a:gd name="T11" fmla="*/ 0 60000 65536"/>
                <a:gd name="T12" fmla="*/ 0 60000 65536"/>
                <a:gd name="T13" fmla="*/ 0 60000 65536"/>
                <a:gd name="T14" fmla="*/ 0 60000 65536"/>
                <a:gd name="T15" fmla="*/ 0 w 1729"/>
                <a:gd name="T16" fmla="*/ 0 h 913"/>
                <a:gd name="T17" fmla="*/ 1729 w 1729"/>
                <a:gd name="T18" fmla="*/ 913 h 913"/>
              </a:gdLst>
              <a:ahLst/>
              <a:cxnLst>
                <a:cxn ang="T10">
                  <a:pos x="T0" y="T1"/>
                </a:cxn>
                <a:cxn ang="T11">
                  <a:pos x="T2" y="T3"/>
                </a:cxn>
                <a:cxn ang="T12">
                  <a:pos x="T4" y="T5"/>
                </a:cxn>
                <a:cxn ang="T13">
                  <a:pos x="T6" y="T7"/>
                </a:cxn>
                <a:cxn ang="T14">
                  <a:pos x="T8" y="T9"/>
                </a:cxn>
              </a:cxnLst>
              <a:rect l="T15" t="T16" r="T17" b="T18"/>
              <a:pathLst>
                <a:path w="1729" h="913">
                  <a:moveTo>
                    <a:pt x="864" y="0"/>
                  </a:moveTo>
                  <a:lnTo>
                    <a:pt x="0" y="456"/>
                  </a:lnTo>
                  <a:lnTo>
                    <a:pt x="864" y="912"/>
                  </a:lnTo>
                  <a:lnTo>
                    <a:pt x="1728" y="456"/>
                  </a:lnTo>
                  <a:lnTo>
                    <a:pt x="864" y="0"/>
                  </a:lnTo>
                </a:path>
              </a:pathLst>
            </a:custGeom>
            <a:solidFill>
              <a:srgbClr val="00FFCC"/>
            </a:solidFill>
            <a:ln w="12700" cap="rnd">
              <a:solidFill>
                <a:schemeClr val="tx1"/>
              </a:solidFill>
              <a:round/>
              <a:headEnd type="none" w="sm" len="sm"/>
              <a:tailEnd type="none" w="sm" len="sm"/>
            </a:ln>
          </p:spPr>
          <p:txBody>
            <a:bodyPr/>
            <a:lstStyle/>
            <a:p>
              <a:pPr eaLnBrk="0" fontAlgn="base" hangingPunct="0">
                <a:spcBef>
                  <a:spcPct val="0"/>
                </a:spcBef>
                <a:spcAft>
                  <a:spcPct val="0"/>
                </a:spcAft>
              </a:pPr>
              <a:endParaRPr lang="en-IN" sz="2000">
                <a:solidFill>
                  <a:srgbClr val="003366"/>
                </a:solidFill>
                <a:latin typeface="Helvetica" charset="0"/>
              </a:endParaRPr>
            </a:p>
          </p:txBody>
        </p:sp>
        <p:sp>
          <p:nvSpPr>
            <p:cNvPr id="23563" name="Rectangle 7"/>
            <p:cNvSpPr>
              <a:spLocks noChangeArrowheads="1"/>
            </p:cNvSpPr>
            <p:nvPr/>
          </p:nvSpPr>
          <p:spPr bwMode="auto">
            <a:xfrm>
              <a:off x="2431" y="1493"/>
              <a:ext cx="802"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ctr" eaLnBrk="0" fontAlgn="base" hangingPunct="0">
                <a:spcBef>
                  <a:spcPct val="0"/>
                </a:spcBef>
                <a:spcAft>
                  <a:spcPct val="0"/>
                </a:spcAft>
              </a:pPr>
              <a:r>
                <a:rPr lang="en-US" b="1">
                  <a:solidFill>
                    <a:srgbClr val="003366"/>
                  </a:solidFill>
                </a:rPr>
                <a:t>Are inputs metric?</a:t>
              </a:r>
              <a:endParaRPr lang="en-US" b="1">
                <a:solidFill>
                  <a:srgbClr val="003366"/>
                </a:solidFill>
              </a:endParaRPr>
            </a:p>
          </p:txBody>
        </p:sp>
      </p:grpSp>
      <p:sp>
        <p:nvSpPr>
          <p:cNvPr id="23556" name="Rectangle 8"/>
          <p:cNvSpPr>
            <a:spLocks noChangeArrowheads="1"/>
          </p:cNvSpPr>
          <p:nvPr/>
        </p:nvSpPr>
        <p:spPr bwMode="auto">
          <a:xfrm>
            <a:off x="838200" y="3505200"/>
            <a:ext cx="2057400" cy="1143000"/>
          </a:xfrm>
          <a:prstGeom prst="rect">
            <a:avLst/>
          </a:prstGeom>
          <a:solidFill>
            <a:srgbClr val="008000"/>
          </a:solidFill>
          <a:ln w="12700">
            <a:solidFill>
              <a:schemeClr val="tx1"/>
            </a:solidFill>
            <a:miter lim="800000"/>
          </a:ln>
        </p:spPr>
        <p:txBody>
          <a:bodyPr wrap="none" lIns="92075" tIns="46038" rIns="92075" bIns="46038" anchor="ctr"/>
          <a:lstStyle/>
          <a:p>
            <a:pPr algn="ctr" eaLnBrk="0" fontAlgn="base" hangingPunct="0">
              <a:spcBef>
                <a:spcPct val="0"/>
              </a:spcBef>
              <a:spcAft>
                <a:spcPct val="0"/>
              </a:spcAft>
            </a:pPr>
            <a:r>
              <a:rPr lang="en-US" sz="2000" b="1">
                <a:solidFill>
                  <a:srgbClr val="FFFFFF"/>
                </a:solidFill>
              </a:rPr>
              <a:t>Metric</a:t>
            </a:r>
            <a:endParaRPr lang="en-US" sz="2000" b="1">
              <a:solidFill>
                <a:srgbClr val="FFFFFF"/>
              </a:solidFill>
            </a:endParaRPr>
          </a:p>
        </p:txBody>
      </p:sp>
      <p:sp>
        <p:nvSpPr>
          <p:cNvPr id="23557" name="Rectangle 9"/>
          <p:cNvSpPr>
            <a:spLocks noChangeArrowheads="1"/>
          </p:cNvSpPr>
          <p:nvPr/>
        </p:nvSpPr>
        <p:spPr bwMode="auto">
          <a:xfrm>
            <a:off x="6096000" y="3505200"/>
            <a:ext cx="2057400" cy="1143000"/>
          </a:xfrm>
          <a:prstGeom prst="rect">
            <a:avLst/>
          </a:prstGeom>
          <a:solidFill>
            <a:srgbClr val="0066FF"/>
          </a:solidFill>
          <a:ln w="12700">
            <a:solidFill>
              <a:schemeClr val="tx1"/>
            </a:solidFill>
            <a:miter lim="800000"/>
          </a:ln>
        </p:spPr>
        <p:txBody>
          <a:bodyPr wrap="none" lIns="92075" tIns="46038" rIns="92075" bIns="46038" anchor="ctr"/>
          <a:lstStyle/>
          <a:p>
            <a:pPr algn="ctr" eaLnBrk="0" fontAlgn="base" hangingPunct="0">
              <a:spcBef>
                <a:spcPct val="0"/>
              </a:spcBef>
              <a:spcAft>
                <a:spcPct val="0"/>
              </a:spcAft>
            </a:pPr>
            <a:r>
              <a:rPr lang="en-US" b="1">
                <a:solidFill>
                  <a:srgbClr val="FFFFFF"/>
                </a:solidFill>
              </a:rPr>
              <a:t>Nonmetric</a:t>
            </a:r>
            <a:endParaRPr lang="en-US" b="1">
              <a:solidFill>
                <a:srgbClr val="FFFFFF"/>
              </a:solidFill>
            </a:endParaRPr>
          </a:p>
        </p:txBody>
      </p:sp>
      <p:sp>
        <p:nvSpPr>
          <p:cNvPr id="23558" name="Line 10"/>
          <p:cNvSpPr>
            <a:spLocks noChangeShapeType="1"/>
          </p:cNvSpPr>
          <p:nvPr/>
        </p:nvSpPr>
        <p:spPr bwMode="auto">
          <a:xfrm>
            <a:off x="4495800" y="3435350"/>
            <a:ext cx="0" cy="75565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000">
              <a:solidFill>
                <a:srgbClr val="003366"/>
              </a:solidFill>
              <a:latin typeface="Helvetica" charset="0"/>
            </a:endParaRPr>
          </a:p>
        </p:txBody>
      </p:sp>
      <p:sp>
        <p:nvSpPr>
          <p:cNvPr id="23559" name="Line 11"/>
          <p:cNvSpPr>
            <a:spLocks noChangeShapeType="1"/>
          </p:cNvSpPr>
          <p:nvPr/>
        </p:nvSpPr>
        <p:spPr bwMode="auto">
          <a:xfrm>
            <a:off x="2901950" y="4191000"/>
            <a:ext cx="15938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000">
              <a:solidFill>
                <a:srgbClr val="003366"/>
              </a:solidFill>
              <a:latin typeface="Helvetica" charset="0"/>
            </a:endParaRPr>
          </a:p>
        </p:txBody>
      </p:sp>
      <p:sp>
        <p:nvSpPr>
          <p:cNvPr id="23560" name="Line 12"/>
          <p:cNvSpPr>
            <a:spLocks noChangeShapeType="1"/>
          </p:cNvSpPr>
          <p:nvPr/>
        </p:nvSpPr>
        <p:spPr bwMode="auto">
          <a:xfrm>
            <a:off x="4502150" y="4191000"/>
            <a:ext cx="15938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000">
              <a:solidFill>
                <a:srgbClr val="003366"/>
              </a:solidFill>
              <a:latin typeface="Helvetica" charset="0"/>
            </a:endParaRPr>
          </a:p>
        </p:txBody>
      </p:sp>
      <p:sp>
        <p:nvSpPr>
          <p:cNvPr id="23561" name="Line 13"/>
          <p:cNvSpPr>
            <a:spLocks noChangeShapeType="1"/>
          </p:cNvSpPr>
          <p:nvPr/>
        </p:nvSpPr>
        <p:spPr bwMode="auto">
          <a:xfrm flipV="1">
            <a:off x="4495800" y="1603375"/>
            <a:ext cx="0" cy="37465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000">
              <a:solidFill>
                <a:srgbClr val="003366"/>
              </a:solidFill>
              <a:latin typeface="Helvetica" charset="0"/>
            </a:endParaRPr>
          </a:p>
        </p:txBody>
      </p:sp>
    </p:spTree>
  </p:cSld>
  <p:clrMapOvr>
    <a:masterClrMapping/>
  </p:clrMapOvr>
  <p:transition>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3505200" y="1828800"/>
            <a:ext cx="2057400" cy="1371600"/>
          </a:xfrm>
          <a:prstGeom prst="rect">
            <a:avLst/>
          </a:prstGeom>
          <a:solidFill>
            <a:srgbClr val="008000"/>
          </a:solidFill>
          <a:ln w="12700">
            <a:solidFill>
              <a:schemeClr val="tx1"/>
            </a:solidFill>
            <a:miter lim="800000"/>
          </a:ln>
        </p:spPr>
        <p:txBody>
          <a:bodyPr wrap="none" lIns="92075" tIns="46038" rIns="92075" bIns="46038" anchor="ctr"/>
          <a:lstStyle/>
          <a:p>
            <a:pPr algn="ctr" eaLnBrk="0" fontAlgn="base" hangingPunct="0">
              <a:spcBef>
                <a:spcPct val="0"/>
              </a:spcBef>
              <a:spcAft>
                <a:spcPct val="0"/>
              </a:spcAft>
            </a:pPr>
            <a:r>
              <a:rPr lang="en-US" sz="2200" b="1">
                <a:solidFill>
                  <a:srgbClr val="FFFFFF"/>
                </a:solidFill>
                <a:latin typeface="+mj-lt"/>
              </a:rPr>
              <a:t>Metric</a:t>
            </a:r>
            <a:endParaRPr lang="en-US" sz="2200" b="1">
              <a:solidFill>
                <a:srgbClr val="FFFFFF"/>
              </a:solidFill>
              <a:latin typeface="+mj-lt"/>
            </a:endParaRPr>
          </a:p>
        </p:txBody>
      </p:sp>
      <p:sp>
        <p:nvSpPr>
          <p:cNvPr id="24579" name="Rectangle 3"/>
          <p:cNvSpPr>
            <a:spLocks noChangeArrowheads="1"/>
          </p:cNvSpPr>
          <p:nvPr/>
        </p:nvSpPr>
        <p:spPr bwMode="auto">
          <a:xfrm>
            <a:off x="6019800" y="4419600"/>
            <a:ext cx="2514600" cy="1143000"/>
          </a:xfrm>
          <a:prstGeom prst="rect">
            <a:avLst/>
          </a:prstGeom>
          <a:solidFill>
            <a:srgbClr val="99FF66"/>
          </a:solidFill>
          <a:ln w="12700">
            <a:solidFill>
              <a:schemeClr val="tx1"/>
            </a:solidFill>
            <a:miter lim="800000"/>
          </a:ln>
        </p:spPr>
        <p:txBody>
          <a:bodyPr wrap="none" lIns="92075" tIns="46038" rIns="92075" bIns="46038" anchor="ctr"/>
          <a:lstStyle/>
          <a:p>
            <a:pPr algn="ctr" eaLnBrk="0" fontAlgn="base" hangingPunct="0">
              <a:spcBef>
                <a:spcPct val="0"/>
              </a:spcBef>
              <a:spcAft>
                <a:spcPct val="0"/>
              </a:spcAft>
            </a:pPr>
            <a:r>
              <a:rPr lang="en-US" sz="2200" b="1" dirty="0" smtClean="0">
                <a:solidFill>
                  <a:srgbClr val="003366"/>
                </a:solidFill>
                <a:latin typeface="+mj-lt"/>
              </a:rPr>
              <a:t>Multidimensional</a:t>
            </a:r>
            <a:endParaRPr lang="en-US" sz="2200" b="1" dirty="0">
              <a:solidFill>
                <a:srgbClr val="003366"/>
              </a:solidFill>
              <a:latin typeface="+mj-lt"/>
            </a:endParaRPr>
          </a:p>
          <a:p>
            <a:pPr algn="ctr" eaLnBrk="0" fontAlgn="base" hangingPunct="0">
              <a:spcBef>
                <a:spcPct val="0"/>
              </a:spcBef>
              <a:spcAft>
                <a:spcPct val="0"/>
              </a:spcAft>
            </a:pPr>
            <a:r>
              <a:rPr lang="en-US" sz="2200" b="1" dirty="0">
                <a:solidFill>
                  <a:srgbClr val="003366"/>
                </a:solidFill>
                <a:latin typeface="+mj-lt"/>
              </a:rPr>
              <a:t>scaling</a:t>
            </a:r>
            <a:endParaRPr lang="en-US" sz="2200" b="1" dirty="0">
              <a:solidFill>
                <a:srgbClr val="003366"/>
              </a:solidFill>
              <a:latin typeface="+mj-lt"/>
            </a:endParaRPr>
          </a:p>
        </p:txBody>
      </p:sp>
      <p:sp>
        <p:nvSpPr>
          <p:cNvPr id="24580" name="Rectangle 4"/>
          <p:cNvSpPr>
            <a:spLocks noChangeArrowheads="1"/>
          </p:cNvSpPr>
          <p:nvPr/>
        </p:nvSpPr>
        <p:spPr bwMode="auto">
          <a:xfrm>
            <a:off x="3352800" y="4419600"/>
            <a:ext cx="2133600" cy="1143000"/>
          </a:xfrm>
          <a:prstGeom prst="rect">
            <a:avLst/>
          </a:prstGeom>
          <a:solidFill>
            <a:srgbClr val="99FF66"/>
          </a:solidFill>
          <a:ln w="12700">
            <a:solidFill>
              <a:schemeClr val="tx1"/>
            </a:solidFill>
            <a:miter lim="800000"/>
          </a:ln>
        </p:spPr>
        <p:txBody>
          <a:bodyPr wrap="none" lIns="92075" tIns="46038" rIns="92075" bIns="46038" anchor="ctr"/>
          <a:lstStyle/>
          <a:p>
            <a:pPr algn="ctr" eaLnBrk="0" fontAlgn="base" hangingPunct="0">
              <a:spcBef>
                <a:spcPct val="0"/>
              </a:spcBef>
              <a:spcAft>
                <a:spcPct val="0"/>
              </a:spcAft>
            </a:pPr>
            <a:r>
              <a:rPr lang="en-US" sz="2200" b="1">
                <a:solidFill>
                  <a:srgbClr val="003366"/>
                </a:solidFill>
                <a:latin typeface="+mj-lt"/>
              </a:rPr>
              <a:t>Cluster</a:t>
            </a:r>
            <a:endParaRPr lang="en-US" sz="2200" b="1">
              <a:solidFill>
                <a:srgbClr val="003366"/>
              </a:solidFill>
              <a:latin typeface="+mj-lt"/>
            </a:endParaRPr>
          </a:p>
          <a:p>
            <a:pPr algn="ctr" eaLnBrk="0" fontAlgn="base" hangingPunct="0">
              <a:spcBef>
                <a:spcPct val="0"/>
              </a:spcBef>
              <a:spcAft>
                <a:spcPct val="0"/>
              </a:spcAft>
            </a:pPr>
            <a:r>
              <a:rPr lang="en-US" sz="2200" b="1">
                <a:solidFill>
                  <a:srgbClr val="003366"/>
                </a:solidFill>
                <a:latin typeface="+mj-lt"/>
              </a:rPr>
              <a:t>analysis</a:t>
            </a:r>
            <a:endParaRPr lang="en-US" sz="2200" b="1">
              <a:solidFill>
                <a:srgbClr val="003366"/>
              </a:solidFill>
              <a:latin typeface="+mj-lt"/>
            </a:endParaRPr>
          </a:p>
        </p:txBody>
      </p:sp>
      <p:sp>
        <p:nvSpPr>
          <p:cNvPr id="24581" name="Rectangle 5"/>
          <p:cNvSpPr>
            <a:spLocks noChangeArrowheads="1"/>
          </p:cNvSpPr>
          <p:nvPr/>
        </p:nvSpPr>
        <p:spPr bwMode="auto">
          <a:xfrm>
            <a:off x="533400" y="4419600"/>
            <a:ext cx="2133600" cy="1143000"/>
          </a:xfrm>
          <a:prstGeom prst="rect">
            <a:avLst/>
          </a:prstGeom>
          <a:solidFill>
            <a:srgbClr val="99FF66"/>
          </a:solidFill>
          <a:ln w="12700">
            <a:solidFill>
              <a:schemeClr val="tx1"/>
            </a:solidFill>
            <a:miter lim="800000"/>
          </a:ln>
        </p:spPr>
        <p:txBody>
          <a:bodyPr wrap="none" lIns="92075" tIns="46038" rIns="92075" bIns="46038" anchor="ctr"/>
          <a:lstStyle/>
          <a:p>
            <a:pPr algn="ctr" eaLnBrk="0" fontAlgn="base" hangingPunct="0">
              <a:spcBef>
                <a:spcPct val="0"/>
              </a:spcBef>
              <a:spcAft>
                <a:spcPct val="0"/>
              </a:spcAft>
            </a:pPr>
            <a:r>
              <a:rPr lang="en-US" sz="2200" b="1">
                <a:solidFill>
                  <a:srgbClr val="003366"/>
                </a:solidFill>
                <a:latin typeface="+mj-lt"/>
              </a:rPr>
              <a:t>Factor</a:t>
            </a:r>
            <a:endParaRPr lang="en-US" sz="2200" b="1">
              <a:solidFill>
                <a:srgbClr val="003366"/>
              </a:solidFill>
              <a:latin typeface="+mj-lt"/>
            </a:endParaRPr>
          </a:p>
          <a:p>
            <a:pPr algn="ctr" eaLnBrk="0" fontAlgn="base" hangingPunct="0">
              <a:spcBef>
                <a:spcPct val="0"/>
              </a:spcBef>
              <a:spcAft>
                <a:spcPct val="0"/>
              </a:spcAft>
            </a:pPr>
            <a:r>
              <a:rPr lang="en-US" sz="2200" b="1">
                <a:solidFill>
                  <a:srgbClr val="003366"/>
                </a:solidFill>
                <a:latin typeface="+mj-lt"/>
              </a:rPr>
              <a:t>analysis</a:t>
            </a:r>
            <a:endParaRPr lang="en-US" sz="2200" b="1">
              <a:solidFill>
                <a:srgbClr val="003366"/>
              </a:solidFill>
              <a:latin typeface="+mj-lt"/>
            </a:endParaRPr>
          </a:p>
        </p:txBody>
      </p:sp>
      <p:sp>
        <p:nvSpPr>
          <p:cNvPr id="24582" name="Line 7"/>
          <p:cNvSpPr>
            <a:spLocks noChangeShapeType="1"/>
          </p:cNvSpPr>
          <p:nvPr/>
        </p:nvSpPr>
        <p:spPr bwMode="auto">
          <a:xfrm>
            <a:off x="1905000" y="3962400"/>
            <a:ext cx="54038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200">
              <a:solidFill>
                <a:srgbClr val="003366"/>
              </a:solidFill>
              <a:latin typeface="+mj-lt"/>
            </a:endParaRPr>
          </a:p>
        </p:txBody>
      </p:sp>
      <p:sp>
        <p:nvSpPr>
          <p:cNvPr id="24583" name="Line 8"/>
          <p:cNvSpPr>
            <a:spLocks noChangeShapeType="1"/>
          </p:cNvSpPr>
          <p:nvPr/>
        </p:nvSpPr>
        <p:spPr bwMode="auto">
          <a:xfrm>
            <a:off x="1905000" y="3962400"/>
            <a:ext cx="0" cy="37465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200">
              <a:solidFill>
                <a:srgbClr val="003366"/>
              </a:solidFill>
              <a:latin typeface="+mj-lt"/>
            </a:endParaRPr>
          </a:p>
        </p:txBody>
      </p:sp>
      <p:sp>
        <p:nvSpPr>
          <p:cNvPr id="24584" name="Line 9"/>
          <p:cNvSpPr>
            <a:spLocks noChangeShapeType="1"/>
          </p:cNvSpPr>
          <p:nvPr/>
        </p:nvSpPr>
        <p:spPr bwMode="auto">
          <a:xfrm flipH="1">
            <a:off x="4465638" y="3962400"/>
            <a:ext cx="46037" cy="4572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200">
              <a:solidFill>
                <a:srgbClr val="003366"/>
              </a:solidFill>
              <a:latin typeface="+mj-lt"/>
            </a:endParaRPr>
          </a:p>
        </p:txBody>
      </p:sp>
      <p:sp>
        <p:nvSpPr>
          <p:cNvPr id="24585" name="Line 10"/>
          <p:cNvSpPr>
            <a:spLocks noChangeShapeType="1"/>
          </p:cNvSpPr>
          <p:nvPr/>
        </p:nvSpPr>
        <p:spPr bwMode="auto">
          <a:xfrm>
            <a:off x="7315200" y="3962400"/>
            <a:ext cx="0" cy="37465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200">
              <a:solidFill>
                <a:srgbClr val="003366"/>
              </a:solidFill>
              <a:latin typeface="+mj-lt"/>
            </a:endParaRPr>
          </a:p>
        </p:txBody>
      </p:sp>
      <p:sp>
        <p:nvSpPr>
          <p:cNvPr id="24586" name="Line 19"/>
          <p:cNvSpPr>
            <a:spLocks noChangeShapeType="1"/>
          </p:cNvSpPr>
          <p:nvPr/>
        </p:nvSpPr>
        <p:spPr bwMode="auto">
          <a:xfrm flipH="1">
            <a:off x="4495800" y="3200400"/>
            <a:ext cx="46038" cy="83185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200">
              <a:solidFill>
                <a:srgbClr val="003366"/>
              </a:solidFill>
              <a:latin typeface="+mj-lt"/>
            </a:endParaRPr>
          </a:p>
        </p:txBody>
      </p:sp>
    </p:spTree>
  </p:cSld>
  <p:clrMapOvr>
    <a:masterClrMapping/>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3581400" y="2438400"/>
            <a:ext cx="2057400" cy="1143000"/>
          </a:xfrm>
          <a:prstGeom prst="rect">
            <a:avLst/>
          </a:prstGeom>
          <a:solidFill>
            <a:schemeClr val="accent1">
              <a:lumMod val="20000"/>
              <a:lumOff val="80000"/>
            </a:schemeClr>
          </a:solidFill>
          <a:ln w="12700">
            <a:solidFill>
              <a:srgbClr val="FFFF00"/>
            </a:solidFill>
            <a:miter lim="800000"/>
          </a:ln>
        </p:spPr>
        <p:txBody>
          <a:bodyPr wrap="none" lIns="92075" tIns="46038" rIns="92075" bIns="46038" anchor="ctr"/>
          <a:lstStyle/>
          <a:p>
            <a:pPr algn="ctr" eaLnBrk="0" fontAlgn="base" hangingPunct="0">
              <a:spcBef>
                <a:spcPct val="0"/>
              </a:spcBef>
              <a:spcAft>
                <a:spcPct val="0"/>
              </a:spcAft>
            </a:pPr>
            <a:r>
              <a:rPr lang="en-US" sz="2400" b="1" dirty="0">
                <a:solidFill>
                  <a:srgbClr val="003366"/>
                </a:solidFill>
              </a:rPr>
              <a:t>Nonmetric</a:t>
            </a:r>
            <a:endParaRPr lang="en-US" sz="2400" b="1" dirty="0">
              <a:solidFill>
                <a:srgbClr val="003366"/>
              </a:solidFill>
            </a:endParaRPr>
          </a:p>
        </p:txBody>
      </p:sp>
      <p:sp>
        <p:nvSpPr>
          <p:cNvPr id="25603" name="Line 3"/>
          <p:cNvSpPr>
            <a:spLocks noChangeShapeType="1"/>
          </p:cNvSpPr>
          <p:nvPr/>
        </p:nvSpPr>
        <p:spPr bwMode="auto">
          <a:xfrm>
            <a:off x="4572000" y="3581400"/>
            <a:ext cx="0" cy="60325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000">
              <a:solidFill>
                <a:srgbClr val="003366"/>
              </a:solidFill>
              <a:latin typeface="Helvetica" charset="0"/>
            </a:endParaRPr>
          </a:p>
        </p:txBody>
      </p:sp>
      <p:sp>
        <p:nvSpPr>
          <p:cNvPr id="25604" name="Rectangle 4"/>
          <p:cNvSpPr>
            <a:spLocks noChangeArrowheads="1"/>
          </p:cNvSpPr>
          <p:nvPr/>
        </p:nvSpPr>
        <p:spPr bwMode="auto">
          <a:xfrm>
            <a:off x="1905000" y="4191000"/>
            <a:ext cx="5486400" cy="1219200"/>
          </a:xfrm>
          <a:prstGeom prst="rect">
            <a:avLst/>
          </a:prstGeom>
          <a:solidFill>
            <a:schemeClr val="accent2">
              <a:lumMod val="20000"/>
              <a:lumOff val="80000"/>
            </a:schemeClr>
          </a:solidFill>
          <a:ln w="12700">
            <a:solidFill>
              <a:schemeClr val="tx1"/>
            </a:solidFill>
            <a:miter lim="800000"/>
          </a:ln>
        </p:spPr>
        <p:txBody>
          <a:bodyPr wrap="none" lIns="92075" tIns="46038" rIns="92075" bIns="46038" anchor="ctr"/>
          <a:lstStyle/>
          <a:p>
            <a:pPr algn="ctr" eaLnBrk="0" fontAlgn="base" hangingPunct="0">
              <a:spcBef>
                <a:spcPct val="0"/>
              </a:spcBef>
              <a:spcAft>
                <a:spcPct val="0"/>
              </a:spcAft>
            </a:pPr>
            <a:endParaRPr lang="en-US" sz="2200" b="1" dirty="0">
              <a:solidFill>
                <a:srgbClr val="003366"/>
              </a:solidFill>
              <a:latin typeface="+mj-lt"/>
            </a:endParaRPr>
          </a:p>
          <a:p>
            <a:pPr algn="ctr" eaLnBrk="0" fontAlgn="base" hangingPunct="0">
              <a:spcBef>
                <a:spcPct val="0"/>
              </a:spcBef>
              <a:spcAft>
                <a:spcPct val="0"/>
              </a:spcAft>
            </a:pPr>
            <a:r>
              <a:rPr lang="en-US" sz="2200" b="1" dirty="0" smtClean="0">
                <a:solidFill>
                  <a:srgbClr val="003366"/>
                </a:solidFill>
                <a:latin typeface="+mj-lt"/>
              </a:rPr>
              <a:t>M</a:t>
            </a:r>
            <a:r>
              <a:rPr lang="en-US" sz="2200" b="1" dirty="0" smtClean="0">
                <a:solidFill>
                  <a:srgbClr val="003366"/>
                </a:solidFill>
                <a:latin typeface="+mj-lt"/>
              </a:rPr>
              <a:t>ulti Dimensional</a:t>
            </a:r>
            <a:endParaRPr lang="en-US" sz="2200" b="1" dirty="0">
              <a:solidFill>
                <a:srgbClr val="003366"/>
              </a:solidFill>
              <a:latin typeface="+mj-lt"/>
            </a:endParaRPr>
          </a:p>
          <a:p>
            <a:pPr algn="ctr" eaLnBrk="0" fontAlgn="base" hangingPunct="0">
              <a:spcBef>
                <a:spcPct val="0"/>
              </a:spcBef>
              <a:spcAft>
                <a:spcPct val="0"/>
              </a:spcAft>
            </a:pPr>
            <a:r>
              <a:rPr lang="en-US" sz="2200" b="1" dirty="0">
                <a:solidFill>
                  <a:srgbClr val="003366"/>
                </a:solidFill>
                <a:latin typeface="+mj-lt"/>
              </a:rPr>
              <a:t>Scaling  or Correspondence Analysis</a:t>
            </a:r>
            <a:endParaRPr lang="en-US" sz="2200" b="1" dirty="0">
              <a:solidFill>
                <a:srgbClr val="003366"/>
              </a:solidFill>
              <a:latin typeface="+mj-lt"/>
            </a:endParaRPr>
          </a:p>
          <a:p>
            <a:pPr algn="ctr" eaLnBrk="0" fontAlgn="base" hangingPunct="0">
              <a:spcBef>
                <a:spcPct val="0"/>
              </a:spcBef>
              <a:spcAft>
                <a:spcPct val="0"/>
              </a:spcAft>
            </a:pPr>
            <a:endParaRPr lang="en-US" sz="2200" b="1" dirty="0">
              <a:solidFill>
                <a:srgbClr val="003366"/>
              </a:solidFill>
              <a:latin typeface="+mj-lt"/>
            </a:endParaRPr>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en-US" sz="3600" b="1" smtClean="0"/>
              <a:t>Various terms</a:t>
            </a:r>
            <a:endParaRPr lang="en-US" sz="3600" b="1" smtClean="0"/>
          </a:p>
        </p:txBody>
      </p:sp>
      <p:sp>
        <p:nvSpPr>
          <p:cNvPr id="4" name="Slide Number Placeholder 3"/>
          <p:cNvSpPr>
            <a:spLocks noGrp="1"/>
          </p:cNvSpPr>
          <p:nvPr>
            <p:ph type="sldNum" sz="quarter" idx="11"/>
          </p:nvPr>
        </p:nvSpPr>
        <p:spPr/>
        <p:txBody>
          <a:bodyPr/>
          <a:lstStyle/>
          <a:p>
            <a:pPr>
              <a:defRPr/>
            </a:pPr>
            <a:fld id="{0ABECDC2-DAC5-48BC-85BF-B9A38201B6C3}" type="slidenum">
              <a:rPr lang="en-US" smtClean="0">
                <a:solidFill>
                  <a:srgbClr val="003366"/>
                </a:solidFill>
              </a:rPr>
            </a:fld>
            <a:endParaRPr lang="en-US">
              <a:solidFill>
                <a:srgbClr val="003366"/>
              </a:solidFill>
            </a:endParaRPr>
          </a:p>
        </p:txBody>
      </p:sp>
      <p:sp>
        <p:nvSpPr>
          <p:cNvPr id="12292" name="Rectangle 4"/>
          <p:cNvSpPr>
            <a:spLocks noChangeArrowheads="1"/>
          </p:cNvSpPr>
          <p:nvPr/>
        </p:nvSpPr>
        <p:spPr bwMode="auto">
          <a:xfrm>
            <a:off x="457200" y="1600200"/>
            <a:ext cx="8382000" cy="374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lnSpc>
                <a:spcPct val="90000"/>
              </a:lnSpc>
              <a:spcBef>
                <a:spcPct val="0"/>
              </a:spcBef>
              <a:spcAft>
                <a:spcPct val="0"/>
              </a:spcAft>
            </a:pPr>
            <a:r>
              <a:rPr lang="en-US" altLang="zh-TW" sz="2200" b="1" dirty="0">
                <a:solidFill>
                  <a:srgbClr val="0000FF"/>
                </a:solidFill>
                <a:latin typeface="+mj-lt"/>
                <a:ea typeface="PMingLiU" panose="02020500000000000000" pitchFamily="18" charset="-120"/>
              </a:rPr>
              <a:t>Dependence technique</a:t>
            </a:r>
            <a:r>
              <a:rPr lang="en-US" altLang="zh-TW" sz="2200" b="1" dirty="0">
                <a:solidFill>
                  <a:srgbClr val="003366"/>
                </a:solidFill>
                <a:latin typeface="+mj-lt"/>
                <a:ea typeface="PMingLiU" panose="02020500000000000000" pitchFamily="18" charset="-120"/>
              </a:rPr>
              <a:t> –  </a:t>
            </a:r>
            <a:r>
              <a:rPr lang="en-US" altLang="zh-TW" sz="2200" dirty="0">
                <a:solidFill>
                  <a:srgbClr val="003366"/>
                </a:solidFill>
                <a:latin typeface="+mj-lt"/>
                <a:ea typeface="PMingLiU" panose="02020500000000000000" pitchFamily="18" charset="-120"/>
              </a:rPr>
              <a:t>the objective is prediction of the dependent variable(s) by the independent variable(s), e.g., regression analysis. </a:t>
            </a:r>
            <a:endParaRPr lang="en-US" altLang="zh-TW" sz="2200" dirty="0">
              <a:solidFill>
                <a:srgbClr val="003366"/>
              </a:solidFill>
              <a:latin typeface="+mj-lt"/>
              <a:ea typeface="PMingLiU" panose="02020500000000000000" pitchFamily="18" charset="-120"/>
            </a:endParaRPr>
          </a:p>
          <a:p>
            <a:pPr fontAlgn="base">
              <a:lnSpc>
                <a:spcPct val="90000"/>
              </a:lnSpc>
              <a:spcBef>
                <a:spcPct val="0"/>
              </a:spcBef>
              <a:spcAft>
                <a:spcPct val="0"/>
              </a:spcAft>
            </a:pPr>
            <a:endParaRPr lang="en-US" altLang="zh-TW" sz="2200" b="1" dirty="0">
              <a:solidFill>
                <a:srgbClr val="003366"/>
              </a:solidFill>
              <a:latin typeface="+mj-lt"/>
              <a:ea typeface="PMingLiU" panose="02020500000000000000" pitchFamily="18" charset="-120"/>
            </a:endParaRPr>
          </a:p>
          <a:p>
            <a:pPr fontAlgn="base">
              <a:lnSpc>
                <a:spcPct val="90000"/>
              </a:lnSpc>
              <a:spcBef>
                <a:spcPct val="0"/>
              </a:spcBef>
              <a:spcAft>
                <a:spcPct val="0"/>
              </a:spcAft>
            </a:pPr>
            <a:r>
              <a:rPr lang="en-US" altLang="zh-TW" sz="2200" b="1" dirty="0">
                <a:solidFill>
                  <a:srgbClr val="0000FF"/>
                </a:solidFill>
                <a:latin typeface="+mj-lt"/>
                <a:ea typeface="PMingLiU" panose="02020500000000000000" pitchFamily="18" charset="-120"/>
              </a:rPr>
              <a:t>Dependent variable</a:t>
            </a:r>
            <a:r>
              <a:rPr lang="en-US" altLang="zh-TW" sz="2200" b="1" dirty="0">
                <a:solidFill>
                  <a:srgbClr val="003366"/>
                </a:solidFill>
                <a:latin typeface="+mj-lt"/>
                <a:ea typeface="PMingLiU" panose="02020500000000000000" pitchFamily="18" charset="-120"/>
              </a:rPr>
              <a:t> </a:t>
            </a:r>
            <a:r>
              <a:rPr lang="en-US" altLang="zh-TW" sz="2200" dirty="0">
                <a:solidFill>
                  <a:srgbClr val="003366"/>
                </a:solidFill>
                <a:latin typeface="+mj-lt"/>
                <a:ea typeface="PMingLiU" panose="02020500000000000000" pitchFamily="18" charset="-120"/>
              </a:rPr>
              <a:t>– presumed effect of, or response to, a change in the independent variable(s).</a:t>
            </a:r>
            <a:endParaRPr lang="en-US" altLang="zh-TW" sz="2200" dirty="0">
              <a:solidFill>
                <a:srgbClr val="003366"/>
              </a:solidFill>
              <a:latin typeface="+mj-lt"/>
              <a:ea typeface="PMingLiU" panose="02020500000000000000" pitchFamily="18" charset="-120"/>
            </a:endParaRPr>
          </a:p>
          <a:p>
            <a:pPr fontAlgn="base">
              <a:lnSpc>
                <a:spcPct val="90000"/>
              </a:lnSpc>
              <a:spcBef>
                <a:spcPct val="0"/>
              </a:spcBef>
              <a:spcAft>
                <a:spcPct val="0"/>
              </a:spcAft>
            </a:pPr>
            <a:endParaRPr lang="en-US" altLang="zh-TW" sz="2200" b="1" dirty="0">
              <a:solidFill>
                <a:srgbClr val="003366"/>
              </a:solidFill>
              <a:latin typeface="+mj-lt"/>
              <a:ea typeface="PMingLiU" panose="02020500000000000000" pitchFamily="18" charset="-120"/>
            </a:endParaRPr>
          </a:p>
          <a:p>
            <a:pPr fontAlgn="base">
              <a:lnSpc>
                <a:spcPct val="90000"/>
              </a:lnSpc>
              <a:spcBef>
                <a:spcPct val="0"/>
              </a:spcBef>
              <a:spcAft>
                <a:spcPct val="0"/>
              </a:spcAft>
            </a:pPr>
            <a:r>
              <a:rPr lang="en-US" altLang="zh-TW" sz="2200" b="1" dirty="0">
                <a:solidFill>
                  <a:srgbClr val="0000FF"/>
                </a:solidFill>
                <a:latin typeface="+mj-lt"/>
                <a:ea typeface="PMingLiU" panose="02020500000000000000" pitchFamily="18" charset="-120"/>
              </a:rPr>
              <a:t>Dummy variable</a:t>
            </a:r>
            <a:r>
              <a:rPr lang="en-US" altLang="zh-TW" sz="2200" b="1" dirty="0">
                <a:solidFill>
                  <a:srgbClr val="003366"/>
                </a:solidFill>
                <a:latin typeface="+mj-lt"/>
                <a:ea typeface="PMingLiU" panose="02020500000000000000" pitchFamily="18" charset="-120"/>
              </a:rPr>
              <a:t> – </a:t>
            </a:r>
            <a:r>
              <a:rPr lang="en-US" altLang="zh-TW" sz="2200" dirty="0" err="1">
                <a:solidFill>
                  <a:srgbClr val="003366"/>
                </a:solidFill>
                <a:latin typeface="+mj-lt"/>
                <a:ea typeface="PMingLiU" panose="02020500000000000000" pitchFamily="18" charset="-120"/>
              </a:rPr>
              <a:t>nonmetrically</a:t>
            </a:r>
            <a:r>
              <a:rPr lang="en-US" altLang="zh-TW" sz="2200" dirty="0">
                <a:solidFill>
                  <a:srgbClr val="003366"/>
                </a:solidFill>
                <a:latin typeface="+mj-lt"/>
                <a:ea typeface="PMingLiU" panose="02020500000000000000" pitchFamily="18" charset="-120"/>
              </a:rPr>
              <a:t> measured variable transformed into a metric variable by assigning 1 or 0 to a subject, depending on whether it possesses a particular characteristic.</a:t>
            </a:r>
            <a:endParaRPr lang="en-US" altLang="zh-TW" sz="2200" dirty="0">
              <a:solidFill>
                <a:srgbClr val="003366"/>
              </a:solidFill>
              <a:latin typeface="+mj-lt"/>
              <a:ea typeface="PMingLiU" panose="02020500000000000000" pitchFamily="18" charset="-120"/>
            </a:endParaRPr>
          </a:p>
          <a:p>
            <a:pPr fontAlgn="base">
              <a:lnSpc>
                <a:spcPct val="90000"/>
              </a:lnSpc>
              <a:spcBef>
                <a:spcPct val="0"/>
              </a:spcBef>
              <a:spcAft>
                <a:spcPct val="0"/>
              </a:spcAft>
            </a:pPr>
            <a:endParaRPr lang="en-US" altLang="zh-TW" sz="2200" b="1" dirty="0">
              <a:solidFill>
                <a:srgbClr val="003366"/>
              </a:solidFill>
              <a:latin typeface="+mj-lt"/>
              <a:ea typeface="PMingLiU" panose="02020500000000000000" pitchFamily="18" charset="-120"/>
            </a:endParaRPr>
          </a:p>
          <a:p>
            <a:pPr fontAlgn="base">
              <a:lnSpc>
                <a:spcPct val="90000"/>
              </a:lnSpc>
              <a:spcBef>
                <a:spcPct val="0"/>
              </a:spcBef>
              <a:spcAft>
                <a:spcPct val="0"/>
              </a:spcAft>
            </a:pPr>
            <a:r>
              <a:rPr lang="en-US" altLang="zh-TW" sz="2200" b="1" dirty="0">
                <a:solidFill>
                  <a:srgbClr val="0000FF"/>
                </a:solidFill>
                <a:latin typeface="+mj-lt"/>
                <a:ea typeface="PMingLiU" panose="02020500000000000000" pitchFamily="18" charset="-120"/>
              </a:rPr>
              <a:t>Effect size</a:t>
            </a:r>
            <a:r>
              <a:rPr lang="en-US" altLang="zh-TW" sz="2200" b="1" dirty="0">
                <a:solidFill>
                  <a:srgbClr val="003366"/>
                </a:solidFill>
                <a:latin typeface="+mj-lt"/>
                <a:ea typeface="PMingLiU" panose="02020500000000000000" pitchFamily="18" charset="-120"/>
              </a:rPr>
              <a:t> – </a:t>
            </a:r>
            <a:r>
              <a:rPr lang="en-US" altLang="zh-TW" sz="2200" dirty="0">
                <a:solidFill>
                  <a:srgbClr val="003366"/>
                </a:solidFill>
                <a:latin typeface="+mj-lt"/>
                <a:ea typeface="PMingLiU" panose="02020500000000000000" pitchFamily="18" charset="-120"/>
              </a:rPr>
              <a:t>estimate of the degree to which the phenomenon being studied (e.g., correlation or difference in means) exists in population.</a:t>
            </a:r>
            <a:endParaRPr lang="en-US" altLang="zh-TW" sz="2200" dirty="0">
              <a:solidFill>
                <a:srgbClr val="003366"/>
              </a:solidFill>
              <a:latin typeface="+mj-lt"/>
              <a:ea typeface="PMingLiU" panose="02020500000000000000" pitchFamily="18" charset="-120"/>
            </a:endParaRPr>
          </a:p>
        </p:txBody>
      </p:sp>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1"/>
          </p:nvPr>
        </p:nvSpPr>
        <p:spPr>
          <a:xfrm>
            <a:off x="6553200" y="6245225"/>
            <a:ext cx="2133600" cy="476250"/>
          </a:xfrm>
        </p:spPr>
        <p:txBody>
          <a:bodyPr/>
          <a:lstStyle/>
          <a:p>
            <a:pPr>
              <a:defRPr/>
            </a:pPr>
            <a:fld id="{63F685F1-FD57-497A-8F39-A5B819E982E8}" type="slidenum">
              <a:rPr lang="en-US" altLang="zh-TW" smtClean="0">
                <a:solidFill>
                  <a:srgbClr val="003366"/>
                </a:solidFill>
              </a:rPr>
            </a:fld>
            <a:endParaRPr lang="en-US" altLang="zh-TW" smtClean="0">
              <a:solidFill>
                <a:srgbClr val="003366"/>
              </a:solidFill>
            </a:endParaRPr>
          </a:p>
        </p:txBody>
      </p:sp>
      <p:sp>
        <p:nvSpPr>
          <p:cNvPr id="13315" name="Rectangle 3"/>
          <p:cNvSpPr>
            <a:spLocks noGrp="1" noChangeArrowheads="1"/>
          </p:cNvSpPr>
          <p:nvPr>
            <p:ph type="body" idx="1"/>
          </p:nvPr>
        </p:nvSpPr>
        <p:spPr>
          <a:xfrm>
            <a:off x="457200" y="1676400"/>
            <a:ext cx="8229600" cy="4449763"/>
          </a:xfrm>
        </p:spPr>
        <p:txBody>
          <a:bodyPr/>
          <a:lstStyle/>
          <a:p>
            <a:pPr eaLnBrk="1" hangingPunct="1">
              <a:lnSpc>
                <a:spcPct val="90000"/>
              </a:lnSpc>
            </a:pPr>
            <a:r>
              <a:rPr lang="en-US" altLang="zh-TW" sz="2200" dirty="0" smtClean="0">
                <a:solidFill>
                  <a:srgbClr val="0000FF"/>
                </a:solidFill>
                <a:latin typeface="+mj-lt"/>
                <a:ea typeface="PMingLiU" panose="02020500000000000000" pitchFamily="18" charset="-120"/>
              </a:rPr>
              <a:t>Indicator</a:t>
            </a:r>
            <a:r>
              <a:rPr lang="en-US" altLang="zh-TW" sz="2200" dirty="0" smtClean="0">
                <a:latin typeface="+mj-lt"/>
                <a:ea typeface="PMingLiU" panose="02020500000000000000" pitchFamily="18" charset="-120"/>
              </a:rPr>
              <a:t> – </a:t>
            </a:r>
            <a:r>
              <a:rPr lang="en-US" altLang="zh-TW" sz="2200" b="0" dirty="0" smtClean="0">
                <a:latin typeface="+mj-lt"/>
                <a:ea typeface="PMingLiU" panose="02020500000000000000" pitchFamily="18" charset="-120"/>
              </a:rPr>
              <a:t>single variable used in conjunction with one or more other variables to form a composite measure.</a:t>
            </a:r>
            <a:endParaRPr lang="en-US" altLang="zh-TW" sz="2200" b="0" dirty="0" smtClean="0">
              <a:latin typeface="+mj-lt"/>
              <a:ea typeface="PMingLiU" panose="02020500000000000000" pitchFamily="18" charset="-120"/>
            </a:endParaRPr>
          </a:p>
          <a:p>
            <a:pPr eaLnBrk="1" hangingPunct="1">
              <a:lnSpc>
                <a:spcPct val="90000"/>
              </a:lnSpc>
            </a:pPr>
            <a:endParaRPr lang="en-US" altLang="zh-TW" sz="2200" b="0" dirty="0" smtClean="0">
              <a:latin typeface="+mj-lt"/>
              <a:ea typeface="PMingLiU" panose="02020500000000000000" pitchFamily="18" charset="-120"/>
            </a:endParaRPr>
          </a:p>
          <a:p>
            <a:pPr eaLnBrk="1" hangingPunct="1">
              <a:lnSpc>
                <a:spcPct val="90000"/>
              </a:lnSpc>
            </a:pPr>
            <a:r>
              <a:rPr lang="en-US" altLang="zh-TW" sz="2200" dirty="0" smtClean="0">
                <a:solidFill>
                  <a:srgbClr val="0000FF"/>
                </a:solidFill>
                <a:latin typeface="+mj-lt"/>
                <a:ea typeface="PMingLiU" panose="02020500000000000000" pitchFamily="18" charset="-120"/>
              </a:rPr>
              <a:t>Interdependence technique</a:t>
            </a:r>
            <a:r>
              <a:rPr lang="en-US" altLang="zh-TW" sz="2200" dirty="0" smtClean="0">
                <a:latin typeface="+mj-lt"/>
                <a:ea typeface="PMingLiU" panose="02020500000000000000" pitchFamily="18" charset="-120"/>
              </a:rPr>
              <a:t> – </a:t>
            </a:r>
            <a:r>
              <a:rPr lang="en-US" altLang="zh-TW" sz="2200" b="0" dirty="0" smtClean="0">
                <a:latin typeface="+mj-lt"/>
                <a:ea typeface="PMingLiU" panose="02020500000000000000" pitchFamily="18" charset="-120"/>
              </a:rPr>
              <a:t>classification of statistical techniques in which the variables are not divided into dependent and independent sets (e.g., Factor analysis).</a:t>
            </a:r>
            <a:endParaRPr lang="en-US" altLang="zh-TW" sz="2200" b="0" dirty="0" smtClean="0">
              <a:latin typeface="+mj-lt"/>
              <a:ea typeface="PMingLiU" panose="02020500000000000000" pitchFamily="18" charset="-120"/>
            </a:endParaRPr>
          </a:p>
          <a:p>
            <a:pPr eaLnBrk="1" hangingPunct="1">
              <a:lnSpc>
                <a:spcPct val="90000"/>
              </a:lnSpc>
            </a:pPr>
            <a:endParaRPr lang="en-US" altLang="zh-TW" sz="2200" b="0" dirty="0" smtClean="0">
              <a:latin typeface="+mj-lt"/>
              <a:ea typeface="PMingLiU" panose="02020500000000000000" pitchFamily="18" charset="-120"/>
            </a:endParaRPr>
          </a:p>
          <a:p>
            <a:pPr eaLnBrk="1" hangingPunct="1">
              <a:lnSpc>
                <a:spcPct val="90000"/>
              </a:lnSpc>
            </a:pPr>
            <a:r>
              <a:rPr lang="en-US" altLang="zh-TW" sz="2200" dirty="0" smtClean="0">
                <a:solidFill>
                  <a:srgbClr val="0000FF"/>
                </a:solidFill>
                <a:latin typeface="+mj-lt"/>
                <a:ea typeface="PMingLiU" panose="02020500000000000000" pitchFamily="18" charset="-120"/>
              </a:rPr>
              <a:t>Metric data</a:t>
            </a:r>
            <a:r>
              <a:rPr lang="en-US" altLang="zh-TW" sz="2200" dirty="0" smtClean="0">
                <a:latin typeface="+mj-lt"/>
                <a:ea typeface="PMingLiU" panose="02020500000000000000" pitchFamily="18" charset="-120"/>
              </a:rPr>
              <a:t> – </a:t>
            </a:r>
            <a:r>
              <a:rPr lang="en-US" altLang="zh-TW" sz="2200" b="0" dirty="0" smtClean="0">
                <a:latin typeface="+mj-lt"/>
                <a:ea typeface="PMingLiU" panose="02020500000000000000" pitchFamily="18" charset="-120"/>
              </a:rPr>
              <a:t>also called </a:t>
            </a:r>
            <a:r>
              <a:rPr lang="en-US" altLang="zh-TW" sz="2200" b="0" dirty="0" smtClean="0">
                <a:solidFill>
                  <a:srgbClr val="008000"/>
                </a:solidFill>
                <a:latin typeface="+mj-lt"/>
                <a:ea typeface="PMingLiU" panose="02020500000000000000" pitchFamily="18" charset="-120"/>
              </a:rPr>
              <a:t>quantitative data</a:t>
            </a:r>
            <a:r>
              <a:rPr lang="en-US" altLang="zh-TW" sz="2200" b="0" dirty="0" smtClean="0">
                <a:latin typeface="+mj-lt"/>
                <a:ea typeface="PMingLiU" panose="02020500000000000000" pitchFamily="18" charset="-120"/>
              </a:rPr>
              <a:t>, </a:t>
            </a:r>
            <a:r>
              <a:rPr lang="en-US" altLang="zh-TW" sz="2200" b="0" dirty="0" smtClean="0">
                <a:solidFill>
                  <a:srgbClr val="008000"/>
                </a:solidFill>
                <a:latin typeface="+mj-lt"/>
                <a:ea typeface="PMingLiU" panose="02020500000000000000" pitchFamily="18" charset="-120"/>
              </a:rPr>
              <a:t>interval data</a:t>
            </a:r>
            <a:r>
              <a:rPr lang="en-US" altLang="zh-TW" sz="2200" b="0" dirty="0" smtClean="0">
                <a:latin typeface="+mj-lt"/>
                <a:ea typeface="PMingLiU" panose="02020500000000000000" pitchFamily="18" charset="-120"/>
              </a:rPr>
              <a:t>, or </a:t>
            </a:r>
            <a:r>
              <a:rPr lang="en-US" altLang="zh-TW" sz="2200" b="0" dirty="0" smtClean="0">
                <a:solidFill>
                  <a:srgbClr val="008000"/>
                </a:solidFill>
                <a:latin typeface="+mj-lt"/>
                <a:ea typeface="PMingLiU" panose="02020500000000000000" pitchFamily="18" charset="-120"/>
              </a:rPr>
              <a:t>ratio data</a:t>
            </a:r>
            <a:r>
              <a:rPr lang="en-US" altLang="zh-TW" sz="2200" b="0" dirty="0" smtClean="0">
                <a:latin typeface="+mj-lt"/>
                <a:ea typeface="PMingLiU" panose="02020500000000000000" pitchFamily="18" charset="-120"/>
              </a:rPr>
              <a:t>, these measurements identify or describe subjects (or objects) not only on the possession of an attribute but also by the amount or degree to which the subject may be characterized by attribute. For example, a person’s age and weight are metric data. </a:t>
            </a:r>
            <a:endParaRPr lang="en-US" altLang="zh-TW" sz="2200" b="0" dirty="0" smtClean="0">
              <a:latin typeface="+mj-lt"/>
              <a:ea typeface="PMingLiU" panose="02020500000000000000" pitchFamily="18" charset="-120"/>
            </a:endParaRPr>
          </a:p>
        </p:txBody>
      </p:sp>
    </p:spTree>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6553200" y="6245225"/>
            <a:ext cx="2133600" cy="476250"/>
          </a:xfrm>
        </p:spPr>
        <p:txBody>
          <a:bodyPr/>
          <a:lstStyle/>
          <a:p>
            <a:pPr>
              <a:defRPr/>
            </a:pPr>
            <a:fld id="{5883FED6-0541-4C66-9A60-5F8190B00719}" type="slidenum">
              <a:rPr lang="en-US" altLang="zh-TW" smtClean="0">
                <a:solidFill>
                  <a:srgbClr val="003366"/>
                </a:solidFill>
              </a:rPr>
            </a:fld>
            <a:endParaRPr lang="en-US" altLang="zh-TW" smtClean="0">
              <a:solidFill>
                <a:srgbClr val="003366"/>
              </a:solidFill>
            </a:endParaRPr>
          </a:p>
        </p:txBody>
      </p:sp>
      <p:sp>
        <p:nvSpPr>
          <p:cNvPr id="14339" name="Rectangle 3"/>
          <p:cNvSpPr>
            <a:spLocks noGrp="1" noChangeArrowheads="1"/>
          </p:cNvSpPr>
          <p:nvPr>
            <p:ph type="body" idx="1"/>
          </p:nvPr>
        </p:nvSpPr>
        <p:spPr>
          <a:xfrm>
            <a:off x="304800" y="1828800"/>
            <a:ext cx="8534400" cy="4297363"/>
          </a:xfrm>
        </p:spPr>
        <p:txBody>
          <a:bodyPr/>
          <a:lstStyle/>
          <a:p>
            <a:pPr eaLnBrk="1" hangingPunct="1">
              <a:lnSpc>
                <a:spcPct val="150000"/>
              </a:lnSpc>
            </a:pPr>
            <a:r>
              <a:rPr lang="en-US" altLang="zh-TW" sz="2200" dirty="0" err="1" smtClean="0">
                <a:solidFill>
                  <a:srgbClr val="0000FF"/>
                </a:solidFill>
                <a:latin typeface="+mj-lt"/>
                <a:ea typeface="PMingLiU" panose="02020500000000000000" pitchFamily="18" charset="-120"/>
              </a:rPr>
              <a:t>Multicollinearity</a:t>
            </a:r>
            <a:r>
              <a:rPr lang="en-US" altLang="zh-TW" sz="2200" dirty="0" smtClean="0">
                <a:latin typeface="+mj-lt"/>
                <a:ea typeface="PMingLiU" panose="02020500000000000000" pitchFamily="18" charset="-120"/>
              </a:rPr>
              <a:t> – </a:t>
            </a:r>
            <a:r>
              <a:rPr lang="en-US" altLang="zh-TW" sz="2200" b="0" dirty="0" smtClean="0">
                <a:latin typeface="+mj-lt"/>
                <a:ea typeface="PMingLiU" panose="02020500000000000000" pitchFamily="18" charset="-120"/>
              </a:rPr>
              <a:t>extent to which a variable can be explained by the other variables in the analysis. As </a:t>
            </a:r>
            <a:r>
              <a:rPr lang="en-US" altLang="zh-TW" sz="2200" b="0" dirty="0" err="1" smtClean="0">
                <a:latin typeface="+mj-lt"/>
                <a:ea typeface="PMingLiU" panose="02020500000000000000" pitchFamily="18" charset="-120"/>
              </a:rPr>
              <a:t>multicollinearity</a:t>
            </a:r>
            <a:r>
              <a:rPr lang="en-US" altLang="zh-TW" sz="2200" b="0" dirty="0" smtClean="0">
                <a:latin typeface="+mj-lt"/>
                <a:ea typeface="PMingLiU" panose="02020500000000000000" pitchFamily="18" charset="-120"/>
              </a:rPr>
              <a:t> increases, it complicates the interpretation of the </a:t>
            </a:r>
            <a:r>
              <a:rPr lang="en-US" altLang="zh-TW" sz="2200" b="0" dirty="0" err="1" smtClean="0">
                <a:latin typeface="+mj-lt"/>
                <a:ea typeface="PMingLiU" panose="02020500000000000000" pitchFamily="18" charset="-120"/>
              </a:rPr>
              <a:t>variate</a:t>
            </a:r>
            <a:r>
              <a:rPr lang="en-US" altLang="zh-TW" sz="2200" b="0" dirty="0" smtClean="0">
                <a:latin typeface="+mj-lt"/>
                <a:ea typeface="PMingLiU" panose="02020500000000000000" pitchFamily="18" charset="-120"/>
              </a:rPr>
              <a:t> as it is more difficult to ascertain the effect of any single variable, owing to their interrelationships.</a:t>
            </a:r>
            <a:endParaRPr lang="en-US" altLang="zh-TW" sz="2200" b="0" dirty="0" smtClean="0">
              <a:latin typeface="+mj-lt"/>
              <a:ea typeface="PMingLiU" panose="02020500000000000000" pitchFamily="18" charset="-120"/>
            </a:endParaRPr>
          </a:p>
          <a:p>
            <a:pPr eaLnBrk="1" hangingPunct="1">
              <a:lnSpc>
                <a:spcPct val="150000"/>
              </a:lnSpc>
            </a:pPr>
            <a:r>
              <a:rPr lang="en-US" altLang="zh-TW" sz="2200" dirty="0" smtClean="0">
                <a:solidFill>
                  <a:srgbClr val="0000FF"/>
                </a:solidFill>
                <a:latin typeface="+mj-lt"/>
                <a:ea typeface="PMingLiU" panose="02020500000000000000" pitchFamily="18" charset="-120"/>
              </a:rPr>
              <a:t>Nonmetric data</a:t>
            </a:r>
            <a:r>
              <a:rPr lang="en-US" altLang="zh-TW" sz="2200" dirty="0" smtClean="0">
                <a:latin typeface="+mj-lt"/>
                <a:ea typeface="PMingLiU" panose="02020500000000000000" pitchFamily="18" charset="-120"/>
              </a:rPr>
              <a:t> – </a:t>
            </a:r>
            <a:r>
              <a:rPr lang="en-US" altLang="zh-TW" sz="2200" b="0" dirty="0" smtClean="0">
                <a:latin typeface="+mj-lt"/>
                <a:ea typeface="PMingLiU" panose="02020500000000000000" pitchFamily="18" charset="-120"/>
              </a:rPr>
              <a:t>also called </a:t>
            </a:r>
            <a:r>
              <a:rPr lang="en-US" altLang="zh-TW" sz="2200" b="0" dirty="0" smtClean="0">
                <a:solidFill>
                  <a:srgbClr val="008000"/>
                </a:solidFill>
                <a:latin typeface="+mj-lt"/>
                <a:ea typeface="PMingLiU" panose="02020500000000000000" pitchFamily="18" charset="-120"/>
              </a:rPr>
              <a:t>qualitative data</a:t>
            </a:r>
            <a:r>
              <a:rPr lang="en-US" altLang="zh-TW" sz="2200" b="0" dirty="0" smtClean="0">
                <a:latin typeface="+mj-lt"/>
                <a:ea typeface="PMingLiU" panose="02020500000000000000" pitchFamily="18" charset="-120"/>
              </a:rPr>
              <a:t>.</a:t>
            </a:r>
            <a:endParaRPr lang="en-US" altLang="zh-TW" sz="2200" b="0" dirty="0" smtClean="0">
              <a:latin typeface="+mj-lt"/>
              <a:ea typeface="PMingLiU" panose="02020500000000000000" pitchFamily="18" charset="-120"/>
            </a:endParaRPr>
          </a:p>
        </p:txBody>
      </p:sp>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xfrm>
            <a:off x="6553200" y="6245225"/>
            <a:ext cx="2133600" cy="476250"/>
          </a:xfrm>
        </p:spPr>
        <p:txBody>
          <a:bodyPr/>
          <a:lstStyle/>
          <a:p>
            <a:pPr>
              <a:defRPr/>
            </a:pPr>
            <a:fld id="{2926A218-C0A6-4784-B01F-C0A1B864244D}" type="slidenum">
              <a:rPr lang="en-US" altLang="zh-TW" smtClean="0">
                <a:solidFill>
                  <a:srgbClr val="003366"/>
                </a:solidFill>
              </a:rPr>
            </a:fld>
            <a:endParaRPr lang="en-US" altLang="zh-TW" smtClean="0">
              <a:solidFill>
                <a:srgbClr val="003366"/>
              </a:solidFill>
            </a:endParaRPr>
          </a:p>
        </p:txBody>
      </p:sp>
      <p:sp>
        <p:nvSpPr>
          <p:cNvPr id="15363" name="Rectangle 3"/>
          <p:cNvSpPr>
            <a:spLocks noGrp="1" noChangeArrowheads="1"/>
          </p:cNvSpPr>
          <p:nvPr>
            <p:ph type="body" idx="1"/>
          </p:nvPr>
        </p:nvSpPr>
        <p:spPr/>
        <p:txBody>
          <a:bodyPr/>
          <a:lstStyle/>
          <a:p>
            <a:pPr eaLnBrk="1" hangingPunct="1">
              <a:lnSpc>
                <a:spcPct val="80000"/>
              </a:lnSpc>
            </a:pPr>
            <a:r>
              <a:rPr lang="en-US" altLang="zh-TW" sz="2200" dirty="0" smtClean="0">
                <a:solidFill>
                  <a:srgbClr val="0000FF"/>
                </a:solidFill>
                <a:latin typeface="+mj-lt"/>
                <a:ea typeface="PMingLiU" panose="02020500000000000000" pitchFamily="18" charset="-120"/>
              </a:rPr>
              <a:t>Practical significance</a:t>
            </a:r>
            <a:r>
              <a:rPr lang="en-US" altLang="zh-TW" sz="2200" dirty="0" smtClean="0">
                <a:latin typeface="+mj-lt"/>
                <a:ea typeface="PMingLiU" panose="02020500000000000000" pitchFamily="18" charset="-120"/>
              </a:rPr>
              <a:t> – </a:t>
            </a:r>
            <a:r>
              <a:rPr lang="en-US" altLang="zh-TW" sz="2200" b="0" dirty="0" smtClean="0">
                <a:latin typeface="+mj-lt"/>
                <a:ea typeface="PMingLiU" panose="02020500000000000000" pitchFamily="18" charset="-120"/>
              </a:rPr>
              <a:t>means of assessing multivariate analysis results based on their substantive findings rather than their statistical significance. </a:t>
            </a:r>
            <a:r>
              <a:rPr lang="en-US" altLang="zh-TW" sz="2200" b="0" dirty="0" smtClean="0">
                <a:solidFill>
                  <a:srgbClr val="008000"/>
                </a:solidFill>
                <a:latin typeface="+mj-lt"/>
                <a:ea typeface="PMingLiU" panose="02020500000000000000" pitchFamily="18" charset="-120"/>
              </a:rPr>
              <a:t>Practical significance assesses whether the result is useful.</a:t>
            </a:r>
            <a:endParaRPr lang="en-US" altLang="zh-TW" sz="2200" b="0" dirty="0" smtClean="0">
              <a:solidFill>
                <a:srgbClr val="008000"/>
              </a:solidFill>
              <a:latin typeface="+mj-lt"/>
              <a:ea typeface="PMingLiU" panose="02020500000000000000" pitchFamily="18" charset="-120"/>
            </a:endParaRPr>
          </a:p>
          <a:p>
            <a:pPr eaLnBrk="1" hangingPunct="1">
              <a:lnSpc>
                <a:spcPct val="80000"/>
              </a:lnSpc>
            </a:pPr>
            <a:endParaRPr lang="en-US" altLang="zh-TW" sz="2200" b="0" dirty="0" smtClean="0">
              <a:solidFill>
                <a:srgbClr val="008000"/>
              </a:solidFill>
              <a:latin typeface="+mj-lt"/>
              <a:ea typeface="PMingLiU" panose="02020500000000000000" pitchFamily="18" charset="-120"/>
            </a:endParaRPr>
          </a:p>
          <a:p>
            <a:pPr eaLnBrk="1" hangingPunct="1">
              <a:lnSpc>
                <a:spcPct val="80000"/>
              </a:lnSpc>
            </a:pPr>
            <a:r>
              <a:rPr lang="en-US" altLang="zh-TW" sz="2200" dirty="0" smtClean="0">
                <a:solidFill>
                  <a:srgbClr val="6C66DA"/>
                </a:solidFill>
                <a:latin typeface="+mj-lt"/>
                <a:ea typeface="PMingLiU" panose="02020500000000000000" pitchFamily="18" charset="-120"/>
              </a:rPr>
              <a:t>Statistical significance -</a:t>
            </a:r>
            <a:r>
              <a:rPr lang="en-US" altLang="zh-TW" sz="2200" dirty="0" smtClean="0">
                <a:solidFill>
                  <a:srgbClr val="008000"/>
                </a:solidFill>
                <a:latin typeface="+mj-lt"/>
                <a:ea typeface="PMingLiU" panose="02020500000000000000" pitchFamily="18" charset="-120"/>
              </a:rPr>
              <a:t> </a:t>
            </a:r>
            <a:r>
              <a:rPr lang="en-US" altLang="zh-TW" sz="2200" b="0" dirty="0" smtClean="0">
                <a:solidFill>
                  <a:srgbClr val="008000"/>
                </a:solidFill>
                <a:latin typeface="+mj-lt"/>
                <a:ea typeface="PMingLiU" panose="02020500000000000000" pitchFamily="18" charset="-120"/>
              </a:rPr>
              <a:t>determines whether the result is attributable to chance.</a:t>
            </a:r>
            <a:endParaRPr lang="en-US" altLang="zh-TW" sz="2200" b="0" dirty="0" smtClean="0">
              <a:solidFill>
                <a:srgbClr val="008000"/>
              </a:solidFill>
              <a:latin typeface="+mj-lt"/>
              <a:ea typeface="PMingLiU" panose="02020500000000000000" pitchFamily="18" charset="-120"/>
            </a:endParaRPr>
          </a:p>
          <a:p>
            <a:pPr eaLnBrk="1" hangingPunct="1">
              <a:lnSpc>
                <a:spcPct val="80000"/>
              </a:lnSpc>
            </a:pPr>
            <a:endParaRPr lang="en-US" altLang="zh-TW" sz="2200" b="0" dirty="0" smtClean="0">
              <a:solidFill>
                <a:srgbClr val="6C66DA"/>
              </a:solidFill>
              <a:latin typeface="+mj-lt"/>
              <a:ea typeface="PMingLiU" panose="02020500000000000000" pitchFamily="18" charset="-120"/>
            </a:endParaRPr>
          </a:p>
          <a:p>
            <a:pPr eaLnBrk="1" hangingPunct="1">
              <a:lnSpc>
                <a:spcPct val="80000"/>
              </a:lnSpc>
            </a:pPr>
            <a:r>
              <a:rPr lang="en-US" altLang="zh-TW" sz="2200" dirty="0" smtClean="0">
                <a:solidFill>
                  <a:srgbClr val="0000FF"/>
                </a:solidFill>
                <a:latin typeface="+mj-lt"/>
                <a:ea typeface="PMingLiU" panose="02020500000000000000" pitchFamily="18" charset="-120"/>
              </a:rPr>
              <a:t>Reliability</a:t>
            </a:r>
            <a:r>
              <a:rPr lang="en-US" altLang="zh-TW" sz="2200" dirty="0" smtClean="0">
                <a:latin typeface="+mj-lt"/>
                <a:ea typeface="PMingLiU" panose="02020500000000000000" pitchFamily="18" charset="-120"/>
              </a:rPr>
              <a:t> – </a:t>
            </a:r>
            <a:r>
              <a:rPr lang="en-US" altLang="zh-TW" sz="2200" b="0" dirty="0" smtClean="0">
                <a:latin typeface="+mj-lt"/>
                <a:ea typeface="PMingLiU" panose="02020500000000000000" pitchFamily="18" charset="-120"/>
              </a:rPr>
              <a:t>extent to which a variable or set of variables is consistent in what it is intended to measure. </a:t>
            </a:r>
            <a:r>
              <a:rPr lang="en-US" altLang="zh-TW" sz="2200" b="0" dirty="0" smtClean="0">
                <a:solidFill>
                  <a:srgbClr val="008000"/>
                </a:solidFill>
                <a:latin typeface="+mj-lt"/>
                <a:ea typeface="PMingLiU" panose="02020500000000000000" pitchFamily="18" charset="-120"/>
              </a:rPr>
              <a:t>Reliability relates to the consistency of the measure(s).</a:t>
            </a:r>
            <a:endParaRPr lang="en-US" altLang="zh-TW" sz="2200" b="0" dirty="0" smtClean="0">
              <a:solidFill>
                <a:srgbClr val="008000"/>
              </a:solidFill>
              <a:latin typeface="+mj-lt"/>
              <a:ea typeface="PMingLiU" panose="02020500000000000000" pitchFamily="18" charset="-120"/>
            </a:endParaRPr>
          </a:p>
          <a:p>
            <a:pPr eaLnBrk="1" hangingPunct="1">
              <a:lnSpc>
                <a:spcPct val="80000"/>
              </a:lnSpc>
            </a:pPr>
            <a:endParaRPr lang="en-US" altLang="zh-TW" sz="2200" b="0" dirty="0" smtClean="0">
              <a:solidFill>
                <a:srgbClr val="008000"/>
              </a:solidFill>
              <a:latin typeface="+mj-lt"/>
              <a:ea typeface="PMingLiU" panose="02020500000000000000" pitchFamily="18" charset="-120"/>
            </a:endParaRPr>
          </a:p>
          <a:p>
            <a:pPr eaLnBrk="1" hangingPunct="1">
              <a:lnSpc>
                <a:spcPct val="80000"/>
              </a:lnSpc>
            </a:pPr>
            <a:r>
              <a:rPr lang="en-US" altLang="zh-TW" sz="2200" dirty="0" smtClean="0">
                <a:solidFill>
                  <a:srgbClr val="0000FF"/>
                </a:solidFill>
                <a:latin typeface="+mj-lt"/>
                <a:ea typeface="PMingLiU" panose="02020500000000000000" pitchFamily="18" charset="-120"/>
              </a:rPr>
              <a:t>Validity</a:t>
            </a:r>
            <a:r>
              <a:rPr lang="en-US" altLang="zh-TW" sz="2200" dirty="0" smtClean="0">
                <a:latin typeface="+mj-lt"/>
                <a:ea typeface="PMingLiU" panose="02020500000000000000" pitchFamily="18" charset="-120"/>
              </a:rPr>
              <a:t> – </a:t>
            </a:r>
            <a:r>
              <a:rPr lang="en-US" altLang="zh-TW" sz="2200" b="0" dirty="0" smtClean="0">
                <a:latin typeface="+mj-lt"/>
                <a:ea typeface="PMingLiU" panose="02020500000000000000" pitchFamily="18" charset="-120"/>
              </a:rPr>
              <a:t>extent to which a measure or set of measures correctly represents the concept of study. </a:t>
            </a:r>
            <a:r>
              <a:rPr lang="en-US" altLang="zh-TW" sz="2200" b="0" dirty="0" smtClean="0">
                <a:solidFill>
                  <a:srgbClr val="008000"/>
                </a:solidFill>
                <a:latin typeface="+mj-lt"/>
                <a:ea typeface="PMingLiU" panose="02020500000000000000" pitchFamily="18" charset="-120"/>
              </a:rPr>
              <a:t>Validity is concerned with how well the concept is defined by the measure(s).</a:t>
            </a:r>
            <a:endParaRPr lang="en-US" altLang="zh-TW" sz="2200" b="0" dirty="0" smtClean="0">
              <a:solidFill>
                <a:srgbClr val="008000"/>
              </a:solidFill>
              <a:latin typeface="+mj-lt"/>
              <a:ea typeface="PMingLiU" panose="02020500000000000000" pitchFamily="18" charset="-120"/>
            </a:endParaRPr>
          </a:p>
        </p:txBody>
      </p:sp>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xfrm>
            <a:off x="6553200" y="6245225"/>
            <a:ext cx="2133600" cy="476250"/>
          </a:xfrm>
        </p:spPr>
        <p:txBody>
          <a:bodyPr/>
          <a:lstStyle/>
          <a:p>
            <a:pPr>
              <a:defRPr/>
            </a:pPr>
            <a:fld id="{7DB709EB-3A75-4706-B59C-F7BB1A188A24}" type="slidenum">
              <a:rPr lang="en-US" altLang="zh-TW" smtClean="0">
                <a:solidFill>
                  <a:srgbClr val="003366"/>
                </a:solidFill>
              </a:rPr>
            </a:fld>
            <a:endParaRPr lang="en-US" altLang="zh-TW" smtClean="0">
              <a:solidFill>
                <a:srgbClr val="003366"/>
              </a:solidFill>
            </a:endParaRPr>
          </a:p>
        </p:txBody>
      </p:sp>
      <p:sp>
        <p:nvSpPr>
          <p:cNvPr id="16387" name="Rectangle 3"/>
          <p:cNvSpPr>
            <a:spLocks noGrp="1" noChangeArrowheads="1"/>
          </p:cNvSpPr>
          <p:nvPr>
            <p:ph type="body" idx="1"/>
          </p:nvPr>
        </p:nvSpPr>
        <p:spPr>
          <a:xfrm>
            <a:off x="457200" y="1676400"/>
            <a:ext cx="8229600" cy="4038600"/>
          </a:xfrm>
        </p:spPr>
        <p:txBody>
          <a:bodyPr/>
          <a:lstStyle/>
          <a:p>
            <a:pPr eaLnBrk="1" hangingPunct="1"/>
            <a:r>
              <a:rPr lang="en-US" altLang="zh-TW" sz="2200" b="0" dirty="0" smtClean="0">
                <a:solidFill>
                  <a:srgbClr val="0000FF"/>
                </a:solidFill>
                <a:latin typeface="+mj-lt"/>
                <a:ea typeface="PMingLiU" panose="02020500000000000000" pitchFamily="18" charset="-120"/>
              </a:rPr>
              <a:t>Type I error</a:t>
            </a:r>
            <a:r>
              <a:rPr lang="en-US" altLang="zh-TW" sz="2200" b="0" dirty="0" smtClean="0">
                <a:latin typeface="+mj-lt"/>
                <a:ea typeface="PMingLiU" panose="02020500000000000000" pitchFamily="18" charset="-120"/>
              </a:rPr>
              <a:t> – probability of incorrectly rejecting the null hypothesis.</a:t>
            </a:r>
            <a:endParaRPr lang="en-US" altLang="zh-TW" sz="2200" b="0" dirty="0" smtClean="0">
              <a:latin typeface="+mj-lt"/>
              <a:ea typeface="PMingLiU" panose="02020500000000000000" pitchFamily="18" charset="-120"/>
            </a:endParaRPr>
          </a:p>
          <a:p>
            <a:pPr eaLnBrk="1" hangingPunct="1"/>
            <a:endParaRPr lang="en-US" altLang="zh-TW" sz="2200" b="0" dirty="0" smtClean="0">
              <a:latin typeface="+mj-lt"/>
              <a:ea typeface="PMingLiU" panose="02020500000000000000" pitchFamily="18" charset="-120"/>
            </a:endParaRPr>
          </a:p>
          <a:p>
            <a:pPr eaLnBrk="1" hangingPunct="1"/>
            <a:r>
              <a:rPr lang="en-US" altLang="zh-TW" sz="2200" b="0" dirty="0" smtClean="0">
                <a:solidFill>
                  <a:srgbClr val="0000FF"/>
                </a:solidFill>
                <a:latin typeface="+mj-lt"/>
                <a:ea typeface="PMingLiU" panose="02020500000000000000" pitchFamily="18" charset="-120"/>
              </a:rPr>
              <a:t>Type II error</a:t>
            </a:r>
            <a:r>
              <a:rPr lang="en-US" altLang="zh-TW" sz="2200" b="0" dirty="0" smtClean="0">
                <a:latin typeface="+mj-lt"/>
                <a:ea typeface="PMingLiU" panose="02020500000000000000" pitchFamily="18" charset="-120"/>
              </a:rPr>
              <a:t> -  probability of incorrectly failing to reject the null hypothesis, it meaning the chance of not finding a correlation or mean difference when it does exist.</a:t>
            </a:r>
            <a:endParaRPr lang="en-US" altLang="zh-TW" sz="2200" b="0" dirty="0" smtClean="0">
              <a:latin typeface="+mj-lt"/>
              <a:ea typeface="PMingLiU" panose="02020500000000000000" pitchFamily="18" charset="-120"/>
            </a:endParaRPr>
          </a:p>
          <a:p>
            <a:pPr eaLnBrk="1" hangingPunct="1"/>
            <a:endParaRPr lang="en-US" altLang="zh-TW" sz="2200" b="0" dirty="0" smtClean="0">
              <a:latin typeface="+mj-lt"/>
              <a:ea typeface="PMingLiU" panose="02020500000000000000" pitchFamily="18" charset="-120"/>
            </a:endParaRPr>
          </a:p>
          <a:p>
            <a:pPr eaLnBrk="1" hangingPunct="1"/>
            <a:r>
              <a:rPr lang="en-US" altLang="zh-TW" sz="2200" b="0" dirty="0" err="1" smtClean="0">
                <a:solidFill>
                  <a:srgbClr val="0000FF"/>
                </a:solidFill>
                <a:latin typeface="+mj-lt"/>
                <a:ea typeface="PMingLiU" panose="02020500000000000000" pitchFamily="18" charset="-120"/>
              </a:rPr>
              <a:t>Variate</a:t>
            </a:r>
            <a:r>
              <a:rPr lang="en-US" altLang="zh-TW" sz="2200" b="0" dirty="0" smtClean="0">
                <a:latin typeface="+mj-lt"/>
                <a:ea typeface="PMingLiU" panose="02020500000000000000" pitchFamily="18" charset="-120"/>
              </a:rPr>
              <a:t> – linear combination of variables formed in the multivariate technique by deriving empirical weights applied to a set of variables specified by the researcher</a:t>
            </a:r>
            <a:r>
              <a:rPr lang="en-US" altLang="zh-TW" sz="2200" dirty="0" smtClean="0">
                <a:latin typeface="+mj-lt"/>
                <a:ea typeface="PMingLiU" panose="02020500000000000000" pitchFamily="18" charset="-120"/>
              </a:rPr>
              <a:t>.</a:t>
            </a:r>
            <a:endParaRPr lang="en-US" altLang="zh-TW" sz="2200" dirty="0" smtClean="0">
              <a:latin typeface="+mj-lt"/>
              <a:ea typeface="PMingLiU" panose="02020500000000000000" pitchFamily="18" charset="-120"/>
            </a:endParaRPr>
          </a:p>
        </p:txBody>
      </p:sp>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p:nvPr/>
        </p:nvGrpSpPr>
        <p:grpSpPr bwMode="auto">
          <a:xfrm>
            <a:off x="3657600" y="2133600"/>
            <a:ext cx="1677988" cy="763588"/>
            <a:chOff x="2304" y="1344"/>
            <a:chExt cx="1057" cy="481"/>
          </a:xfrm>
        </p:grpSpPr>
        <p:sp>
          <p:nvSpPr>
            <p:cNvPr id="17427" name="Freeform 3"/>
            <p:cNvSpPr/>
            <p:nvPr/>
          </p:nvSpPr>
          <p:spPr bwMode="auto">
            <a:xfrm>
              <a:off x="2304" y="1344"/>
              <a:ext cx="1057" cy="481"/>
            </a:xfrm>
            <a:custGeom>
              <a:avLst/>
              <a:gdLst>
                <a:gd name="T0" fmla="*/ 0 w 1057"/>
                <a:gd name="T1" fmla="*/ 0 h 481"/>
                <a:gd name="T2" fmla="*/ 0 w 1057"/>
                <a:gd name="T3" fmla="*/ 480 h 481"/>
                <a:gd name="T4" fmla="*/ 1056 w 1057"/>
                <a:gd name="T5" fmla="*/ 480 h 481"/>
                <a:gd name="T6" fmla="*/ 1056 w 1057"/>
                <a:gd name="T7" fmla="*/ 0 h 481"/>
                <a:gd name="T8" fmla="*/ 0 w 1057"/>
                <a:gd name="T9" fmla="*/ 0 h 481"/>
                <a:gd name="T10" fmla="*/ 0 60000 65536"/>
                <a:gd name="T11" fmla="*/ 0 60000 65536"/>
                <a:gd name="T12" fmla="*/ 0 60000 65536"/>
                <a:gd name="T13" fmla="*/ 0 60000 65536"/>
                <a:gd name="T14" fmla="*/ 0 60000 65536"/>
                <a:gd name="T15" fmla="*/ 0 w 1057"/>
                <a:gd name="T16" fmla="*/ 0 h 481"/>
                <a:gd name="T17" fmla="*/ 1057 w 1057"/>
                <a:gd name="T18" fmla="*/ 481 h 481"/>
              </a:gdLst>
              <a:ahLst/>
              <a:cxnLst>
                <a:cxn ang="T10">
                  <a:pos x="T0" y="T1"/>
                </a:cxn>
                <a:cxn ang="T11">
                  <a:pos x="T2" y="T3"/>
                </a:cxn>
                <a:cxn ang="T12">
                  <a:pos x="T4" y="T5"/>
                </a:cxn>
                <a:cxn ang="T13">
                  <a:pos x="T6" y="T7"/>
                </a:cxn>
                <a:cxn ang="T14">
                  <a:pos x="T8" y="T9"/>
                </a:cxn>
              </a:cxnLst>
              <a:rect l="T15" t="T16" r="T17" b="T18"/>
              <a:pathLst>
                <a:path w="1057" h="481">
                  <a:moveTo>
                    <a:pt x="0" y="0"/>
                  </a:moveTo>
                  <a:lnTo>
                    <a:pt x="0" y="480"/>
                  </a:lnTo>
                  <a:lnTo>
                    <a:pt x="1056" y="480"/>
                  </a:lnTo>
                  <a:lnTo>
                    <a:pt x="1056" y="0"/>
                  </a:lnTo>
                  <a:lnTo>
                    <a:pt x="0" y="0"/>
                  </a:lnTo>
                </a:path>
              </a:pathLst>
            </a:custGeom>
            <a:solidFill>
              <a:schemeClr val="folHlink"/>
            </a:solidFill>
            <a:ln w="12700" cap="rnd">
              <a:solidFill>
                <a:schemeClr val="tx1"/>
              </a:solidFill>
              <a:round/>
              <a:headEnd type="none" w="sm" len="sm"/>
              <a:tailEnd type="none" w="sm" len="sm"/>
            </a:ln>
          </p:spPr>
          <p:txBody>
            <a:bodyPr/>
            <a:lstStyle/>
            <a:p>
              <a:pPr eaLnBrk="0" fontAlgn="base" hangingPunct="0">
                <a:spcBef>
                  <a:spcPct val="0"/>
                </a:spcBef>
                <a:spcAft>
                  <a:spcPct val="0"/>
                </a:spcAft>
              </a:pPr>
              <a:endParaRPr lang="en-IN" sz="2000">
                <a:solidFill>
                  <a:srgbClr val="003366"/>
                </a:solidFill>
                <a:latin typeface="Helvetica" charset="0"/>
              </a:endParaRPr>
            </a:p>
          </p:txBody>
        </p:sp>
        <p:sp>
          <p:nvSpPr>
            <p:cNvPr id="17428" name="Rectangle 4"/>
            <p:cNvSpPr>
              <a:spLocks noChangeArrowheads="1"/>
            </p:cNvSpPr>
            <p:nvPr/>
          </p:nvSpPr>
          <p:spPr bwMode="auto">
            <a:xfrm>
              <a:off x="2366" y="1377"/>
              <a:ext cx="932" cy="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ctr" eaLnBrk="0" fontAlgn="base" hangingPunct="0">
                <a:spcBef>
                  <a:spcPct val="0"/>
                </a:spcBef>
                <a:spcAft>
                  <a:spcPct val="0"/>
                </a:spcAft>
              </a:pPr>
              <a:r>
                <a:rPr lang="en-US" sz="1600" b="1">
                  <a:solidFill>
                    <a:srgbClr val="FFFFFF"/>
                  </a:solidFill>
                </a:rPr>
                <a:t>All multivariate</a:t>
              </a:r>
              <a:endParaRPr lang="en-US" sz="1600" b="1">
                <a:solidFill>
                  <a:srgbClr val="FFFFFF"/>
                </a:solidFill>
              </a:endParaRPr>
            </a:p>
            <a:p>
              <a:pPr algn="ctr" eaLnBrk="0" fontAlgn="base" hangingPunct="0">
                <a:spcBef>
                  <a:spcPct val="0"/>
                </a:spcBef>
                <a:spcAft>
                  <a:spcPct val="0"/>
                </a:spcAft>
              </a:pPr>
              <a:r>
                <a:rPr lang="en-US" sz="1600" b="1">
                  <a:solidFill>
                    <a:srgbClr val="FFFFFF"/>
                  </a:solidFill>
                </a:rPr>
                <a:t>methods</a:t>
              </a:r>
              <a:endParaRPr lang="en-US" sz="1600" b="1">
                <a:solidFill>
                  <a:srgbClr val="FFFFFF"/>
                </a:solidFill>
              </a:endParaRPr>
            </a:p>
          </p:txBody>
        </p:sp>
      </p:grpSp>
      <p:sp>
        <p:nvSpPr>
          <p:cNvPr id="17411" name="Freeform 5"/>
          <p:cNvSpPr/>
          <p:nvPr/>
        </p:nvSpPr>
        <p:spPr bwMode="auto">
          <a:xfrm>
            <a:off x="3124200" y="3124200"/>
            <a:ext cx="2668588" cy="1373188"/>
          </a:xfrm>
          <a:custGeom>
            <a:avLst/>
            <a:gdLst>
              <a:gd name="T0" fmla="*/ 2147483647 w 1681"/>
              <a:gd name="T1" fmla="*/ 0 h 865"/>
              <a:gd name="T2" fmla="*/ 0 w 1681"/>
              <a:gd name="T3" fmla="*/ 2147483647 h 865"/>
              <a:gd name="T4" fmla="*/ 2147483647 w 1681"/>
              <a:gd name="T5" fmla="*/ 2147483647 h 865"/>
              <a:gd name="T6" fmla="*/ 2147483647 w 1681"/>
              <a:gd name="T7" fmla="*/ 2147483647 h 865"/>
              <a:gd name="T8" fmla="*/ 2147483647 w 1681"/>
              <a:gd name="T9" fmla="*/ 0 h 865"/>
              <a:gd name="T10" fmla="*/ 0 60000 65536"/>
              <a:gd name="T11" fmla="*/ 0 60000 65536"/>
              <a:gd name="T12" fmla="*/ 0 60000 65536"/>
              <a:gd name="T13" fmla="*/ 0 60000 65536"/>
              <a:gd name="T14" fmla="*/ 0 60000 65536"/>
              <a:gd name="T15" fmla="*/ 0 w 1681"/>
              <a:gd name="T16" fmla="*/ 0 h 865"/>
              <a:gd name="T17" fmla="*/ 1681 w 1681"/>
              <a:gd name="T18" fmla="*/ 865 h 865"/>
            </a:gdLst>
            <a:ahLst/>
            <a:cxnLst>
              <a:cxn ang="T10">
                <a:pos x="T0" y="T1"/>
              </a:cxn>
              <a:cxn ang="T11">
                <a:pos x="T2" y="T3"/>
              </a:cxn>
              <a:cxn ang="T12">
                <a:pos x="T4" y="T5"/>
              </a:cxn>
              <a:cxn ang="T13">
                <a:pos x="T6" y="T7"/>
              </a:cxn>
              <a:cxn ang="T14">
                <a:pos x="T8" y="T9"/>
              </a:cxn>
            </a:cxnLst>
            <a:rect l="T15" t="T16" r="T17" b="T18"/>
            <a:pathLst>
              <a:path w="1681" h="865">
                <a:moveTo>
                  <a:pt x="840" y="0"/>
                </a:moveTo>
                <a:lnTo>
                  <a:pt x="0" y="432"/>
                </a:lnTo>
                <a:lnTo>
                  <a:pt x="840" y="864"/>
                </a:lnTo>
                <a:lnTo>
                  <a:pt x="1680" y="432"/>
                </a:lnTo>
                <a:lnTo>
                  <a:pt x="840" y="0"/>
                </a:lnTo>
              </a:path>
            </a:pathLst>
          </a:custGeom>
          <a:solidFill>
            <a:srgbClr val="990000"/>
          </a:solidFill>
          <a:ln w="12700" cap="rnd">
            <a:solidFill>
              <a:schemeClr val="tx1"/>
            </a:solidFill>
            <a:round/>
            <a:headEnd type="none" w="sm" len="sm"/>
            <a:tailEnd type="none" w="sm" len="sm"/>
          </a:ln>
        </p:spPr>
        <p:txBody>
          <a:bodyPr/>
          <a:lstStyle/>
          <a:p>
            <a:pPr eaLnBrk="0" fontAlgn="base" hangingPunct="0">
              <a:spcBef>
                <a:spcPct val="0"/>
              </a:spcBef>
              <a:spcAft>
                <a:spcPct val="0"/>
              </a:spcAft>
            </a:pPr>
            <a:endParaRPr lang="en-IN" sz="2000">
              <a:solidFill>
                <a:srgbClr val="003366"/>
              </a:solidFill>
              <a:latin typeface="Helvetica" charset="0"/>
            </a:endParaRPr>
          </a:p>
        </p:txBody>
      </p:sp>
      <p:sp>
        <p:nvSpPr>
          <p:cNvPr id="17412" name="Rectangle 6"/>
          <p:cNvSpPr>
            <a:spLocks noChangeArrowheads="1"/>
          </p:cNvSpPr>
          <p:nvPr/>
        </p:nvSpPr>
        <p:spPr bwMode="auto">
          <a:xfrm>
            <a:off x="3810000" y="3505200"/>
            <a:ext cx="1235075"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ctr" eaLnBrk="0" fontAlgn="base" hangingPunct="0">
              <a:spcBef>
                <a:spcPct val="0"/>
              </a:spcBef>
              <a:spcAft>
                <a:spcPct val="0"/>
              </a:spcAft>
            </a:pPr>
            <a:r>
              <a:rPr lang="en-US" sz="1600" b="1">
                <a:solidFill>
                  <a:srgbClr val="FFFFFF"/>
                </a:solidFill>
              </a:rPr>
              <a:t>Are some of the</a:t>
            </a:r>
            <a:endParaRPr lang="en-US" sz="1600" b="1">
              <a:solidFill>
                <a:srgbClr val="FFFFFF"/>
              </a:solidFill>
            </a:endParaRPr>
          </a:p>
          <a:p>
            <a:pPr algn="ctr" eaLnBrk="0" fontAlgn="base" hangingPunct="0">
              <a:spcBef>
                <a:spcPct val="0"/>
              </a:spcBef>
              <a:spcAft>
                <a:spcPct val="0"/>
              </a:spcAft>
            </a:pPr>
            <a:r>
              <a:rPr lang="en-US" sz="1600" b="1">
                <a:solidFill>
                  <a:srgbClr val="FFFFFF"/>
                </a:solidFill>
              </a:rPr>
              <a:t>variables dependent</a:t>
            </a:r>
            <a:endParaRPr lang="en-US" sz="1600" b="1">
              <a:solidFill>
                <a:srgbClr val="FFFFFF"/>
              </a:solidFill>
            </a:endParaRPr>
          </a:p>
          <a:p>
            <a:pPr algn="ctr" eaLnBrk="0" fontAlgn="base" hangingPunct="0">
              <a:spcBef>
                <a:spcPct val="0"/>
              </a:spcBef>
              <a:spcAft>
                <a:spcPct val="0"/>
              </a:spcAft>
            </a:pPr>
            <a:r>
              <a:rPr lang="en-US" sz="1600" b="1">
                <a:solidFill>
                  <a:srgbClr val="FFFFFF"/>
                </a:solidFill>
              </a:rPr>
              <a:t>on others?</a:t>
            </a:r>
            <a:endParaRPr lang="en-US" sz="1600" b="1">
              <a:solidFill>
                <a:srgbClr val="FFFFFF"/>
              </a:solidFill>
            </a:endParaRPr>
          </a:p>
        </p:txBody>
      </p:sp>
      <p:sp>
        <p:nvSpPr>
          <p:cNvPr id="17413" name="Oval 7"/>
          <p:cNvSpPr>
            <a:spLocks noChangeArrowheads="1"/>
          </p:cNvSpPr>
          <p:nvPr/>
        </p:nvSpPr>
        <p:spPr bwMode="auto">
          <a:xfrm>
            <a:off x="1143000" y="4343400"/>
            <a:ext cx="914400" cy="838200"/>
          </a:xfrm>
          <a:prstGeom prst="ellipse">
            <a:avLst/>
          </a:prstGeom>
          <a:solidFill>
            <a:schemeClr val="accent2"/>
          </a:solidFill>
          <a:ln w="12700">
            <a:solidFill>
              <a:schemeClr val="tx1"/>
            </a:solidFill>
            <a:round/>
          </a:ln>
        </p:spPr>
        <p:txBody>
          <a:bodyPr wrap="none" lIns="92075" tIns="46038" rIns="92075" bIns="46038" anchor="ctr"/>
          <a:lstStyle/>
          <a:p>
            <a:pPr algn="ctr" eaLnBrk="0" fontAlgn="base" hangingPunct="0">
              <a:spcBef>
                <a:spcPct val="0"/>
              </a:spcBef>
              <a:spcAft>
                <a:spcPct val="0"/>
              </a:spcAft>
            </a:pPr>
            <a:r>
              <a:rPr lang="en-US" sz="1600" b="1">
                <a:solidFill>
                  <a:srgbClr val="FFFFFF"/>
                </a:solidFill>
              </a:rPr>
              <a:t>Yes</a:t>
            </a:r>
            <a:endParaRPr lang="en-US" sz="1600" b="1">
              <a:solidFill>
                <a:srgbClr val="FFFFFF"/>
              </a:solidFill>
            </a:endParaRPr>
          </a:p>
        </p:txBody>
      </p:sp>
      <p:sp>
        <p:nvSpPr>
          <p:cNvPr id="17414" name="Oval 8"/>
          <p:cNvSpPr>
            <a:spLocks noChangeArrowheads="1"/>
          </p:cNvSpPr>
          <p:nvPr/>
        </p:nvSpPr>
        <p:spPr bwMode="auto">
          <a:xfrm>
            <a:off x="6934200" y="4267200"/>
            <a:ext cx="914400" cy="838200"/>
          </a:xfrm>
          <a:prstGeom prst="ellipse">
            <a:avLst/>
          </a:prstGeom>
          <a:solidFill>
            <a:schemeClr val="accent1"/>
          </a:solidFill>
          <a:ln w="12700">
            <a:solidFill>
              <a:schemeClr val="tx1"/>
            </a:solidFill>
            <a:round/>
          </a:ln>
        </p:spPr>
        <p:txBody>
          <a:bodyPr wrap="none" lIns="92075" tIns="46038" rIns="92075" bIns="46038" anchor="ctr"/>
          <a:lstStyle/>
          <a:p>
            <a:pPr algn="ctr" eaLnBrk="0" fontAlgn="base" hangingPunct="0">
              <a:spcBef>
                <a:spcPct val="0"/>
              </a:spcBef>
              <a:spcAft>
                <a:spcPct val="0"/>
              </a:spcAft>
            </a:pPr>
            <a:r>
              <a:rPr lang="en-US" sz="1600" b="1">
                <a:solidFill>
                  <a:srgbClr val="FFFFFF"/>
                </a:solidFill>
              </a:rPr>
              <a:t>No</a:t>
            </a:r>
            <a:endParaRPr lang="en-US" sz="1600" b="1">
              <a:solidFill>
                <a:srgbClr val="FFFFFF"/>
              </a:solidFill>
            </a:endParaRPr>
          </a:p>
        </p:txBody>
      </p:sp>
      <p:grpSp>
        <p:nvGrpSpPr>
          <p:cNvPr id="17415" name="Group 9"/>
          <p:cNvGrpSpPr/>
          <p:nvPr/>
        </p:nvGrpSpPr>
        <p:grpSpPr bwMode="auto">
          <a:xfrm>
            <a:off x="762000" y="5410200"/>
            <a:ext cx="1754188" cy="839788"/>
            <a:chOff x="480" y="3408"/>
            <a:chExt cx="1105" cy="529"/>
          </a:xfrm>
        </p:grpSpPr>
        <p:sp>
          <p:nvSpPr>
            <p:cNvPr id="17425" name="Freeform 10"/>
            <p:cNvSpPr/>
            <p:nvPr/>
          </p:nvSpPr>
          <p:spPr bwMode="auto">
            <a:xfrm>
              <a:off x="480" y="3408"/>
              <a:ext cx="1105" cy="529"/>
            </a:xfrm>
            <a:custGeom>
              <a:avLst/>
              <a:gdLst>
                <a:gd name="T0" fmla="*/ 0 w 1105"/>
                <a:gd name="T1" fmla="*/ 0 h 529"/>
                <a:gd name="T2" fmla="*/ 0 w 1105"/>
                <a:gd name="T3" fmla="*/ 528 h 529"/>
                <a:gd name="T4" fmla="*/ 1104 w 1105"/>
                <a:gd name="T5" fmla="*/ 528 h 529"/>
                <a:gd name="T6" fmla="*/ 1104 w 1105"/>
                <a:gd name="T7" fmla="*/ 0 h 529"/>
                <a:gd name="T8" fmla="*/ 0 w 1105"/>
                <a:gd name="T9" fmla="*/ 0 h 529"/>
                <a:gd name="T10" fmla="*/ 0 60000 65536"/>
                <a:gd name="T11" fmla="*/ 0 60000 65536"/>
                <a:gd name="T12" fmla="*/ 0 60000 65536"/>
                <a:gd name="T13" fmla="*/ 0 60000 65536"/>
                <a:gd name="T14" fmla="*/ 0 60000 65536"/>
                <a:gd name="T15" fmla="*/ 0 w 1105"/>
                <a:gd name="T16" fmla="*/ 0 h 529"/>
                <a:gd name="T17" fmla="*/ 1105 w 1105"/>
                <a:gd name="T18" fmla="*/ 529 h 529"/>
              </a:gdLst>
              <a:ahLst/>
              <a:cxnLst>
                <a:cxn ang="T10">
                  <a:pos x="T0" y="T1"/>
                </a:cxn>
                <a:cxn ang="T11">
                  <a:pos x="T2" y="T3"/>
                </a:cxn>
                <a:cxn ang="T12">
                  <a:pos x="T4" y="T5"/>
                </a:cxn>
                <a:cxn ang="T13">
                  <a:pos x="T6" y="T7"/>
                </a:cxn>
                <a:cxn ang="T14">
                  <a:pos x="T8" y="T9"/>
                </a:cxn>
              </a:cxnLst>
              <a:rect l="T15" t="T16" r="T17" b="T18"/>
              <a:pathLst>
                <a:path w="1105" h="529">
                  <a:moveTo>
                    <a:pt x="0" y="0"/>
                  </a:moveTo>
                  <a:lnTo>
                    <a:pt x="0" y="528"/>
                  </a:lnTo>
                  <a:lnTo>
                    <a:pt x="1104" y="528"/>
                  </a:lnTo>
                  <a:lnTo>
                    <a:pt x="1104" y="0"/>
                  </a:lnTo>
                  <a:lnTo>
                    <a:pt x="0" y="0"/>
                  </a:lnTo>
                </a:path>
              </a:pathLst>
            </a:custGeom>
            <a:solidFill>
              <a:schemeClr val="hlink"/>
            </a:solidFill>
            <a:ln w="12700" cap="rnd">
              <a:solidFill>
                <a:schemeClr val="tx1"/>
              </a:solidFill>
              <a:round/>
              <a:headEnd type="none" w="sm" len="sm"/>
              <a:tailEnd type="none" w="sm" len="sm"/>
            </a:ln>
          </p:spPr>
          <p:txBody>
            <a:bodyPr/>
            <a:lstStyle/>
            <a:p>
              <a:pPr eaLnBrk="0" fontAlgn="base" hangingPunct="0">
                <a:spcBef>
                  <a:spcPct val="0"/>
                </a:spcBef>
                <a:spcAft>
                  <a:spcPct val="0"/>
                </a:spcAft>
              </a:pPr>
              <a:endParaRPr lang="en-IN" sz="2000">
                <a:solidFill>
                  <a:srgbClr val="003366"/>
                </a:solidFill>
                <a:latin typeface="Helvetica" charset="0"/>
              </a:endParaRPr>
            </a:p>
          </p:txBody>
        </p:sp>
        <p:sp>
          <p:nvSpPr>
            <p:cNvPr id="17426" name="Rectangle 11"/>
            <p:cNvSpPr>
              <a:spLocks noChangeArrowheads="1"/>
            </p:cNvSpPr>
            <p:nvPr/>
          </p:nvSpPr>
          <p:spPr bwMode="auto">
            <a:xfrm>
              <a:off x="542" y="3441"/>
              <a:ext cx="980"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ctr" eaLnBrk="0" fontAlgn="base" hangingPunct="0">
                <a:spcBef>
                  <a:spcPct val="0"/>
                </a:spcBef>
                <a:spcAft>
                  <a:spcPct val="0"/>
                </a:spcAft>
              </a:pPr>
              <a:r>
                <a:rPr lang="en-US" sz="1600" b="1">
                  <a:solidFill>
                    <a:srgbClr val="FFFFFF"/>
                  </a:solidFill>
                </a:rPr>
                <a:t>Dependence</a:t>
              </a:r>
              <a:endParaRPr lang="en-US" sz="1600" b="1">
                <a:solidFill>
                  <a:srgbClr val="FFFFFF"/>
                </a:solidFill>
              </a:endParaRPr>
            </a:p>
            <a:p>
              <a:pPr algn="ctr" eaLnBrk="0" fontAlgn="base" hangingPunct="0">
                <a:spcBef>
                  <a:spcPct val="0"/>
                </a:spcBef>
                <a:spcAft>
                  <a:spcPct val="0"/>
                </a:spcAft>
              </a:pPr>
              <a:r>
                <a:rPr lang="en-US" sz="1600" b="1">
                  <a:solidFill>
                    <a:srgbClr val="FFFFFF"/>
                  </a:solidFill>
                </a:rPr>
                <a:t>methods</a:t>
              </a:r>
              <a:endParaRPr lang="en-US" sz="1600" b="1">
                <a:solidFill>
                  <a:srgbClr val="FFFFFF"/>
                </a:solidFill>
              </a:endParaRPr>
            </a:p>
          </p:txBody>
        </p:sp>
      </p:grpSp>
      <p:grpSp>
        <p:nvGrpSpPr>
          <p:cNvPr id="17416" name="Group 12"/>
          <p:cNvGrpSpPr/>
          <p:nvPr/>
        </p:nvGrpSpPr>
        <p:grpSpPr bwMode="auto">
          <a:xfrm>
            <a:off x="6553200" y="5410200"/>
            <a:ext cx="1754188" cy="839788"/>
            <a:chOff x="4128" y="3408"/>
            <a:chExt cx="1105" cy="529"/>
          </a:xfrm>
        </p:grpSpPr>
        <p:sp>
          <p:nvSpPr>
            <p:cNvPr id="17423" name="Freeform 13"/>
            <p:cNvSpPr/>
            <p:nvPr/>
          </p:nvSpPr>
          <p:spPr bwMode="auto">
            <a:xfrm>
              <a:off x="4128" y="3408"/>
              <a:ext cx="1105" cy="529"/>
            </a:xfrm>
            <a:custGeom>
              <a:avLst/>
              <a:gdLst>
                <a:gd name="T0" fmla="*/ 0 w 1105"/>
                <a:gd name="T1" fmla="*/ 0 h 529"/>
                <a:gd name="T2" fmla="*/ 0 w 1105"/>
                <a:gd name="T3" fmla="*/ 528 h 529"/>
                <a:gd name="T4" fmla="*/ 1104 w 1105"/>
                <a:gd name="T5" fmla="*/ 528 h 529"/>
                <a:gd name="T6" fmla="*/ 1104 w 1105"/>
                <a:gd name="T7" fmla="*/ 0 h 529"/>
                <a:gd name="T8" fmla="*/ 0 w 1105"/>
                <a:gd name="T9" fmla="*/ 0 h 529"/>
                <a:gd name="T10" fmla="*/ 0 60000 65536"/>
                <a:gd name="T11" fmla="*/ 0 60000 65536"/>
                <a:gd name="T12" fmla="*/ 0 60000 65536"/>
                <a:gd name="T13" fmla="*/ 0 60000 65536"/>
                <a:gd name="T14" fmla="*/ 0 60000 65536"/>
                <a:gd name="T15" fmla="*/ 0 w 1105"/>
                <a:gd name="T16" fmla="*/ 0 h 529"/>
                <a:gd name="T17" fmla="*/ 1105 w 1105"/>
                <a:gd name="T18" fmla="*/ 529 h 529"/>
              </a:gdLst>
              <a:ahLst/>
              <a:cxnLst>
                <a:cxn ang="T10">
                  <a:pos x="T0" y="T1"/>
                </a:cxn>
                <a:cxn ang="T11">
                  <a:pos x="T2" y="T3"/>
                </a:cxn>
                <a:cxn ang="T12">
                  <a:pos x="T4" y="T5"/>
                </a:cxn>
                <a:cxn ang="T13">
                  <a:pos x="T6" y="T7"/>
                </a:cxn>
                <a:cxn ang="T14">
                  <a:pos x="T8" y="T9"/>
                </a:cxn>
              </a:cxnLst>
              <a:rect l="T15" t="T16" r="T17" b="T18"/>
              <a:pathLst>
                <a:path w="1105" h="529">
                  <a:moveTo>
                    <a:pt x="0" y="0"/>
                  </a:moveTo>
                  <a:lnTo>
                    <a:pt x="0" y="528"/>
                  </a:lnTo>
                  <a:lnTo>
                    <a:pt x="1104" y="528"/>
                  </a:lnTo>
                  <a:lnTo>
                    <a:pt x="1104" y="0"/>
                  </a:lnTo>
                  <a:lnTo>
                    <a:pt x="0" y="0"/>
                  </a:lnTo>
                </a:path>
              </a:pathLst>
            </a:custGeom>
            <a:solidFill>
              <a:srgbClr val="CC0000"/>
            </a:solidFill>
            <a:ln w="12700" cap="rnd">
              <a:solidFill>
                <a:schemeClr val="tx1"/>
              </a:solidFill>
              <a:round/>
              <a:headEnd type="none" w="sm" len="sm"/>
              <a:tailEnd type="none" w="sm" len="sm"/>
            </a:ln>
          </p:spPr>
          <p:txBody>
            <a:bodyPr/>
            <a:lstStyle/>
            <a:p>
              <a:pPr eaLnBrk="0" fontAlgn="base" hangingPunct="0">
                <a:spcBef>
                  <a:spcPct val="0"/>
                </a:spcBef>
                <a:spcAft>
                  <a:spcPct val="0"/>
                </a:spcAft>
              </a:pPr>
              <a:endParaRPr lang="en-IN" sz="2000">
                <a:solidFill>
                  <a:srgbClr val="003366"/>
                </a:solidFill>
                <a:latin typeface="Helvetica" charset="0"/>
              </a:endParaRPr>
            </a:p>
          </p:txBody>
        </p:sp>
        <p:sp>
          <p:nvSpPr>
            <p:cNvPr id="17424" name="Rectangle 14"/>
            <p:cNvSpPr>
              <a:spLocks noChangeArrowheads="1"/>
            </p:cNvSpPr>
            <p:nvPr/>
          </p:nvSpPr>
          <p:spPr bwMode="auto">
            <a:xfrm>
              <a:off x="4190" y="3441"/>
              <a:ext cx="980"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ctr" eaLnBrk="0" fontAlgn="base" hangingPunct="0">
                <a:spcBef>
                  <a:spcPct val="0"/>
                </a:spcBef>
                <a:spcAft>
                  <a:spcPct val="0"/>
                </a:spcAft>
              </a:pPr>
              <a:r>
                <a:rPr lang="en-US" sz="1600" b="1">
                  <a:solidFill>
                    <a:srgbClr val="FFFFFF"/>
                  </a:solidFill>
                </a:rPr>
                <a:t>Interdependence</a:t>
              </a:r>
              <a:endParaRPr lang="en-US" sz="1600" b="1">
                <a:solidFill>
                  <a:srgbClr val="FFFFFF"/>
                </a:solidFill>
              </a:endParaRPr>
            </a:p>
            <a:p>
              <a:pPr algn="ctr" eaLnBrk="0" fontAlgn="base" hangingPunct="0">
                <a:spcBef>
                  <a:spcPct val="0"/>
                </a:spcBef>
                <a:spcAft>
                  <a:spcPct val="0"/>
                </a:spcAft>
              </a:pPr>
              <a:r>
                <a:rPr lang="en-US" sz="1600" b="1">
                  <a:solidFill>
                    <a:srgbClr val="FFFFFF"/>
                  </a:solidFill>
                </a:rPr>
                <a:t>methods</a:t>
              </a:r>
              <a:endParaRPr lang="en-US" sz="1600" b="1">
                <a:solidFill>
                  <a:srgbClr val="FFFFFF"/>
                </a:solidFill>
              </a:endParaRPr>
            </a:p>
          </p:txBody>
        </p:sp>
      </p:grpSp>
      <p:sp>
        <p:nvSpPr>
          <p:cNvPr id="17417" name="Line 15"/>
          <p:cNvSpPr>
            <a:spLocks noChangeShapeType="1"/>
          </p:cNvSpPr>
          <p:nvPr/>
        </p:nvSpPr>
        <p:spPr bwMode="auto">
          <a:xfrm flipV="1">
            <a:off x="4495800" y="2898775"/>
            <a:ext cx="0" cy="22225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000">
              <a:solidFill>
                <a:srgbClr val="003366"/>
              </a:solidFill>
              <a:latin typeface="Helvetica" charset="0"/>
            </a:endParaRPr>
          </a:p>
        </p:txBody>
      </p:sp>
      <p:sp>
        <p:nvSpPr>
          <p:cNvPr id="17418" name="Line 16"/>
          <p:cNvSpPr>
            <a:spLocks noChangeShapeType="1"/>
          </p:cNvSpPr>
          <p:nvPr/>
        </p:nvSpPr>
        <p:spPr bwMode="auto">
          <a:xfrm>
            <a:off x="2063750" y="4724400"/>
            <a:ext cx="4870450" cy="1588"/>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000">
              <a:solidFill>
                <a:srgbClr val="003366"/>
              </a:solidFill>
              <a:latin typeface="Helvetica" charset="0"/>
            </a:endParaRPr>
          </a:p>
        </p:txBody>
      </p:sp>
      <p:sp>
        <p:nvSpPr>
          <p:cNvPr id="17419" name="Line 17"/>
          <p:cNvSpPr>
            <a:spLocks noChangeShapeType="1"/>
          </p:cNvSpPr>
          <p:nvPr/>
        </p:nvSpPr>
        <p:spPr bwMode="auto">
          <a:xfrm flipV="1">
            <a:off x="4495800" y="4498975"/>
            <a:ext cx="0" cy="22225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000">
              <a:solidFill>
                <a:srgbClr val="003366"/>
              </a:solidFill>
              <a:latin typeface="Helvetica" charset="0"/>
            </a:endParaRPr>
          </a:p>
        </p:txBody>
      </p:sp>
      <p:sp>
        <p:nvSpPr>
          <p:cNvPr id="17420" name="Line 18"/>
          <p:cNvSpPr>
            <a:spLocks noChangeShapeType="1"/>
          </p:cNvSpPr>
          <p:nvPr/>
        </p:nvSpPr>
        <p:spPr bwMode="auto">
          <a:xfrm flipH="1">
            <a:off x="1600200" y="5187950"/>
            <a:ext cx="1588" cy="22225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000">
              <a:solidFill>
                <a:srgbClr val="003366"/>
              </a:solidFill>
              <a:latin typeface="Helvetica" charset="0"/>
            </a:endParaRPr>
          </a:p>
        </p:txBody>
      </p:sp>
      <p:sp>
        <p:nvSpPr>
          <p:cNvPr id="17421" name="Line 19"/>
          <p:cNvSpPr>
            <a:spLocks noChangeShapeType="1"/>
          </p:cNvSpPr>
          <p:nvPr/>
        </p:nvSpPr>
        <p:spPr bwMode="auto">
          <a:xfrm flipH="1">
            <a:off x="7391400" y="5111750"/>
            <a:ext cx="1588" cy="29845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000">
              <a:solidFill>
                <a:srgbClr val="003366"/>
              </a:solidFill>
              <a:latin typeface="Helvetica" charset="0"/>
            </a:endParaRPr>
          </a:p>
        </p:txBody>
      </p:sp>
      <p:sp>
        <p:nvSpPr>
          <p:cNvPr id="17422" name="Rectangle 20"/>
          <p:cNvSpPr>
            <a:spLocks noGrp="1" noChangeArrowheads="1"/>
          </p:cNvSpPr>
          <p:nvPr>
            <p:ph type="title"/>
          </p:nvPr>
        </p:nvSpPr>
        <p:spPr bwMode="auto">
          <a:xfrm>
            <a:off x="457200" y="274638"/>
            <a:ext cx="8229600" cy="944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eaLnBrk="1" hangingPunct="1"/>
            <a:r>
              <a:rPr lang="en-US" sz="3200" b="1" smtClean="0"/>
              <a:t>A Classification of Selected Multivariate Methods</a:t>
            </a:r>
            <a:endParaRPr lang="en-US" sz="3200" b="1" smtClean="0"/>
          </a:p>
        </p:txBody>
      </p:sp>
    </p:spTree>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xfrm>
            <a:off x="457200" y="381000"/>
            <a:ext cx="8229600" cy="10366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eaLnBrk="1" hangingPunct="1"/>
            <a:r>
              <a:rPr lang="en-US" sz="3600" b="1" smtClean="0"/>
              <a:t>Dependence Methods</a:t>
            </a:r>
            <a:endParaRPr lang="en-US" sz="3600" b="1" smtClean="0"/>
          </a:p>
        </p:txBody>
      </p:sp>
      <p:sp>
        <p:nvSpPr>
          <p:cNvPr id="18435" name="Rectangle 3"/>
          <p:cNvSpPr>
            <a:spLocks noGrp="1" noChangeArrowheads="1"/>
          </p:cNvSpPr>
          <p:nvPr>
            <p:ph type="body" idx="1"/>
          </p:nvPr>
        </p:nvSpPr>
        <p:spPr/>
        <p:txBody>
          <a:bodyPr/>
          <a:lstStyle/>
          <a:p>
            <a:pPr eaLnBrk="1" hangingPunct="1"/>
            <a:r>
              <a:rPr lang="en-US" sz="2400" b="0" smtClean="0"/>
              <a:t>A category of multivariate statistical techniques.</a:t>
            </a:r>
            <a:endParaRPr lang="en-US" sz="2400" b="0" smtClean="0"/>
          </a:p>
          <a:p>
            <a:pPr eaLnBrk="1" hangingPunct="1">
              <a:buFontTx/>
              <a:buNone/>
            </a:pPr>
            <a:endParaRPr lang="en-US" sz="2400" b="0" smtClean="0"/>
          </a:p>
          <a:p>
            <a:pPr eaLnBrk="1" hangingPunct="1"/>
            <a:r>
              <a:rPr lang="en-US" sz="2400" b="0" smtClean="0">
                <a:solidFill>
                  <a:srgbClr val="FF0000"/>
                </a:solidFill>
              </a:rPr>
              <a:t>Dependence methods explain or predict a dependent variable(s) </a:t>
            </a:r>
            <a:r>
              <a:rPr lang="en-US" sz="2400" b="0" smtClean="0"/>
              <a:t>on the basis of two or more independent variables.</a:t>
            </a:r>
            <a:endParaRPr lang="en-US" sz="2400" b="0" smtClean="0"/>
          </a:p>
          <a:p>
            <a:pPr eaLnBrk="1" hangingPunct="1">
              <a:buFontTx/>
              <a:buNone/>
            </a:pPr>
            <a:endParaRPr lang="en-US" sz="2400" b="0" smtClean="0"/>
          </a:p>
          <a:p>
            <a:pPr eaLnBrk="1" hangingPunct="1"/>
            <a:r>
              <a:rPr lang="en-US" sz="2400" b="0" smtClean="0"/>
              <a:t>Here, dependent (criterion) variables and independent (predictor) variables are present</a:t>
            </a:r>
            <a:r>
              <a:rPr lang="en-US" sz="2400" smtClean="0"/>
              <a:t>. </a:t>
            </a:r>
            <a:endParaRPr lang="en-US" sz="2400" smtClean="0"/>
          </a:p>
        </p:txBody>
      </p:sp>
    </p:spTree>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8" name="Group 2"/>
          <p:cNvGrpSpPr/>
          <p:nvPr/>
        </p:nvGrpSpPr>
        <p:grpSpPr bwMode="auto">
          <a:xfrm>
            <a:off x="3487738" y="609600"/>
            <a:ext cx="2076450" cy="1220788"/>
            <a:chOff x="2197" y="624"/>
            <a:chExt cx="1308" cy="529"/>
          </a:xfrm>
        </p:grpSpPr>
        <p:sp>
          <p:nvSpPr>
            <p:cNvPr id="19469" name="Freeform 3"/>
            <p:cNvSpPr/>
            <p:nvPr/>
          </p:nvSpPr>
          <p:spPr bwMode="auto">
            <a:xfrm>
              <a:off x="2197" y="624"/>
              <a:ext cx="1308" cy="529"/>
            </a:xfrm>
            <a:custGeom>
              <a:avLst/>
              <a:gdLst>
                <a:gd name="T0" fmla="*/ 0 w 1308"/>
                <a:gd name="T1" fmla="*/ 0 h 529"/>
                <a:gd name="T2" fmla="*/ 0 w 1308"/>
                <a:gd name="T3" fmla="*/ 528 h 529"/>
                <a:gd name="T4" fmla="*/ 1307 w 1308"/>
                <a:gd name="T5" fmla="*/ 528 h 529"/>
                <a:gd name="T6" fmla="*/ 1307 w 1308"/>
                <a:gd name="T7" fmla="*/ 0 h 529"/>
                <a:gd name="T8" fmla="*/ 0 w 1308"/>
                <a:gd name="T9" fmla="*/ 0 h 529"/>
                <a:gd name="T10" fmla="*/ 0 60000 65536"/>
                <a:gd name="T11" fmla="*/ 0 60000 65536"/>
                <a:gd name="T12" fmla="*/ 0 60000 65536"/>
                <a:gd name="T13" fmla="*/ 0 60000 65536"/>
                <a:gd name="T14" fmla="*/ 0 60000 65536"/>
                <a:gd name="T15" fmla="*/ 0 w 1308"/>
                <a:gd name="T16" fmla="*/ 0 h 529"/>
                <a:gd name="T17" fmla="*/ 1308 w 1308"/>
                <a:gd name="T18" fmla="*/ 529 h 529"/>
              </a:gdLst>
              <a:ahLst/>
              <a:cxnLst>
                <a:cxn ang="T10">
                  <a:pos x="T0" y="T1"/>
                </a:cxn>
                <a:cxn ang="T11">
                  <a:pos x="T2" y="T3"/>
                </a:cxn>
                <a:cxn ang="T12">
                  <a:pos x="T4" y="T5"/>
                </a:cxn>
                <a:cxn ang="T13">
                  <a:pos x="T6" y="T7"/>
                </a:cxn>
                <a:cxn ang="T14">
                  <a:pos x="T8" y="T9"/>
                </a:cxn>
              </a:cxnLst>
              <a:rect l="T15" t="T16" r="T17" b="T18"/>
              <a:pathLst>
                <a:path w="1308" h="529">
                  <a:moveTo>
                    <a:pt x="0" y="0"/>
                  </a:moveTo>
                  <a:lnTo>
                    <a:pt x="0" y="528"/>
                  </a:lnTo>
                  <a:lnTo>
                    <a:pt x="1307" y="528"/>
                  </a:lnTo>
                  <a:lnTo>
                    <a:pt x="1307" y="0"/>
                  </a:lnTo>
                  <a:lnTo>
                    <a:pt x="0" y="0"/>
                  </a:lnTo>
                </a:path>
              </a:pathLst>
            </a:custGeom>
            <a:solidFill>
              <a:srgbClr val="66FF33"/>
            </a:solidFill>
            <a:ln w="12700" cap="rnd">
              <a:solidFill>
                <a:schemeClr val="tx1"/>
              </a:solidFill>
              <a:round/>
              <a:headEnd type="none" w="sm" len="sm"/>
              <a:tailEnd type="none" w="sm" len="sm"/>
            </a:ln>
          </p:spPr>
          <p:txBody>
            <a:bodyPr/>
            <a:lstStyle/>
            <a:p>
              <a:pPr eaLnBrk="0" fontAlgn="base" hangingPunct="0">
                <a:spcBef>
                  <a:spcPct val="0"/>
                </a:spcBef>
                <a:spcAft>
                  <a:spcPct val="0"/>
                </a:spcAft>
              </a:pPr>
              <a:endParaRPr lang="en-IN" sz="2000">
                <a:solidFill>
                  <a:srgbClr val="003366"/>
                </a:solidFill>
                <a:latin typeface="Helvetica" charset="0"/>
              </a:endParaRPr>
            </a:p>
          </p:txBody>
        </p:sp>
        <p:sp>
          <p:nvSpPr>
            <p:cNvPr id="19470" name="Rectangle 4"/>
            <p:cNvSpPr>
              <a:spLocks noChangeArrowheads="1"/>
            </p:cNvSpPr>
            <p:nvPr/>
          </p:nvSpPr>
          <p:spPr bwMode="auto">
            <a:xfrm>
              <a:off x="2259" y="657"/>
              <a:ext cx="1183"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ctr" eaLnBrk="0" fontAlgn="base" hangingPunct="0">
                <a:spcBef>
                  <a:spcPct val="0"/>
                </a:spcBef>
                <a:spcAft>
                  <a:spcPct val="0"/>
                </a:spcAft>
              </a:pPr>
              <a:r>
                <a:rPr lang="en-US" b="1">
                  <a:solidFill>
                    <a:srgbClr val="003366"/>
                  </a:solidFill>
                </a:rPr>
                <a:t>Dependence</a:t>
              </a:r>
              <a:endParaRPr lang="en-US" b="1">
                <a:solidFill>
                  <a:srgbClr val="003366"/>
                </a:solidFill>
              </a:endParaRPr>
            </a:p>
            <a:p>
              <a:pPr algn="ctr" eaLnBrk="0" fontAlgn="base" hangingPunct="0">
                <a:spcBef>
                  <a:spcPct val="0"/>
                </a:spcBef>
                <a:spcAft>
                  <a:spcPct val="0"/>
                </a:spcAft>
              </a:pPr>
              <a:r>
                <a:rPr lang="en-US" b="1">
                  <a:solidFill>
                    <a:srgbClr val="003366"/>
                  </a:solidFill>
                </a:rPr>
                <a:t>Methods</a:t>
              </a:r>
              <a:endParaRPr lang="en-US" b="1">
                <a:solidFill>
                  <a:srgbClr val="003366"/>
                </a:solidFill>
              </a:endParaRPr>
            </a:p>
          </p:txBody>
        </p:sp>
      </p:grpSp>
      <p:grpSp>
        <p:nvGrpSpPr>
          <p:cNvPr id="19459" name="Group 5"/>
          <p:cNvGrpSpPr/>
          <p:nvPr/>
        </p:nvGrpSpPr>
        <p:grpSpPr bwMode="auto">
          <a:xfrm>
            <a:off x="3406775" y="2133600"/>
            <a:ext cx="2157413" cy="1449388"/>
            <a:chOff x="2146" y="1344"/>
            <a:chExt cx="1359" cy="913"/>
          </a:xfrm>
        </p:grpSpPr>
        <p:sp>
          <p:nvSpPr>
            <p:cNvPr id="19467" name="Freeform 6"/>
            <p:cNvSpPr/>
            <p:nvPr/>
          </p:nvSpPr>
          <p:spPr bwMode="auto">
            <a:xfrm>
              <a:off x="2146" y="1344"/>
              <a:ext cx="1359" cy="913"/>
            </a:xfrm>
            <a:custGeom>
              <a:avLst/>
              <a:gdLst>
                <a:gd name="T0" fmla="*/ 679 w 1359"/>
                <a:gd name="T1" fmla="*/ 0 h 913"/>
                <a:gd name="T2" fmla="*/ 0 w 1359"/>
                <a:gd name="T3" fmla="*/ 456 h 913"/>
                <a:gd name="T4" fmla="*/ 679 w 1359"/>
                <a:gd name="T5" fmla="*/ 912 h 913"/>
                <a:gd name="T6" fmla="*/ 1358 w 1359"/>
                <a:gd name="T7" fmla="*/ 456 h 913"/>
                <a:gd name="T8" fmla="*/ 679 w 1359"/>
                <a:gd name="T9" fmla="*/ 0 h 913"/>
                <a:gd name="T10" fmla="*/ 0 60000 65536"/>
                <a:gd name="T11" fmla="*/ 0 60000 65536"/>
                <a:gd name="T12" fmla="*/ 0 60000 65536"/>
                <a:gd name="T13" fmla="*/ 0 60000 65536"/>
                <a:gd name="T14" fmla="*/ 0 60000 65536"/>
                <a:gd name="T15" fmla="*/ 0 w 1359"/>
                <a:gd name="T16" fmla="*/ 0 h 913"/>
                <a:gd name="T17" fmla="*/ 1359 w 1359"/>
                <a:gd name="T18" fmla="*/ 913 h 913"/>
              </a:gdLst>
              <a:ahLst/>
              <a:cxnLst>
                <a:cxn ang="T10">
                  <a:pos x="T0" y="T1"/>
                </a:cxn>
                <a:cxn ang="T11">
                  <a:pos x="T2" y="T3"/>
                </a:cxn>
                <a:cxn ang="T12">
                  <a:pos x="T4" y="T5"/>
                </a:cxn>
                <a:cxn ang="T13">
                  <a:pos x="T6" y="T7"/>
                </a:cxn>
                <a:cxn ang="T14">
                  <a:pos x="T8" y="T9"/>
                </a:cxn>
              </a:cxnLst>
              <a:rect l="T15" t="T16" r="T17" b="T18"/>
              <a:pathLst>
                <a:path w="1359" h="913">
                  <a:moveTo>
                    <a:pt x="679" y="0"/>
                  </a:moveTo>
                  <a:lnTo>
                    <a:pt x="0" y="456"/>
                  </a:lnTo>
                  <a:lnTo>
                    <a:pt x="679" y="912"/>
                  </a:lnTo>
                  <a:lnTo>
                    <a:pt x="1358" y="456"/>
                  </a:lnTo>
                  <a:lnTo>
                    <a:pt x="679" y="0"/>
                  </a:lnTo>
                </a:path>
              </a:pathLst>
            </a:custGeom>
            <a:solidFill>
              <a:srgbClr val="66CCFF"/>
            </a:solidFill>
            <a:ln w="12700" cap="rnd">
              <a:solidFill>
                <a:schemeClr val="tx1"/>
              </a:solidFill>
              <a:round/>
              <a:headEnd type="none" w="sm" len="sm"/>
              <a:tailEnd type="none" w="sm" len="sm"/>
            </a:ln>
          </p:spPr>
          <p:txBody>
            <a:bodyPr/>
            <a:lstStyle/>
            <a:p>
              <a:pPr eaLnBrk="0" fontAlgn="base" hangingPunct="0">
                <a:spcBef>
                  <a:spcPct val="0"/>
                </a:spcBef>
                <a:spcAft>
                  <a:spcPct val="0"/>
                </a:spcAft>
              </a:pPr>
              <a:endParaRPr lang="en-IN" sz="2000">
                <a:solidFill>
                  <a:srgbClr val="003366"/>
                </a:solidFill>
                <a:latin typeface="Helvetica" charset="0"/>
              </a:endParaRPr>
            </a:p>
          </p:txBody>
        </p:sp>
        <p:sp>
          <p:nvSpPr>
            <p:cNvPr id="19468" name="Rectangle 7"/>
            <p:cNvSpPr>
              <a:spLocks noChangeArrowheads="1"/>
            </p:cNvSpPr>
            <p:nvPr/>
          </p:nvSpPr>
          <p:spPr bwMode="auto">
            <a:xfrm>
              <a:off x="2517" y="1589"/>
              <a:ext cx="616"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ctr" eaLnBrk="0" fontAlgn="base" hangingPunct="0">
                <a:spcBef>
                  <a:spcPct val="0"/>
                </a:spcBef>
                <a:spcAft>
                  <a:spcPct val="0"/>
                </a:spcAft>
              </a:pPr>
              <a:r>
                <a:rPr lang="en-US" b="1">
                  <a:solidFill>
                    <a:srgbClr val="003366"/>
                  </a:solidFill>
                </a:rPr>
                <a:t>How many</a:t>
              </a:r>
              <a:endParaRPr lang="en-US" b="1">
                <a:solidFill>
                  <a:srgbClr val="003366"/>
                </a:solidFill>
              </a:endParaRPr>
            </a:p>
            <a:p>
              <a:pPr algn="ctr" eaLnBrk="0" fontAlgn="base" hangingPunct="0">
                <a:spcBef>
                  <a:spcPct val="0"/>
                </a:spcBef>
                <a:spcAft>
                  <a:spcPct val="0"/>
                </a:spcAft>
              </a:pPr>
              <a:r>
                <a:rPr lang="en-US" b="1">
                  <a:solidFill>
                    <a:srgbClr val="003366"/>
                  </a:solidFill>
                </a:rPr>
                <a:t>variables are</a:t>
              </a:r>
              <a:endParaRPr lang="en-US" b="1">
                <a:solidFill>
                  <a:srgbClr val="003366"/>
                </a:solidFill>
              </a:endParaRPr>
            </a:p>
            <a:p>
              <a:pPr algn="ctr" eaLnBrk="0" fontAlgn="base" hangingPunct="0">
                <a:spcBef>
                  <a:spcPct val="0"/>
                </a:spcBef>
                <a:spcAft>
                  <a:spcPct val="0"/>
                </a:spcAft>
              </a:pPr>
              <a:r>
                <a:rPr lang="en-US" b="1">
                  <a:solidFill>
                    <a:srgbClr val="003366"/>
                  </a:solidFill>
                </a:rPr>
                <a:t>dependent</a:t>
              </a:r>
              <a:endParaRPr lang="en-US" b="1">
                <a:solidFill>
                  <a:srgbClr val="003366"/>
                </a:solidFill>
              </a:endParaRPr>
            </a:p>
          </p:txBody>
        </p:sp>
      </p:grpSp>
      <p:sp>
        <p:nvSpPr>
          <p:cNvPr id="19460" name="Rectangle 8"/>
          <p:cNvSpPr>
            <a:spLocks noChangeArrowheads="1"/>
          </p:cNvSpPr>
          <p:nvPr/>
        </p:nvSpPr>
        <p:spPr bwMode="auto">
          <a:xfrm>
            <a:off x="428625" y="4267200"/>
            <a:ext cx="2428875" cy="1371600"/>
          </a:xfrm>
          <a:prstGeom prst="rect">
            <a:avLst/>
          </a:prstGeom>
          <a:solidFill>
            <a:srgbClr val="0033CC"/>
          </a:solidFill>
          <a:ln w="12700">
            <a:solidFill>
              <a:schemeClr val="tx1"/>
            </a:solidFill>
            <a:miter lim="800000"/>
          </a:ln>
        </p:spPr>
        <p:txBody>
          <a:bodyPr wrap="none" lIns="92075" tIns="46038" rIns="92075" bIns="46038" anchor="ctr"/>
          <a:lstStyle/>
          <a:p>
            <a:pPr algn="ctr" eaLnBrk="0" fontAlgn="base" hangingPunct="0">
              <a:spcBef>
                <a:spcPct val="0"/>
              </a:spcBef>
              <a:spcAft>
                <a:spcPct val="0"/>
              </a:spcAft>
            </a:pPr>
            <a:r>
              <a:rPr lang="en-US" b="1">
                <a:solidFill>
                  <a:srgbClr val="FFFFFF"/>
                </a:solidFill>
              </a:rPr>
              <a:t>One dependent</a:t>
            </a:r>
            <a:endParaRPr lang="en-US" b="1">
              <a:solidFill>
                <a:srgbClr val="FFFFFF"/>
              </a:solidFill>
            </a:endParaRPr>
          </a:p>
          <a:p>
            <a:pPr algn="ctr" eaLnBrk="0" fontAlgn="base" hangingPunct="0">
              <a:spcBef>
                <a:spcPct val="0"/>
              </a:spcBef>
              <a:spcAft>
                <a:spcPct val="0"/>
              </a:spcAft>
            </a:pPr>
            <a:r>
              <a:rPr lang="en-US" b="1">
                <a:solidFill>
                  <a:srgbClr val="FFFFFF"/>
                </a:solidFill>
              </a:rPr>
              <a:t>Variable</a:t>
            </a:r>
            <a:endParaRPr lang="en-US" b="1">
              <a:solidFill>
                <a:srgbClr val="FFFFFF"/>
              </a:solidFill>
            </a:endParaRPr>
          </a:p>
        </p:txBody>
      </p:sp>
      <p:sp>
        <p:nvSpPr>
          <p:cNvPr id="19461" name="Rectangle 9"/>
          <p:cNvSpPr>
            <a:spLocks noChangeArrowheads="1"/>
          </p:cNvSpPr>
          <p:nvPr/>
        </p:nvSpPr>
        <p:spPr bwMode="auto">
          <a:xfrm>
            <a:off x="5410200" y="4267200"/>
            <a:ext cx="2590800" cy="1371600"/>
          </a:xfrm>
          <a:prstGeom prst="rect">
            <a:avLst/>
          </a:prstGeom>
          <a:solidFill>
            <a:srgbClr val="008000"/>
          </a:solidFill>
          <a:ln w="12700">
            <a:solidFill>
              <a:schemeClr val="tx1"/>
            </a:solidFill>
            <a:miter lim="800000"/>
          </a:ln>
        </p:spPr>
        <p:txBody>
          <a:bodyPr wrap="none" lIns="92075" tIns="46038" rIns="92075" bIns="46038" anchor="ctr"/>
          <a:lstStyle/>
          <a:p>
            <a:pPr algn="ctr" eaLnBrk="0" fontAlgn="base" hangingPunct="0">
              <a:spcBef>
                <a:spcPct val="0"/>
              </a:spcBef>
              <a:spcAft>
                <a:spcPct val="0"/>
              </a:spcAft>
            </a:pPr>
            <a:r>
              <a:rPr lang="en-US" b="1">
                <a:solidFill>
                  <a:srgbClr val="FFFFFF"/>
                </a:solidFill>
              </a:rPr>
              <a:t>Several</a:t>
            </a:r>
            <a:endParaRPr lang="en-US" b="1">
              <a:solidFill>
                <a:srgbClr val="FFFFFF"/>
              </a:solidFill>
            </a:endParaRPr>
          </a:p>
          <a:p>
            <a:pPr algn="ctr" eaLnBrk="0" fontAlgn="base" hangingPunct="0">
              <a:spcBef>
                <a:spcPct val="0"/>
              </a:spcBef>
              <a:spcAft>
                <a:spcPct val="0"/>
              </a:spcAft>
            </a:pPr>
            <a:r>
              <a:rPr lang="en-US" b="1">
                <a:solidFill>
                  <a:srgbClr val="FFFFFF"/>
                </a:solidFill>
              </a:rPr>
              <a:t>Dependent  Variable</a:t>
            </a:r>
            <a:endParaRPr lang="en-US" b="1">
              <a:solidFill>
                <a:srgbClr val="FFFFFF"/>
              </a:solidFill>
            </a:endParaRPr>
          </a:p>
        </p:txBody>
      </p:sp>
      <p:sp>
        <p:nvSpPr>
          <p:cNvPr id="19462" name="Line 11"/>
          <p:cNvSpPr>
            <a:spLocks noChangeShapeType="1"/>
          </p:cNvSpPr>
          <p:nvPr/>
        </p:nvSpPr>
        <p:spPr bwMode="auto">
          <a:xfrm>
            <a:off x="1752600" y="3886200"/>
            <a:ext cx="5632450" cy="1588"/>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000">
              <a:solidFill>
                <a:srgbClr val="003366"/>
              </a:solidFill>
              <a:latin typeface="Helvetica" charset="0"/>
            </a:endParaRPr>
          </a:p>
        </p:txBody>
      </p:sp>
      <p:sp>
        <p:nvSpPr>
          <p:cNvPr id="19463" name="Line 12"/>
          <p:cNvSpPr>
            <a:spLocks noChangeShapeType="1"/>
          </p:cNvSpPr>
          <p:nvPr/>
        </p:nvSpPr>
        <p:spPr bwMode="auto">
          <a:xfrm flipH="1">
            <a:off x="1706563" y="3886200"/>
            <a:ext cx="46037" cy="3810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000">
              <a:solidFill>
                <a:srgbClr val="003366"/>
              </a:solidFill>
              <a:latin typeface="Helvetica" charset="0"/>
            </a:endParaRPr>
          </a:p>
        </p:txBody>
      </p:sp>
      <p:sp>
        <p:nvSpPr>
          <p:cNvPr id="19464" name="Line 13"/>
          <p:cNvSpPr>
            <a:spLocks noChangeShapeType="1"/>
          </p:cNvSpPr>
          <p:nvPr/>
        </p:nvSpPr>
        <p:spPr bwMode="auto">
          <a:xfrm>
            <a:off x="4495800" y="3581400"/>
            <a:ext cx="1588" cy="37465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000">
              <a:solidFill>
                <a:srgbClr val="003366"/>
              </a:solidFill>
              <a:latin typeface="Helvetica" charset="0"/>
            </a:endParaRPr>
          </a:p>
        </p:txBody>
      </p:sp>
      <p:sp>
        <p:nvSpPr>
          <p:cNvPr id="19465" name="Line 14"/>
          <p:cNvSpPr>
            <a:spLocks noChangeShapeType="1"/>
          </p:cNvSpPr>
          <p:nvPr/>
        </p:nvSpPr>
        <p:spPr bwMode="auto">
          <a:xfrm>
            <a:off x="7391400" y="3886200"/>
            <a:ext cx="46038" cy="3810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000">
              <a:solidFill>
                <a:srgbClr val="003366"/>
              </a:solidFill>
              <a:latin typeface="Helvetica" charset="0"/>
            </a:endParaRPr>
          </a:p>
        </p:txBody>
      </p:sp>
      <p:sp>
        <p:nvSpPr>
          <p:cNvPr id="19466" name="Line 15"/>
          <p:cNvSpPr>
            <a:spLocks noChangeShapeType="1"/>
          </p:cNvSpPr>
          <p:nvPr/>
        </p:nvSpPr>
        <p:spPr bwMode="auto">
          <a:xfrm flipV="1">
            <a:off x="4495800" y="1831975"/>
            <a:ext cx="0" cy="29845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2000">
              <a:solidFill>
                <a:srgbClr val="003366"/>
              </a:solidFill>
              <a:latin typeface="Helvetica" charset="0"/>
            </a:endParaRPr>
          </a:p>
        </p:txBody>
      </p:sp>
    </p:spTree>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1_Oates McDaniel Design Template">
  <a:themeElements>
    <a:clrScheme name="1_Oates McDaniel Design Template 11">
      <a:dk1>
        <a:srgbClr val="003366"/>
      </a:dk1>
      <a:lt1>
        <a:srgbClr val="FFFFFF"/>
      </a:lt1>
      <a:dk2>
        <a:srgbClr val="003366"/>
      </a:dk2>
      <a:lt2>
        <a:srgbClr val="CC0000"/>
      </a:lt2>
      <a:accent1>
        <a:srgbClr val="FF9900"/>
      </a:accent1>
      <a:accent2>
        <a:srgbClr val="CC0000"/>
      </a:accent2>
      <a:accent3>
        <a:srgbClr val="FFFFFF"/>
      </a:accent3>
      <a:accent4>
        <a:srgbClr val="002A56"/>
      </a:accent4>
      <a:accent5>
        <a:srgbClr val="FFCAAA"/>
      </a:accent5>
      <a:accent6>
        <a:srgbClr val="B90000"/>
      </a:accent6>
      <a:hlink>
        <a:srgbClr val="990000"/>
      </a:hlink>
      <a:folHlink>
        <a:srgbClr val="3333FF"/>
      </a:folHlink>
    </a:clrScheme>
    <a:fontScheme name="1_Oates McDaniel Design Template">
      <a:majorFont>
        <a:latin typeface="Times"/>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Helvetic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Helvetica" charset="0"/>
          </a:defRPr>
        </a:defPPr>
      </a:lstStyle>
    </a:lnDef>
  </a:objectDefaults>
  <a:extraClrSchemeLst>
    <a:extraClrScheme>
      <a:clrScheme name="1_Oates McDaniel Design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Oates McDaniel Desig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Oates McDaniel Design 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Oates McDaniel Design 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Oates McDaniel Design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Oates McDaniel Design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Oates McDaniel Design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Oates McDaniel Design Template 8">
        <a:dk1>
          <a:srgbClr val="000066"/>
        </a:dk1>
        <a:lt1>
          <a:srgbClr val="FFFFFF"/>
        </a:lt1>
        <a:dk2>
          <a:srgbClr val="A50021"/>
        </a:dk2>
        <a:lt2>
          <a:srgbClr val="000066"/>
        </a:lt2>
        <a:accent1>
          <a:srgbClr val="000066"/>
        </a:accent1>
        <a:accent2>
          <a:srgbClr val="A50021"/>
        </a:accent2>
        <a:accent3>
          <a:srgbClr val="FFFFFF"/>
        </a:accent3>
        <a:accent4>
          <a:srgbClr val="000056"/>
        </a:accent4>
        <a:accent5>
          <a:srgbClr val="AAAAB8"/>
        </a:accent5>
        <a:accent6>
          <a:srgbClr val="95001D"/>
        </a:accent6>
        <a:hlink>
          <a:srgbClr val="0066FF"/>
        </a:hlink>
        <a:folHlink>
          <a:srgbClr val="3333FF"/>
        </a:folHlink>
      </a:clrScheme>
      <a:clrMap bg1="lt1" tx1="dk1" bg2="lt2" tx2="dk2" accent1="accent1" accent2="accent2" accent3="accent3" accent4="accent4" accent5="accent5" accent6="accent6" hlink="hlink" folHlink="folHlink"/>
    </a:extraClrScheme>
    <a:extraClrScheme>
      <a:clrScheme name="1_Oates McDaniel Design Template 9">
        <a:dk1>
          <a:srgbClr val="990033"/>
        </a:dk1>
        <a:lt1>
          <a:srgbClr val="FFFFFF"/>
        </a:lt1>
        <a:dk2>
          <a:srgbClr val="A50021"/>
        </a:dk2>
        <a:lt2>
          <a:srgbClr val="CC0000"/>
        </a:lt2>
        <a:accent1>
          <a:srgbClr val="FF9900"/>
        </a:accent1>
        <a:accent2>
          <a:srgbClr val="CC0000"/>
        </a:accent2>
        <a:accent3>
          <a:srgbClr val="FFFFFF"/>
        </a:accent3>
        <a:accent4>
          <a:srgbClr val="82002A"/>
        </a:accent4>
        <a:accent5>
          <a:srgbClr val="FFCAAA"/>
        </a:accent5>
        <a:accent6>
          <a:srgbClr val="B90000"/>
        </a:accent6>
        <a:hlink>
          <a:srgbClr val="0066FF"/>
        </a:hlink>
        <a:folHlink>
          <a:srgbClr val="3333FF"/>
        </a:folHlink>
      </a:clrScheme>
      <a:clrMap bg1="lt1" tx1="dk1" bg2="lt2" tx2="dk2" accent1="accent1" accent2="accent2" accent3="accent3" accent4="accent4" accent5="accent5" accent6="accent6" hlink="hlink" folHlink="folHlink"/>
    </a:extraClrScheme>
    <a:extraClrScheme>
      <a:clrScheme name="1_Oates McDaniel Design Template 10">
        <a:dk1>
          <a:srgbClr val="006600"/>
        </a:dk1>
        <a:lt1>
          <a:srgbClr val="FFFFFF"/>
        </a:lt1>
        <a:dk2>
          <a:srgbClr val="A50021"/>
        </a:dk2>
        <a:lt2>
          <a:srgbClr val="CC0000"/>
        </a:lt2>
        <a:accent1>
          <a:srgbClr val="FF9900"/>
        </a:accent1>
        <a:accent2>
          <a:srgbClr val="CC0000"/>
        </a:accent2>
        <a:accent3>
          <a:srgbClr val="FFFFFF"/>
        </a:accent3>
        <a:accent4>
          <a:srgbClr val="005600"/>
        </a:accent4>
        <a:accent5>
          <a:srgbClr val="FFCAAA"/>
        </a:accent5>
        <a:accent6>
          <a:srgbClr val="B90000"/>
        </a:accent6>
        <a:hlink>
          <a:srgbClr val="0066FF"/>
        </a:hlink>
        <a:folHlink>
          <a:srgbClr val="3333FF"/>
        </a:folHlink>
      </a:clrScheme>
      <a:clrMap bg1="lt1" tx1="dk1" bg2="lt2" tx2="dk2" accent1="accent1" accent2="accent2" accent3="accent3" accent4="accent4" accent5="accent5" accent6="accent6" hlink="hlink" folHlink="folHlink"/>
    </a:extraClrScheme>
    <a:extraClrScheme>
      <a:clrScheme name="1_Oates McDaniel Design Template 11">
        <a:dk1>
          <a:srgbClr val="003366"/>
        </a:dk1>
        <a:lt1>
          <a:srgbClr val="FFFFFF"/>
        </a:lt1>
        <a:dk2>
          <a:srgbClr val="003366"/>
        </a:dk2>
        <a:lt2>
          <a:srgbClr val="CC0000"/>
        </a:lt2>
        <a:accent1>
          <a:srgbClr val="FF9900"/>
        </a:accent1>
        <a:accent2>
          <a:srgbClr val="CC0000"/>
        </a:accent2>
        <a:accent3>
          <a:srgbClr val="FFFFFF"/>
        </a:accent3>
        <a:accent4>
          <a:srgbClr val="002A56"/>
        </a:accent4>
        <a:accent5>
          <a:srgbClr val="FFCAAA"/>
        </a:accent5>
        <a:accent6>
          <a:srgbClr val="B90000"/>
        </a:accent6>
        <a:hlink>
          <a:srgbClr val="990000"/>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4189</Words>
  <Application>WPS Presentation</Application>
  <PresentationFormat>On-screen Show (4:3)</PresentationFormat>
  <Paragraphs>180</Paragraphs>
  <Slides>15</Slides>
  <Notes>9</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15</vt:i4>
      </vt:variant>
    </vt:vector>
  </HeadingPairs>
  <TitlesOfParts>
    <vt:vector size="27" baseType="lpstr">
      <vt:lpstr>Arial</vt:lpstr>
      <vt:lpstr>SimSun</vt:lpstr>
      <vt:lpstr>Wingdings</vt:lpstr>
      <vt:lpstr>Helvetica</vt:lpstr>
      <vt:lpstr>Times</vt:lpstr>
      <vt:lpstr>Times New Roman</vt:lpstr>
      <vt:lpstr>Impact</vt:lpstr>
      <vt:lpstr>PMingLiU</vt:lpstr>
      <vt:lpstr>Microsoft YaHei</vt:lpstr>
      <vt:lpstr>Arial Unicode MS</vt:lpstr>
      <vt:lpstr>Calibri</vt:lpstr>
      <vt:lpstr>1_Oates McDaniel Design Template</vt:lpstr>
      <vt:lpstr>Research Methodology</vt:lpstr>
      <vt:lpstr>Various terms</vt:lpstr>
      <vt:lpstr>PowerPoint 演示文稿</vt:lpstr>
      <vt:lpstr>PowerPoint 演示文稿</vt:lpstr>
      <vt:lpstr>PowerPoint 演示文稿</vt:lpstr>
      <vt:lpstr>PowerPoint 演示文稿</vt:lpstr>
      <vt:lpstr>A Classification of Selected Multivariate Methods</vt:lpstr>
      <vt:lpstr>Dependence Methods</vt:lpstr>
      <vt:lpstr>PowerPoint 演示文稿</vt:lpstr>
      <vt:lpstr>PowerPoint 演示文稿</vt:lpstr>
      <vt:lpstr>PowerPoint 演示文稿</vt:lpstr>
      <vt:lpstr>Interdependence Methods </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Methodology</dc:title>
  <dc:creator>user</dc:creator>
  <cp:lastModifiedBy>user</cp:lastModifiedBy>
  <cp:revision>3</cp:revision>
  <dcterms:created xsi:type="dcterms:W3CDTF">2020-08-03T03:04:00Z</dcterms:created>
  <dcterms:modified xsi:type="dcterms:W3CDTF">2024-08-31T07:40:29Z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32028FE8DE764FE5ADEE824213C84B51_12</vt:lpwstr>
  </property>
  <property fmtid="{D5CDD505-2E9C-101B-9397-08002B2CF9AE}" pid="3" name="KSOProductBuildVer">
    <vt:lpwstr>1033-12.2.0.17562</vt:lpwstr>
  </property>
</Properties>
</file>