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5" r:id="rId4"/>
    <p:sldId id="296" r:id="rId5"/>
    <p:sldId id="297" r:id="rId6"/>
    <p:sldId id="298" r:id="rId7"/>
    <p:sldId id="299" r:id="rId8"/>
    <p:sldId id="300"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3105954-0A7C-4CC2-91A9-CD7FF8EB484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66C986-F0C2-40A2-838A-6D5791F613F5}"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3105954-0A7C-4CC2-91A9-CD7FF8EB484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66C986-F0C2-40A2-838A-6D5791F613F5}"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3105954-0A7C-4CC2-91A9-CD7FF8EB484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66C986-F0C2-40A2-838A-6D5791F613F5}"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3105954-0A7C-4CC2-91A9-CD7FF8EB484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66C986-F0C2-40A2-838A-6D5791F613F5}"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3105954-0A7C-4CC2-91A9-CD7FF8EB484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66C986-F0C2-40A2-838A-6D5791F613F5}"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E3105954-0A7C-4CC2-91A9-CD7FF8EB484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66C986-F0C2-40A2-838A-6D5791F613F5}"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E3105954-0A7C-4CC2-91A9-CD7FF8EB4843}"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E66C986-F0C2-40A2-838A-6D5791F613F5}"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3105954-0A7C-4CC2-91A9-CD7FF8EB4843}"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E66C986-F0C2-40A2-838A-6D5791F613F5}"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105954-0A7C-4CC2-91A9-CD7FF8EB4843}"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E66C986-F0C2-40A2-838A-6D5791F613F5}"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3105954-0A7C-4CC2-91A9-CD7FF8EB484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66C986-F0C2-40A2-838A-6D5791F613F5}"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3105954-0A7C-4CC2-91A9-CD7FF8EB484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66C986-F0C2-40A2-838A-6D5791F613F5}"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105954-0A7C-4CC2-91A9-CD7FF8EB4843}"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6C986-F0C2-40A2-838A-6D5791F613F5}"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Structure of </a:t>
            </a:r>
            <a:r>
              <a:rPr lang="en-US" b="1" dirty="0" smtClean="0">
                <a:solidFill>
                  <a:srgbClr val="FF0000"/>
                </a:solidFill>
              </a:rPr>
              <a:t>Research </a:t>
            </a:r>
            <a:r>
              <a:rPr lang="en-US" b="1" dirty="0" smtClean="0">
                <a:solidFill>
                  <a:srgbClr val="FF0000"/>
                </a:solidFill>
              </a:rPr>
              <a:t>Report</a:t>
            </a:r>
            <a:br>
              <a:rPr lang="en-IN" b="1" dirty="0">
                <a:solidFill>
                  <a:srgbClr val="FF0000"/>
                </a:solidFill>
              </a:rPr>
            </a:br>
            <a:endParaRPr lang="en-IN" dirty="0">
              <a:solidFill>
                <a:srgbClr val="FF0000"/>
              </a:solidFill>
            </a:endParaRPr>
          </a:p>
        </p:txBody>
      </p:sp>
      <p:sp>
        <p:nvSpPr>
          <p:cNvPr id="3" name="Subtitle 2"/>
          <p:cNvSpPr>
            <a:spLocks noGrp="1"/>
          </p:cNvSpPr>
          <p:nvPr>
            <p:ph type="subTitle" idx="1"/>
          </p:nvPr>
        </p:nvSpPr>
        <p:spPr/>
        <p:txBody>
          <a:bodyPr>
            <a:normAutofit fontScale="60000"/>
          </a:bodyPr>
          <a:lstStyle/>
          <a:p>
            <a:pPr algn="ctr"/>
            <a:r>
              <a:rPr lang="en-US" altLang="en-IN" b="1" dirty="0">
                <a:solidFill>
                  <a:srgbClr val="002060"/>
                </a:solidFill>
                <a:sym typeface="+mn-ea"/>
              </a:rPr>
              <a:t>Prepared by </a:t>
            </a:r>
            <a:endParaRPr lang="en-US" altLang="en-IN" b="1" dirty="0">
              <a:solidFill>
                <a:srgbClr val="002060"/>
              </a:solidFill>
              <a:sym typeface="+mn-ea"/>
            </a:endParaRPr>
          </a:p>
          <a:p>
            <a:pPr algn="ctr"/>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C00000"/>
                </a:solidFill>
              </a:rPr>
              <a:t>Certificate on Plagiarism Check</a:t>
            </a:r>
            <a:endParaRPr lang="en-IN" sz="3000" b="1" dirty="0">
              <a:solidFill>
                <a:srgbClr val="C00000"/>
              </a:solidFill>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In </a:t>
            </a:r>
            <a:r>
              <a:rPr lang="en-US" sz="2200" dirty="0">
                <a:latin typeface="Times New Roman" panose="02020603050405020304" pitchFamily="18" charset="0"/>
                <a:cs typeface="Times New Roman" panose="02020603050405020304" pitchFamily="18" charset="0"/>
              </a:rPr>
              <a:t>order to ensure the genuineness of the work carried out by the researcher, every University insists plagiarism check. </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contains name of the scholar, title of the work, name of the supervisor, name of the research </a:t>
            </a:r>
            <a:r>
              <a:rPr lang="en-US" sz="2200" dirty="0" err="1">
                <a:latin typeface="Times New Roman" panose="02020603050405020304" pitchFamily="18" charset="0"/>
                <a:cs typeface="Times New Roman" panose="02020603050405020304" pitchFamily="18" charset="0"/>
              </a:rPr>
              <a:t>centre</a:t>
            </a:r>
            <a:r>
              <a:rPr lang="en-US" sz="2200" dirty="0">
                <a:latin typeface="Times New Roman" panose="02020603050405020304" pitchFamily="18" charset="0"/>
                <a:cs typeface="Times New Roman" panose="02020603050405020304" pitchFamily="18" charset="0"/>
              </a:rPr>
              <a:t> , actual plagiarism identified, acceptable maximum limit, software used and the date of plagiarism check.</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rPr>
              <a:t>Declaration</a:t>
            </a:r>
            <a:br>
              <a:rPr lang="en-IN" b="1" dirty="0">
                <a:solidFill>
                  <a:srgbClr val="C00000"/>
                </a:solidFill>
              </a:rPr>
            </a:br>
            <a:endParaRPr lang="en-IN" dirty="0">
              <a:solidFill>
                <a:srgbClr val="C00000"/>
              </a:solidFill>
            </a:endParaRPr>
          </a:p>
        </p:txBody>
      </p:sp>
      <p:sp>
        <p:nvSpPr>
          <p:cNvPr id="3" name="Content Placeholder 2"/>
          <p:cNvSpPr>
            <a:spLocks noGrp="1"/>
          </p:cNvSpPr>
          <p:nvPr>
            <p:ph idx="1"/>
          </p:nvPr>
        </p:nvSpPr>
        <p:spPr/>
        <p:txBody>
          <a:bodyPr>
            <a:normAutofit/>
          </a:bodyPr>
          <a:lstStyle/>
          <a:p>
            <a:pPr marL="0" indent="0" algn="just">
              <a:buNone/>
            </a:pPr>
            <a:r>
              <a:rPr lang="en-US" sz="2200" dirty="0" smtClean="0">
                <a:latin typeface="Times New Roman" panose="02020603050405020304" pitchFamily="18" charset="0"/>
                <a:cs typeface="Times New Roman" panose="02020603050405020304" pitchFamily="18" charset="0"/>
              </a:rPr>
              <a:t>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Amarkhan</a:t>
            </a:r>
            <a:r>
              <a:rPr lang="en-US" sz="2200" dirty="0">
                <a:latin typeface="Times New Roman" panose="02020603050405020304" pitchFamily="18" charset="0"/>
                <a:cs typeface="Times New Roman" panose="02020603050405020304" pitchFamily="18" charset="0"/>
              </a:rPr>
              <a:t> K. hereby declare that the thesis CAPITAL	</a:t>
            </a:r>
            <a:r>
              <a:rPr lang="en-US" sz="2200" dirty="0" smtClean="0">
                <a:latin typeface="Times New Roman" panose="02020603050405020304" pitchFamily="18" charset="0"/>
                <a:cs typeface="Times New Roman" panose="02020603050405020304" pitchFamily="18" charset="0"/>
              </a:rPr>
              <a:t>STRUCTURE ANALYSIS</a:t>
            </a:r>
            <a:r>
              <a:rPr lang="en-US" sz="2200" dirty="0">
                <a:latin typeface="Times New Roman" panose="02020603050405020304" pitchFamily="18" charset="0"/>
                <a:cs typeface="Times New Roman" panose="02020603050405020304" pitchFamily="18" charset="0"/>
              </a:rPr>
              <a:t>	OF	</a:t>
            </a:r>
            <a:r>
              <a:rPr lang="en-US" sz="2200" dirty="0" smtClean="0">
                <a:latin typeface="Times New Roman" panose="02020603050405020304" pitchFamily="18" charset="0"/>
                <a:cs typeface="Times New Roman" panose="02020603050405020304" pitchFamily="18" charset="0"/>
              </a:rPr>
              <a:t>CHEMICAL</a:t>
            </a:r>
            <a:r>
              <a:rPr lang="en-IN"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INDUSTRY  </a:t>
            </a:r>
            <a:r>
              <a:rPr lang="en-US" sz="2200" dirty="0">
                <a:latin typeface="Times New Roman" panose="02020603050405020304" pitchFamily="18" charset="0"/>
                <a:cs typeface="Times New Roman" panose="02020603050405020304" pitchFamily="18" charset="0"/>
              </a:rPr>
              <a:t>IN   INDIA,   is   a   record   of   </a:t>
            </a:r>
            <a:r>
              <a:rPr lang="en-US" sz="2200" dirty="0" err="1" smtClean="0">
                <a:latin typeface="Times New Roman" panose="02020603050405020304" pitchFamily="18" charset="0"/>
                <a:cs typeface="Times New Roman" panose="02020603050405020304" pitchFamily="18" charset="0"/>
              </a:rPr>
              <a:t>bonafide</a:t>
            </a:r>
            <a:r>
              <a:rPr lang="en-IN"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research </a:t>
            </a:r>
            <a:r>
              <a:rPr lang="en-US" sz="2200" dirty="0">
                <a:latin typeface="Times New Roman" panose="02020603050405020304" pitchFamily="18" charset="0"/>
                <a:cs typeface="Times New Roman" panose="02020603050405020304" pitchFamily="18" charset="0"/>
              </a:rPr>
              <a:t>work carried out by me under the guidance of Prof. </a:t>
            </a:r>
            <a:r>
              <a:rPr lang="en-US" sz="2200" dirty="0" err="1">
                <a:latin typeface="Times New Roman" panose="02020603050405020304" pitchFamily="18" charset="0"/>
                <a:cs typeface="Times New Roman" panose="02020603050405020304" pitchFamily="18" charset="0"/>
              </a:rPr>
              <a:t>Amarchand</a:t>
            </a:r>
            <a:r>
              <a:rPr lang="en-US" sz="2200" dirty="0">
                <a:latin typeface="Times New Roman" panose="02020603050405020304" pitchFamily="18" charset="0"/>
                <a:cs typeface="Times New Roman" panose="02020603050405020304" pitchFamily="18" charset="0"/>
              </a:rPr>
              <a:t> D. Professor, Department of Commerce, University of Baroda and it has not formed the basis for the award of any degree, diploma, </a:t>
            </a:r>
            <a:r>
              <a:rPr lang="en-US" sz="2200" dirty="0" err="1">
                <a:latin typeface="Times New Roman" panose="02020603050405020304" pitchFamily="18" charset="0"/>
                <a:cs typeface="Times New Roman" panose="02020603050405020304" pitchFamily="18" charset="0"/>
              </a:rPr>
              <a:t>associateship</a:t>
            </a:r>
            <a:r>
              <a:rPr lang="en-US" sz="2200" dirty="0">
                <a:latin typeface="Times New Roman" panose="02020603050405020304" pitchFamily="18" charset="0"/>
                <a:cs typeface="Times New Roman" panose="02020603050405020304" pitchFamily="18" charset="0"/>
              </a:rPr>
              <a:t>, fellowship or other similar titles earlier.</a:t>
            </a:r>
            <a:endParaRPr lang="en-IN" sz="2200" dirty="0">
              <a:latin typeface="Times New Roman" panose="02020603050405020304" pitchFamily="18" charset="0"/>
              <a:cs typeface="Times New Roman" panose="02020603050405020304" pitchFamily="18" charset="0"/>
            </a:endParaRPr>
          </a:p>
          <a:p>
            <a:pPr marL="0" indent="0" algn="just">
              <a:buNone/>
            </a:pP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Amarkhan</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K.</a:t>
            </a:r>
            <a:endParaRPr lang="en-IN" sz="2200" dirty="0">
              <a:latin typeface="Times New Roman" panose="02020603050405020304" pitchFamily="18" charset="0"/>
              <a:cs typeface="Times New Roman" panose="02020603050405020304" pitchFamily="18" charset="0"/>
            </a:endParaRPr>
          </a:p>
          <a:p>
            <a:pPr marL="0" indent="0" algn="just">
              <a:buNone/>
            </a:pPr>
            <a:br>
              <a:rPr lang="en-US"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rPr>
              <a:t>Certificate</a:t>
            </a:r>
            <a:br>
              <a:rPr lang="en-IN" b="1" dirty="0">
                <a:solidFill>
                  <a:srgbClr val="C00000"/>
                </a:solidFill>
              </a:rPr>
            </a:br>
            <a:endParaRPr lang="en-IN" dirty="0">
              <a:solidFill>
                <a:srgbClr val="C00000"/>
              </a:solidFill>
            </a:endParaRPr>
          </a:p>
        </p:txBody>
      </p:sp>
      <p:sp>
        <p:nvSpPr>
          <p:cNvPr id="3" name="Content Placeholder 2"/>
          <p:cNvSpPr>
            <a:spLocks noGrp="1"/>
          </p:cNvSpPr>
          <p:nvPr>
            <p:ph idx="1"/>
          </p:nvPr>
        </p:nvSpPr>
        <p:spPr/>
        <p:txBody>
          <a:bodyPr>
            <a:noAutofit/>
          </a:bodyPr>
          <a:lstStyle/>
          <a:p>
            <a:pPr marL="0" indent="0" algn="just">
              <a:buNone/>
            </a:pPr>
            <a:r>
              <a:rPr lang="en-US" sz="2200" dirty="0" smtClean="0">
                <a:latin typeface="Times New Roman" panose="02020603050405020304" pitchFamily="18" charset="0"/>
                <a:cs typeface="Times New Roman" panose="02020603050405020304" pitchFamily="18" charset="0"/>
              </a:rPr>
              <a:t>This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to certify</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that</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thesis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entitled CAPITAL STRUCTURE</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ANALYSIS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OF</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CHEMICAL</a:t>
            </a:r>
            <a:r>
              <a:rPr lang="en-IN"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INDUSTRY</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IN</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INDIA</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prepared by</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Mr. </a:t>
            </a:r>
            <a:r>
              <a:rPr lang="en-US" sz="2200" dirty="0" err="1" smtClean="0">
                <a:latin typeface="Times New Roman" panose="02020603050405020304" pitchFamily="18" charset="0"/>
                <a:cs typeface="Times New Roman" panose="02020603050405020304" pitchFamily="18" charset="0"/>
              </a:rPr>
              <a:t>Amarchand</a:t>
            </a:r>
            <a:r>
              <a:rPr lang="en-IN"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K</a:t>
            </a:r>
            <a:r>
              <a:rPr lang="en-US" sz="2200" dirty="0">
                <a:latin typeface="Times New Roman" panose="02020603050405020304" pitchFamily="18" charset="0"/>
                <a:cs typeface="Times New Roman" panose="02020603050405020304" pitchFamily="18" charset="0"/>
              </a:rPr>
              <a:t>. for the award of Doctor of Philosophy in Commerce of University of Baroda, is a record of </a:t>
            </a:r>
            <a:r>
              <a:rPr lang="en-US" sz="2200" dirty="0" err="1">
                <a:latin typeface="Times New Roman" panose="02020603050405020304" pitchFamily="18" charset="0"/>
                <a:cs typeface="Times New Roman" panose="02020603050405020304" pitchFamily="18" charset="0"/>
              </a:rPr>
              <a:t>bonafide</a:t>
            </a:r>
            <a:r>
              <a:rPr lang="en-US" sz="2200" dirty="0">
                <a:latin typeface="Times New Roman" panose="02020603050405020304" pitchFamily="18" charset="0"/>
                <a:cs typeface="Times New Roman" panose="02020603050405020304" pitchFamily="18" charset="0"/>
              </a:rPr>
              <a:t> research work carried out by him under my supervision. No part of the thesis has been submitted for any degree, diploma, title or recognition before.</a:t>
            </a:r>
            <a:endParaRPr lang="en-IN" sz="2200" dirty="0">
              <a:latin typeface="Times New Roman" panose="02020603050405020304" pitchFamily="18" charset="0"/>
              <a:cs typeface="Times New Roman" panose="02020603050405020304" pitchFamily="18" charset="0"/>
            </a:endParaRPr>
          </a:p>
          <a:p>
            <a:pPr marL="0" indent="0" algn="just">
              <a:buNone/>
            </a:pPr>
            <a:r>
              <a:rPr lang="en-US" sz="2200" dirty="0" smtClean="0">
                <a:latin typeface="Times New Roman" panose="02020603050405020304" pitchFamily="18" charset="0"/>
                <a:cs typeface="Times New Roman" panose="02020603050405020304" pitchFamily="18" charset="0"/>
              </a:rPr>
              <a:t>				Prof</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Amarchand</a:t>
            </a:r>
            <a:r>
              <a:rPr lang="en-US" sz="2200" dirty="0">
                <a:latin typeface="Times New Roman" panose="02020603050405020304" pitchFamily="18" charset="0"/>
                <a:cs typeface="Times New Roman" panose="02020603050405020304" pitchFamily="18" charset="0"/>
              </a:rPr>
              <a:t> D.</a:t>
            </a:r>
            <a:endParaRPr lang="en-IN" sz="2200" dirty="0">
              <a:latin typeface="Times New Roman" panose="02020603050405020304" pitchFamily="18" charset="0"/>
              <a:cs typeface="Times New Roman" panose="02020603050405020304" pitchFamily="18" charset="0"/>
            </a:endParaRPr>
          </a:p>
          <a:p>
            <a:pPr marL="0" indent="0" algn="just">
              <a:buNone/>
            </a:pPr>
            <a:br>
              <a:rPr lang="en-US"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FF0000"/>
                </a:solidFill>
              </a:rPr>
              <a:t>Acknowledgements</a:t>
            </a:r>
            <a:br>
              <a:rPr lang="en-IN" sz="3000" b="1" dirty="0">
                <a:solidFill>
                  <a:srgbClr val="FF0000"/>
                </a:solidFill>
              </a:rPr>
            </a:br>
            <a:endParaRPr lang="en-IN" sz="3000" dirty="0">
              <a:solidFill>
                <a:srgbClr val="FF0000"/>
              </a:solidFill>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is meant for expressing appreciation and gratitude to persons who have helped significantly to the researcher. It may be extended to:</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Family Friends Colleagues</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Supervisor etc.</a:t>
            </a:r>
            <a:endParaRPr lang="en-IN" sz="2200" dirty="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FF0000"/>
                </a:solidFill>
              </a:rPr>
              <a:t>Table of Contents</a:t>
            </a:r>
            <a:br>
              <a:rPr lang="en-IN" sz="3000" b="1" dirty="0">
                <a:solidFill>
                  <a:srgbClr val="FF0000"/>
                </a:solidFill>
              </a:rPr>
            </a:br>
            <a:endParaRPr lang="en-IN" sz="3000" dirty="0">
              <a:solidFill>
                <a:srgbClr val="FF0000"/>
              </a:solidFill>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helps in locating the different contents of the report.</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Chapters, headings and sub headings will be shown with their corresponding page numbers</a:t>
            </a:r>
            <a:r>
              <a:rPr lang="en-US" sz="2200" dirty="0" smtClean="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Usually it will indicate the chapter number, chapter title, headings and subheadings coming under each chapter along with their starting and ending page numbers.</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000" b="1" dirty="0">
                <a:solidFill>
                  <a:srgbClr val="FF0000"/>
                </a:solidFill>
                <a:latin typeface="Times New Roman" panose="02020603050405020304" pitchFamily="18" charset="0"/>
                <a:ea typeface="Calibri" panose="020F0502020204030204" charset="0"/>
                <a:cs typeface="Times New Roman" panose="02020603050405020304" pitchFamily="18" charset="0"/>
              </a:rPr>
              <a:t>Specimen Table of Contents</a:t>
            </a:r>
            <a:br>
              <a:rPr lang="en-US" sz="3000" b="1" dirty="0">
                <a:solidFill>
                  <a:srgbClr val="FF0000"/>
                </a:solidFill>
                <a:latin typeface="Arial" panose="020B0604020202020204" pitchFamily="34" charset="0"/>
                <a:ea typeface="Calibri" panose="020F0502020204030204" charset="0"/>
                <a:cs typeface="Calibri" panose="020F0502020204030204" charset="0"/>
              </a:rPr>
            </a:br>
            <a:endParaRPr lang="en-IN" sz="3000" b="1" dirty="0">
              <a:solidFill>
                <a:srgbClr val="FF0000"/>
              </a:solidFill>
            </a:endParaRPr>
          </a:p>
        </p:txBody>
      </p:sp>
      <p:graphicFrame>
        <p:nvGraphicFramePr>
          <p:cNvPr id="4" name="Content Placeholder 3"/>
          <p:cNvGraphicFramePr>
            <a:graphicFrameLocks noGrp="1"/>
          </p:cNvGraphicFramePr>
          <p:nvPr>
            <p:ph idx="1"/>
          </p:nvPr>
        </p:nvGraphicFramePr>
        <p:xfrm>
          <a:off x="729615" y="1463306"/>
          <a:ext cx="7684770" cy="4918020"/>
        </p:xfrm>
        <a:graphic>
          <a:graphicData uri="http://schemas.openxmlformats.org/drawingml/2006/table">
            <a:tbl>
              <a:tblPr firstRow="1" firstCol="1" lastRow="1" lastCol="1" bandRow="1" bandCol="1">
                <a:tableStyleId>{5C22544A-7EE6-4342-B048-85BDC9FD1C3A}</a:tableStyleId>
              </a:tblPr>
              <a:tblGrid>
                <a:gridCol w="5332730"/>
                <a:gridCol w="2352040"/>
              </a:tblGrid>
              <a:tr h="458603">
                <a:tc>
                  <a:txBody>
                    <a:bodyPr/>
                    <a:lstStyle/>
                    <a:p>
                      <a:pPr marL="31750">
                        <a:lnSpc>
                          <a:spcPts val="2750"/>
                        </a:lnSpc>
                        <a:spcAft>
                          <a:spcPts val="0"/>
                        </a:spcAft>
                      </a:pPr>
                      <a:r>
                        <a:rPr lang="en-US" sz="2200" dirty="0" smtClean="0">
                          <a:effectLst/>
                          <a:latin typeface="Times New Roman" panose="02020603050405020304" pitchFamily="18" charset="0"/>
                          <a:cs typeface="Times New Roman" panose="02020603050405020304" pitchFamily="18" charset="0"/>
                        </a:rPr>
                        <a:t>Chapter 1. Introduction</a:t>
                      </a:r>
                      <a:endParaRPr lang="en-IN" sz="2200" dirty="0">
                        <a:effectLst/>
                        <a:latin typeface="Times New Roman" panose="02020603050405020304" pitchFamily="18" charset="0"/>
                        <a:ea typeface="Calibri" panose="020F0502020204030204"/>
                        <a:cs typeface="Times New Roman" panose="02020603050405020304" pitchFamily="18" charset="0"/>
                      </a:endParaRPr>
                    </a:p>
                  </a:txBody>
                  <a:tcPr marL="0" marR="0" marT="0" marB="0"/>
                </a:tc>
                <a:tc>
                  <a:txBody>
                    <a:bodyPr/>
                    <a:lstStyle/>
                    <a:p>
                      <a:pPr marL="1413510">
                        <a:lnSpc>
                          <a:spcPts val="2750"/>
                        </a:lnSpc>
                        <a:spcAft>
                          <a:spcPts val="0"/>
                        </a:spcAft>
                      </a:pPr>
                      <a:r>
                        <a:rPr lang="en-US" sz="2200">
                          <a:effectLst/>
                          <a:latin typeface="Times New Roman" panose="02020603050405020304" pitchFamily="18" charset="0"/>
                          <a:cs typeface="Times New Roman" panose="02020603050405020304" pitchFamily="18" charset="0"/>
                        </a:rPr>
                        <a:t>01-23</a:t>
                      </a:r>
                      <a:endParaRPr lang="en-IN" sz="2200">
                        <a:effectLst/>
                        <a:latin typeface="Times New Roman" panose="02020603050405020304" pitchFamily="18" charset="0"/>
                        <a:ea typeface="Calibri" panose="020F0502020204030204"/>
                        <a:cs typeface="Times New Roman" panose="02020603050405020304" pitchFamily="18" charset="0"/>
                      </a:endParaRPr>
                    </a:p>
                  </a:txBody>
                  <a:tcPr marL="0" marR="0" marT="0" marB="0"/>
                </a:tc>
              </a:tr>
              <a:tr h="499522">
                <a:tc>
                  <a:txBody>
                    <a:bodyPr/>
                    <a:lstStyle/>
                    <a:p>
                      <a:pPr marL="31750">
                        <a:lnSpc>
                          <a:spcPts val="3020"/>
                        </a:lnSpc>
                        <a:spcAft>
                          <a:spcPts val="0"/>
                        </a:spcAft>
                      </a:pPr>
                      <a:r>
                        <a:rPr lang="en-US" sz="2200" dirty="0">
                          <a:effectLst/>
                          <a:latin typeface="Times New Roman" panose="02020603050405020304" pitchFamily="18" charset="0"/>
                          <a:cs typeface="Times New Roman" panose="02020603050405020304" pitchFamily="18" charset="0"/>
                        </a:rPr>
                        <a:t>Chapter 2. Literature Review</a:t>
                      </a:r>
                      <a:endParaRPr lang="en-IN" sz="2200" dirty="0">
                        <a:effectLst/>
                        <a:latin typeface="Times New Roman" panose="02020603050405020304" pitchFamily="18" charset="0"/>
                        <a:ea typeface="Calibri" panose="020F0502020204030204"/>
                        <a:cs typeface="Times New Roman" panose="02020603050405020304" pitchFamily="18" charset="0"/>
                      </a:endParaRPr>
                    </a:p>
                  </a:txBody>
                  <a:tcPr marL="0" marR="0" marT="0" marB="0"/>
                </a:tc>
                <a:tc>
                  <a:txBody>
                    <a:bodyPr/>
                    <a:lstStyle/>
                    <a:p>
                      <a:pPr marL="1413510">
                        <a:lnSpc>
                          <a:spcPts val="3020"/>
                        </a:lnSpc>
                        <a:spcAft>
                          <a:spcPts val="0"/>
                        </a:spcAft>
                      </a:pPr>
                      <a:r>
                        <a:rPr lang="en-US" sz="2200">
                          <a:effectLst/>
                          <a:latin typeface="Times New Roman" panose="02020603050405020304" pitchFamily="18" charset="0"/>
                          <a:cs typeface="Times New Roman" panose="02020603050405020304" pitchFamily="18" charset="0"/>
                        </a:rPr>
                        <a:t>24-45</a:t>
                      </a:r>
                      <a:endParaRPr lang="en-IN" sz="2200">
                        <a:effectLst/>
                        <a:latin typeface="Times New Roman" panose="02020603050405020304" pitchFamily="18" charset="0"/>
                        <a:ea typeface="Calibri" panose="020F0502020204030204"/>
                        <a:cs typeface="Times New Roman" panose="02020603050405020304" pitchFamily="18" charset="0"/>
                      </a:endParaRPr>
                    </a:p>
                  </a:txBody>
                  <a:tcPr marL="0" marR="0" marT="0" marB="0"/>
                </a:tc>
              </a:tr>
              <a:tr h="500295">
                <a:tc>
                  <a:txBody>
                    <a:bodyPr/>
                    <a:lstStyle/>
                    <a:p>
                      <a:pPr marL="31750">
                        <a:lnSpc>
                          <a:spcPts val="3020"/>
                        </a:lnSpc>
                        <a:spcAft>
                          <a:spcPts val="0"/>
                        </a:spcAft>
                      </a:pPr>
                      <a:r>
                        <a:rPr lang="en-US" sz="2200" dirty="0">
                          <a:effectLst/>
                          <a:latin typeface="Times New Roman" panose="02020603050405020304" pitchFamily="18" charset="0"/>
                          <a:cs typeface="Times New Roman" panose="02020603050405020304" pitchFamily="18" charset="0"/>
                        </a:rPr>
                        <a:t>Chapter 3. Theoretical Framework</a:t>
                      </a:r>
                      <a:endParaRPr lang="en-IN" sz="2200" dirty="0">
                        <a:effectLst/>
                        <a:latin typeface="Times New Roman" panose="02020603050405020304" pitchFamily="18" charset="0"/>
                        <a:ea typeface="Calibri" panose="020F0502020204030204"/>
                        <a:cs typeface="Times New Roman" panose="02020603050405020304" pitchFamily="18" charset="0"/>
                      </a:endParaRPr>
                    </a:p>
                  </a:txBody>
                  <a:tcPr marL="0" marR="0" marT="0" marB="0"/>
                </a:tc>
                <a:tc>
                  <a:txBody>
                    <a:bodyPr/>
                    <a:lstStyle/>
                    <a:p>
                      <a:pPr marL="1413510">
                        <a:lnSpc>
                          <a:spcPts val="3020"/>
                        </a:lnSpc>
                        <a:spcAft>
                          <a:spcPts val="0"/>
                        </a:spcAft>
                      </a:pPr>
                      <a:r>
                        <a:rPr lang="en-US" sz="2200">
                          <a:effectLst/>
                          <a:latin typeface="Times New Roman" panose="02020603050405020304" pitchFamily="18" charset="0"/>
                          <a:cs typeface="Times New Roman" panose="02020603050405020304" pitchFamily="18" charset="0"/>
                        </a:rPr>
                        <a:t>46-69</a:t>
                      </a:r>
                      <a:endParaRPr lang="en-IN" sz="2200">
                        <a:effectLst/>
                        <a:latin typeface="Times New Roman" panose="02020603050405020304" pitchFamily="18" charset="0"/>
                        <a:ea typeface="Calibri" panose="020F0502020204030204"/>
                        <a:cs typeface="Times New Roman" panose="02020603050405020304" pitchFamily="18" charset="0"/>
                      </a:endParaRPr>
                    </a:p>
                  </a:txBody>
                  <a:tcPr marL="0" marR="0" marT="0" marB="0"/>
                </a:tc>
              </a:tr>
              <a:tr h="500295">
                <a:tc>
                  <a:txBody>
                    <a:bodyPr/>
                    <a:lstStyle/>
                    <a:p>
                      <a:pPr marL="31750">
                        <a:lnSpc>
                          <a:spcPts val="3020"/>
                        </a:lnSpc>
                        <a:spcAft>
                          <a:spcPts val="0"/>
                        </a:spcAft>
                      </a:pPr>
                      <a:r>
                        <a:rPr lang="en-US" sz="2200">
                          <a:effectLst/>
                          <a:latin typeface="Times New Roman" panose="02020603050405020304" pitchFamily="18" charset="0"/>
                          <a:cs typeface="Times New Roman" panose="02020603050405020304" pitchFamily="18" charset="0"/>
                        </a:rPr>
                        <a:t>Chapter 4. Determinants of Capital</a:t>
                      </a:r>
                      <a:endParaRPr lang="en-IN" sz="2200">
                        <a:effectLst/>
                        <a:latin typeface="Times New Roman" panose="02020603050405020304" pitchFamily="18" charset="0"/>
                        <a:ea typeface="Calibri" panose="020F0502020204030204"/>
                        <a:cs typeface="Times New Roman" panose="02020603050405020304" pitchFamily="18" charset="0"/>
                      </a:endParaRPr>
                    </a:p>
                  </a:txBody>
                  <a:tcPr marL="0" marR="0" marT="0" marB="0"/>
                </a:tc>
                <a:tc>
                  <a:txBody>
                    <a:bodyPr/>
                    <a:lstStyle/>
                    <a:p>
                      <a:pPr marL="31750">
                        <a:lnSpc>
                          <a:spcPts val="3020"/>
                        </a:lnSpc>
                        <a:spcAft>
                          <a:spcPts val="0"/>
                        </a:spcAft>
                      </a:pPr>
                      <a:r>
                        <a:rPr lang="en-US" sz="2200">
                          <a:effectLst/>
                          <a:latin typeface="Times New Roman" panose="02020603050405020304" pitchFamily="18" charset="0"/>
                          <a:cs typeface="Times New Roman" panose="02020603050405020304" pitchFamily="18" charset="0"/>
                        </a:rPr>
                        <a:t> </a:t>
                      </a:r>
                      <a:endParaRPr lang="en-IN" sz="2200">
                        <a:effectLst/>
                        <a:latin typeface="Times New Roman" panose="02020603050405020304" pitchFamily="18" charset="0"/>
                        <a:ea typeface="Calibri" panose="020F0502020204030204"/>
                        <a:cs typeface="Times New Roman" panose="02020603050405020304" pitchFamily="18" charset="0"/>
                      </a:endParaRPr>
                    </a:p>
                  </a:txBody>
                  <a:tcPr marL="0" marR="0" marT="0" marB="0"/>
                </a:tc>
              </a:tr>
              <a:tr h="500295">
                <a:tc>
                  <a:txBody>
                    <a:bodyPr/>
                    <a:lstStyle/>
                    <a:p>
                      <a:pPr marL="1379855" marR="1668780" algn="ctr">
                        <a:lnSpc>
                          <a:spcPts val="3020"/>
                        </a:lnSpc>
                        <a:spcAft>
                          <a:spcPts val="0"/>
                        </a:spcAft>
                      </a:pPr>
                      <a:r>
                        <a:rPr lang="en-US" sz="2200">
                          <a:effectLst/>
                          <a:latin typeface="Times New Roman" panose="02020603050405020304" pitchFamily="18" charset="0"/>
                          <a:cs typeface="Times New Roman" panose="02020603050405020304" pitchFamily="18" charset="0"/>
                        </a:rPr>
                        <a:t>Structure</a:t>
                      </a:r>
                      <a:endParaRPr lang="en-IN" sz="2200">
                        <a:effectLst/>
                        <a:latin typeface="Times New Roman" panose="02020603050405020304" pitchFamily="18" charset="0"/>
                        <a:ea typeface="Calibri" panose="020F0502020204030204"/>
                        <a:cs typeface="Times New Roman" panose="02020603050405020304" pitchFamily="18" charset="0"/>
                      </a:endParaRPr>
                    </a:p>
                  </a:txBody>
                  <a:tcPr marL="0" marR="0" marT="0" marB="0"/>
                </a:tc>
                <a:tc>
                  <a:txBody>
                    <a:bodyPr/>
                    <a:lstStyle/>
                    <a:p>
                      <a:pPr marL="1256030">
                        <a:lnSpc>
                          <a:spcPts val="3020"/>
                        </a:lnSpc>
                        <a:spcAft>
                          <a:spcPts val="0"/>
                        </a:spcAft>
                      </a:pPr>
                      <a:r>
                        <a:rPr lang="en-US" sz="2200" dirty="0" smtClean="0">
                          <a:effectLst/>
                          <a:latin typeface="Times New Roman" panose="02020603050405020304" pitchFamily="18" charset="0"/>
                          <a:cs typeface="Times New Roman" panose="02020603050405020304" pitchFamily="18" charset="0"/>
                        </a:rPr>
                        <a:t>   70-106</a:t>
                      </a:r>
                      <a:endParaRPr lang="en-IN" sz="2200" dirty="0">
                        <a:effectLst/>
                        <a:latin typeface="Times New Roman" panose="02020603050405020304" pitchFamily="18" charset="0"/>
                        <a:ea typeface="Calibri" panose="020F0502020204030204"/>
                        <a:cs typeface="Times New Roman" panose="02020603050405020304" pitchFamily="18" charset="0"/>
                      </a:endParaRPr>
                    </a:p>
                  </a:txBody>
                  <a:tcPr marL="0" marR="0" marT="0" marB="0"/>
                </a:tc>
              </a:tr>
              <a:tr h="499522">
                <a:tc>
                  <a:txBody>
                    <a:bodyPr/>
                    <a:lstStyle/>
                    <a:p>
                      <a:pPr marL="31750">
                        <a:lnSpc>
                          <a:spcPts val="3020"/>
                        </a:lnSpc>
                        <a:spcAft>
                          <a:spcPts val="0"/>
                        </a:spcAft>
                      </a:pPr>
                      <a:r>
                        <a:rPr lang="en-US" sz="2200" dirty="0">
                          <a:effectLst/>
                          <a:latin typeface="Times New Roman" panose="02020603050405020304" pitchFamily="18" charset="0"/>
                          <a:cs typeface="Times New Roman" panose="02020603050405020304" pitchFamily="18" charset="0"/>
                        </a:rPr>
                        <a:t>Chapter 5. Results and Discussion</a:t>
                      </a:r>
                      <a:endParaRPr lang="en-IN" sz="2200" dirty="0">
                        <a:effectLst/>
                        <a:latin typeface="Times New Roman" panose="02020603050405020304" pitchFamily="18" charset="0"/>
                        <a:ea typeface="Calibri" panose="020F0502020204030204"/>
                        <a:cs typeface="Times New Roman" panose="02020603050405020304" pitchFamily="18" charset="0"/>
                      </a:endParaRPr>
                    </a:p>
                  </a:txBody>
                  <a:tcPr marL="0" marR="0" marT="0" marB="0"/>
                </a:tc>
                <a:tc>
                  <a:txBody>
                    <a:bodyPr/>
                    <a:lstStyle/>
                    <a:p>
                      <a:pPr marL="1101090">
                        <a:lnSpc>
                          <a:spcPts val="3020"/>
                        </a:lnSpc>
                        <a:spcAft>
                          <a:spcPts val="0"/>
                        </a:spcAft>
                      </a:pPr>
                      <a:r>
                        <a:rPr lang="en-US" sz="2200" dirty="0" smtClean="0">
                          <a:effectLst/>
                          <a:latin typeface="Times New Roman" panose="02020603050405020304" pitchFamily="18" charset="0"/>
                          <a:cs typeface="Times New Roman" panose="02020603050405020304" pitchFamily="18" charset="0"/>
                        </a:rPr>
                        <a:t>    107-173</a:t>
                      </a:r>
                      <a:endParaRPr lang="en-IN" sz="2200" dirty="0">
                        <a:effectLst/>
                        <a:latin typeface="Times New Roman" panose="02020603050405020304" pitchFamily="18" charset="0"/>
                        <a:ea typeface="Calibri" panose="020F0502020204030204"/>
                        <a:cs typeface="Times New Roman" panose="02020603050405020304" pitchFamily="18" charset="0"/>
                      </a:endParaRPr>
                    </a:p>
                  </a:txBody>
                  <a:tcPr marL="0" marR="0" marT="0" marB="0"/>
                </a:tc>
              </a:tr>
              <a:tr h="500295">
                <a:tc>
                  <a:txBody>
                    <a:bodyPr/>
                    <a:lstStyle/>
                    <a:p>
                      <a:pPr marL="31750">
                        <a:lnSpc>
                          <a:spcPts val="3020"/>
                        </a:lnSpc>
                        <a:spcAft>
                          <a:spcPts val="0"/>
                        </a:spcAft>
                      </a:pPr>
                      <a:r>
                        <a:rPr lang="en-US" sz="2200">
                          <a:effectLst/>
                          <a:latin typeface="Times New Roman" panose="02020603050405020304" pitchFamily="18" charset="0"/>
                          <a:cs typeface="Times New Roman" panose="02020603050405020304" pitchFamily="18" charset="0"/>
                        </a:rPr>
                        <a:t>Chapter 6. Summary and Conclusion</a:t>
                      </a:r>
                      <a:endParaRPr lang="en-IN" sz="2200">
                        <a:effectLst/>
                        <a:latin typeface="Times New Roman" panose="02020603050405020304" pitchFamily="18" charset="0"/>
                        <a:ea typeface="Calibri" panose="020F0502020204030204"/>
                        <a:cs typeface="Times New Roman" panose="02020603050405020304" pitchFamily="18" charset="0"/>
                      </a:endParaRPr>
                    </a:p>
                  </a:txBody>
                  <a:tcPr marL="0" marR="0" marT="0" marB="0"/>
                </a:tc>
                <a:tc>
                  <a:txBody>
                    <a:bodyPr/>
                    <a:lstStyle/>
                    <a:p>
                      <a:pPr marL="1101090">
                        <a:lnSpc>
                          <a:spcPts val="3020"/>
                        </a:lnSpc>
                        <a:spcAft>
                          <a:spcPts val="0"/>
                        </a:spcAft>
                      </a:pPr>
                      <a:r>
                        <a:rPr lang="en-US" sz="2200" dirty="0" smtClean="0">
                          <a:effectLst/>
                          <a:latin typeface="Times New Roman" panose="02020603050405020304" pitchFamily="18" charset="0"/>
                          <a:cs typeface="Times New Roman" panose="02020603050405020304" pitchFamily="18" charset="0"/>
                        </a:rPr>
                        <a:t>    174-205</a:t>
                      </a:r>
                      <a:endParaRPr lang="en-IN" sz="2200" dirty="0">
                        <a:effectLst/>
                        <a:latin typeface="Times New Roman" panose="02020603050405020304" pitchFamily="18" charset="0"/>
                        <a:ea typeface="Calibri" panose="020F0502020204030204"/>
                        <a:cs typeface="Times New Roman" panose="02020603050405020304" pitchFamily="18" charset="0"/>
                      </a:endParaRPr>
                    </a:p>
                  </a:txBody>
                  <a:tcPr marL="0" marR="0" marT="0" marB="0"/>
                </a:tc>
              </a:tr>
              <a:tr h="500295">
                <a:tc>
                  <a:txBody>
                    <a:bodyPr/>
                    <a:lstStyle/>
                    <a:p>
                      <a:pPr marL="1840865" marR="1668780" algn="ctr">
                        <a:lnSpc>
                          <a:spcPts val="3020"/>
                        </a:lnSpc>
                        <a:spcAft>
                          <a:spcPts val="0"/>
                        </a:spcAft>
                      </a:pPr>
                      <a:r>
                        <a:rPr lang="en-US" sz="2200">
                          <a:effectLst/>
                          <a:latin typeface="Times New Roman" panose="02020603050405020304" pitchFamily="18" charset="0"/>
                          <a:cs typeface="Times New Roman" panose="02020603050405020304" pitchFamily="18" charset="0"/>
                        </a:rPr>
                        <a:t>Bibliography</a:t>
                      </a:r>
                      <a:endParaRPr lang="en-IN" sz="2200">
                        <a:effectLst/>
                        <a:latin typeface="Times New Roman" panose="02020603050405020304" pitchFamily="18" charset="0"/>
                        <a:ea typeface="Calibri" panose="020F0502020204030204"/>
                        <a:cs typeface="Times New Roman" panose="02020603050405020304" pitchFamily="18" charset="0"/>
                      </a:endParaRPr>
                    </a:p>
                  </a:txBody>
                  <a:tcPr marL="0" marR="0" marT="0" marB="0"/>
                </a:tc>
                <a:tc>
                  <a:txBody>
                    <a:bodyPr/>
                    <a:lstStyle/>
                    <a:p>
                      <a:pPr marL="31750" marR="29845" algn="r">
                        <a:lnSpc>
                          <a:spcPts val="3020"/>
                        </a:lnSpc>
                        <a:spcAft>
                          <a:spcPts val="0"/>
                        </a:spcAft>
                      </a:pPr>
                      <a:r>
                        <a:rPr lang="en-US" sz="2200">
                          <a:effectLst/>
                          <a:latin typeface="Times New Roman" panose="02020603050405020304" pitchFamily="18" charset="0"/>
                          <a:cs typeface="Times New Roman" panose="02020603050405020304" pitchFamily="18" charset="0"/>
                        </a:rPr>
                        <a:t>206-225</a:t>
                      </a:r>
                      <a:endParaRPr lang="en-IN" sz="2200">
                        <a:effectLst/>
                        <a:latin typeface="Times New Roman" panose="02020603050405020304" pitchFamily="18" charset="0"/>
                        <a:ea typeface="Calibri" panose="020F0502020204030204"/>
                        <a:cs typeface="Times New Roman" panose="02020603050405020304" pitchFamily="18" charset="0"/>
                      </a:endParaRPr>
                    </a:p>
                  </a:txBody>
                  <a:tcPr marL="0" marR="0" marT="0" marB="0"/>
                </a:tc>
              </a:tr>
              <a:tr h="500295">
                <a:tc>
                  <a:txBody>
                    <a:bodyPr/>
                    <a:lstStyle/>
                    <a:p>
                      <a:pPr marL="1413510" marR="1668780" algn="ctr">
                        <a:lnSpc>
                          <a:spcPts val="3020"/>
                        </a:lnSpc>
                        <a:spcAft>
                          <a:spcPts val="0"/>
                        </a:spcAft>
                      </a:pPr>
                      <a:r>
                        <a:rPr lang="en-US" sz="2200">
                          <a:effectLst/>
                          <a:latin typeface="Times New Roman" panose="02020603050405020304" pitchFamily="18" charset="0"/>
                          <a:cs typeface="Times New Roman" panose="02020603050405020304" pitchFamily="18" charset="0"/>
                        </a:rPr>
                        <a:t>Appendix</a:t>
                      </a:r>
                      <a:endParaRPr lang="en-IN" sz="2200">
                        <a:effectLst/>
                        <a:latin typeface="Times New Roman" panose="02020603050405020304" pitchFamily="18" charset="0"/>
                        <a:ea typeface="Calibri" panose="020F0502020204030204"/>
                        <a:cs typeface="Times New Roman" panose="02020603050405020304" pitchFamily="18" charset="0"/>
                      </a:endParaRPr>
                    </a:p>
                  </a:txBody>
                  <a:tcPr marL="0" marR="0" marT="0" marB="0"/>
                </a:tc>
                <a:tc>
                  <a:txBody>
                    <a:bodyPr/>
                    <a:lstStyle/>
                    <a:p>
                      <a:pPr marL="31750" marR="29845" algn="r">
                        <a:lnSpc>
                          <a:spcPts val="3020"/>
                        </a:lnSpc>
                        <a:spcAft>
                          <a:spcPts val="0"/>
                        </a:spcAft>
                      </a:pPr>
                      <a:r>
                        <a:rPr lang="en-US" sz="2200">
                          <a:effectLst/>
                          <a:latin typeface="Times New Roman" panose="02020603050405020304" pitchFamily="18" charset="0"/>
                          <a:cs typeface="Times New Roman" panose="02020603050405020304" pitchFamily="18" charset="0"/>
                        </a:rPr>
                        <a:t>226-231</a:t>
                      </a:r>
                      <a:endParaRPr lang="en-IN" sz="2200">
                        <a:effectLst/>
                        <a:latin typeface="Times New Roman" panose="02020603050405020304" pitchFamily="18" charset="0"/>
                        <a:ea typeface="Calibri" panose="020F0502020204030204"/>
                        <a:cs typeface="Times New Roman" panose="02020603050405020304" pitchFamily="18" charset="0"/>
                      </a:endParaRPr>
                    </a:p>
                  </a:txBody>
                  <a:tcPr marL="0" marR="0" marT="0" marB="0"/>
                </a:tc>
              </a:tr>
              <a:tr h="458603">
                <a:tc>
                  <a:txBody>
                    <a:bodyPr/>
                    <a:lstStyle/>
                    <a:p>
                      <a:pPr marL="31750">
                        <a:lnSpc>
                          <a:spcPts val="2870"/>
                        </a:lnSpc>
                        <a:spcAft>
                          <a:spcPts val="0"/>
                        </a:spcAft>
                      </a:pPr>
                      <a:r>
                        <a:rPr lang="en-US" sz="2200">
                          <a:effectLst/>
                          <a:latin typeface="Times New Roman" panose="02020603050405020304" pitchFamily="18" charset="0"/>
                          <a:cs typeface="Times New Roman" panose="02020603050405020304" pitchFamily="18" charset="0"/>
                        </a:rPr>
                        <a:t>Note: Shown after the completion of</a:t>
                      </a:r>
                      <a:endParaRPr lang="en-IN" sz="2200">
                        <a:effectLst/>
                        <a:latin typeface="Times New Roman" panose="02020603050405020304" pitchFamily="18" charset="0"/>
                        <a:ea typeface="Calibri" panose="020F0502020204030204"/>
                        <a:cs typeface="Times New Roman" panose="02020603050405020304" pitchFamily="18" charset="0"/>
                      </a:endParaRPr>
                    </a:p>
                  </a:txBody>
                  <a:tcPr marL="0" marR="0" marT="0" marB="0"/>
                </a:tc>
                <a:tc>
                  <a:txBody>
                    <a:bodyPr/>
                    <a:lstStyle/>
                    <a:p>
                      <a:pPr marL="77470">
                        <a:lnSpc>
                          <a:spcPts val="2870"/>
                        </a:lnSpc>
                        <a:spcAft>
                          <a:spcPts val="0"/>
                        </a:spcAft>
                      </a:pPr>
                      <a:r>
                        <a:rPr lang="en-US" sz="2200" dirty="0">
                          <a:effectLst/>
                          <a:latin typeface="Times New Roman" panose="02020603050405020304" pitchFamily="18" charset="0"/>
                          <a:cs typeface="Times New Roman" panose="02020603050405020304" pitchFamily="18" charset="0"/>
                        </a:rPr>
                        <a:t>DTP work .</a:t>
                      </a:r>
                      <a:endParaRPr lang="en-IN" sz="2200" dirty="0">
                        <a:effectLst/>
                        <a:latin typeface="Times New Roman" panose="02020603050405020304" pitchFamily="18" charset="0"/>
                        <a:ea typeface="Calibri" panose="020F0502020204030204"/>
                        <a:cs typeface="Times New Roman" panose="02020603050405020304" pitchFamily="18" charset="0"/>
                      </a:endParaRPr>
                    </a:p>
                  </a:txBody>
                  <a:tcPr marL="0" marR="0" marT="0" marB="0"/>
                </a:tc>
              </a:tr>
            </a:tbl>
          </a:graphicData>
        </a:graphic>
      </p:graphicFrame>
      <p:sp>
        <p:nvSpPr>
          <p:cNvPr id="5" name="Rectangle 1"/>
          <p:cNvSpPr>
            <a:spLocks noChangeArrowheads="1"/>
          </p:cNvSpPr>
          <p:nvPr/>
        </p:nvSpPr>
        <p:spPr bwMode="auto">
          <a:xfrm>
            <a:off x="730250" y="1463308"/>
            <a:ext cx="1256423" cy="1210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6808" tIns="558624" rIns="317400" bIns="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br>
              <a:rPr kumimoji="0" 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charset="0"/>
                <a:cs typeface="Times New Roman" panose="02020603050405020304" pitchFamily="18" charset="0"/>
              </a:rPr>
            </a:b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FF0000"/>
                </a:solidFill>
              </a:rPr>
              <a:t>List of Tables</a:t>
            </a:r>
            <a:br>
              <a:rPr lang="en-IN" sz="3000" dirty="0">
                <a:solidFill>
                  <a:srgbClr val="FF0000"/>
                </a:solidFill>
              </a:rPr>
            </a:br>
            <a:endParaRPr lang="en-IN" sz="3000" dirty="0">
              <a:solidFill>
                <a:srgbClr val="FF0000"/>
              </a:solidFill>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Shown </a:t>
            </a:r>
            <a:r>
              <a:rPr lang="en-US" sz="2200" dirty="0">
                <a:latin typeface="Times New Roman" panose="02020603050405020304" pitchFamily="18" charset="0"/>
                <a:cs typeface="Times New Roman" panose="02020603050405020304" pitchFamily="18" charset="0"/>
              </a:rPr>
              <a:t>next to the table of contents.</a:t>
            </a:r>
            <a:endParaRPr lang="en-IN"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It bears the table No., title of</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 table and </a:t>
            </a:r>
            <a:r>
              <a:rPr lang="en-US" sz="2200" dirty="0">
                <a:latin typeface="Times New Roman" panose="02020603050405020304" pitchFamily="18" charset="0"/>
                <a:cs typeface="Times New Roman" panose="02020603050405020304" pitchFamily="18" charset="0"/>
              </a:rPr>
              <a:t>page numbers.</a:t>
            </a:r>
            <a:endParaRPr lang="en-IN"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Every table should indicate</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 source from </a:t>
            </a:r>
            <a:r>
              <a:rPr lang="en-US" sz="2200" dirty="0">
                <a:latin typeface="Times New Roman" panose="02020603050405020304" pitchFamily="18" charset="0"/>
                <a:cs typeface="Times New Roman" panose="02020603050405020304" pitchFamily="18" charset="0"/>
              </a:rPr>
              <a:t>where it is prepared.</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It helps the easy location of each table.</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Every table conveys some results related to the investigation.</a:t>
            </a:r>
            <a:endParaRPr lang="en-IN" sz="2200" dirty="0">
              <a:latin typeface="Times New Roman" panose="02020603050405020304" pitchFamily="18" charset="0"/>
              <a:cs typeface="Times New Roman" panose="02020603050405020304" pitchFamily="18" charset="0"/>
            </a:endParaRPr>
          </a:p>
          <a:p>
            <a:pPr marL="0" indent="0">
              <a:buNone/>
            </a:pPr>
            <a:br>
              <a:rPr lang="en-US"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FF0000"/>
                </a:solidFill>
                <a:latin typeface="Times New Roman" panose="02020603050405020304" pitchFamily="18" charset="0"/>
                <a:cs typeface="Times New Roman" panose="02020603050405020304" pitchFamily="18" charset="0"/>
              </a:rPr>
              <a:t>Specimen List of Tables</a:t>
            </a:r>
            <a:br>
              <a:rPr lang="en-IN" sz="3000" b="1" dirty="0">
                <a:solidFill>
                  <a:srgbClr val="FF0000"/>
                </a:solidFill>
                <a:latin typeface="Times New Roman" panose="02020603050405020304" pitchFamily="18" charset="0"/>
                <a:cs typeface="Times New Roman" panose="02020603050405020304" pitchFamily="18" charset="0"/>
              </a:rPr>
            </a:b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sz="2200" b="1" dirty="0" smtClean="0">
                <a:latin typeface="Times New Roman" panose="02020603050405020304" pitchFamily="18" charset="0"/>
                <a:cs typeface="Times New Roman" panose="02020603050405020304" pitchFamily="18" charset="0"/>
              </a:rPr>
              <a:t>Table </a:t>
            </a:r>
            <a:r>
              <a:rPr lang="en-US" sz="2200" b="1" dirty="0">
                <a:latin typeface="Times New Roman" panose="02020603050405020304" pitchFamily="18" charset="0"/>
                <a:cs typeface="Times New Roman" panose="02020603050405020304" pitchFamily="18" charset="0"/>
              </a:rPr>
              <a:t>No.	</a:t>
            </a:r>
            <a:r>
              <a:rPr lang="en-US" sz="2200" b="1" dirty="0" smtClean="0">
                <a:latin typeface="Times New Roman" panose="02020603050405020304" pitchFamily="18" charset="0"/>
                <a:cs typeface="Times New Roman" panose="02020603050405020304" pitchFamily="18" charset="0"/>
              </a:rPr>
              <a:t>	Title</a:t>
            </a:r>
            <a:r>
              <a:rPr lang="en-US"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Page No.         </a:t>
            </a:r>
            <a:endParaRPr lang="en-IN" sz="2200" b="1" dirty="0">
              <a:latin typeface="Times New Roman" panose="02020603050405020304" pitchFamily="18" charset="0"/>
              <a:cs typeface="Times New Roman" panose="02020603050405020304" pitchFamily="18" charset="0"/>
            </a:endParaRPr>
          </a:p>
          <a:p>
            <a:pPr marL="457200" indent="-457200">
              <a:buAutoNum type="arabicPeriod"/>
            </a:pPr>
            <a:r>
              <a:rPr lang="en-US" sz="2200" dirty="0" smtClean="0">
                <a:latin typeface="Times New Roman" panose="02020603050405020304" pitchFamily="18" charset="0"/>
                <a:cs typeface="Times New Roman" panose="02020603050405020304" pitchFamily="18" charset="0"/>
              </a:rPr>
              <a:t>          Cost </a:t>
            </a:r>
            <a:r>
              <a:rPr lang="en-US" sz="2200" dirty="0">
                <a:latin typeface="Times New Roman" panose="02020603050405020304" pitchFamily="18" charset="0"/>
                <a:cs typeface="Times New Roman" panose="02020603050405020304" pitchFamily="18" charset="0"/>
              </a:rPr>
              <a:t>of capital of </a:t>
            </a:r>
            <a:r>
              <a:rPr lang="en-US" sz="2200" dirty="0" smtClean="0">
                <a:latin typeface="Times New Roman" panose="02020603050405020304" pitchFamily="18" charset="0"/>
                <a:cs typeface="Times New Roman" panose="02020603050405020304" pitchFamily="18" charset="0"/>
              </a:rPr>
              <a:t>Chemical industry</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34</a:t>
            </a:r>
            <a:endParaRPr lang="en-IN" sz="2200" dirty="0">
              <a:latin typeface="Times New Roman" panose="02020603050405020304" pitchFamily="18" charset="0"/>
              <a:cs typeface="Times New Roman" panose="02020603050405020304" pitchFamily="18" charset="0"/>
            </a:endParaRPr>
          </a:p>
          <a:p>
            <a:pPr marL="457200" indent="-457200">
              <a:buAutoNum type="arabicPeriod"/>
            </a:pP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Capitalisation</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2000-2020	 </a:t>
            </a:r>
            <a:r>
              <a:rPr lang="en-US" sz="2200" dirty="0" smtClean="0">
                <a:latin typeface="Times New Roman" panose="02020603050405020304" pitchFamily="18" charset="0"/>
                <a:cs typeface="Times New Roman" panose="02020603050405020304" pitchFamily="18" charset="0"/>
              </a:rPr>
              <a:t>                     48</a:t>
            </a:r>
            <a:endParaRPr lang="en-US" sz="2200" dirty="0" smtClean="0">
              <a:latin typeface="Times New Roman" panose="02020603050405020304" pitchFamily="18" charset="0"/>
              <a:cs typeface="Times New Roman" panose="02020603050405020304" pitchFamily="18" charset="0"/>
            </a:endParaRPr>
          </a:p>
          <a:p>
            <a:pPr marL="457200" lvl="1" indent="0">
              <a:buNone/>
            </a:pP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Note: it can be shown only </a:t>
            </a:r>
            <a:r>
              <a:rPr lang="en-US" sz="2200" dirty="0" smtClean="0">
                <a:latin typeface="Times New Roman" panose="02020603050405020304" pitchFamily="18" charset="0"/>
                <a:cs typeface="Times New Roman" panose="02020603050405020304" pitchFamily="18" charset="0"/>
              </a:rPr>
              <a:t>on completion </a:t>
            </a:r>
            <a:r>
              <a:rPr lang="en-US" sz="2200" dirty="0">
                <a:latin typeface="Times New Roman" panose="02020603050405020304" pitchFamily="18" charset="0"/>
                <a:cs typeface="Times New Roman" panose="02020603050405020304" pitchFamily="18" charset="0"/>
              </a:rPr>
              <a:t>of all DTP work.</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FF0000"/>
                </a:solidFill>
              </a:rPr>
              <a:t>List of Figures</a:t>
            </a:r>
            <a:br>
              <a:rPr lang="en-IN" sz="3000" b="1" dirty="0">
                <a:solidFill>
                  <a:srgbClr val="FF0000"/>
                </a:solidFill>
              </a:rPr>
            </a:br>
            <a:endParaRPr lang="en-IN" sz="3000" dirty="0">
              <a:solidFill>
                <a:srgbClr val="FF0000"/>
              </a:solidFill>
            </a:endParaRPr>
          </a:p>
        </p:txBody>
      </p:sp>
      <p:sp>
        <p:nvSpPr>
          <p:cNvPr id="3" name="Content Placeholder 2"/>
          <p:cNvSpPr>
            <a:spLocks noGrp="1"/>
          </p:cNvSpPr>
          <p:nvPr>
            <p:ph idx="1"/>
          </p:nvPr>
        </p:nvSpPr>
        <p:spPr/>
        <p:txBody>
          <a:bodyPr>
            <a:normAutofit/>
          </a:bodyPr>
          <a:lstStyle/>
          <a:p>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Figures/graphs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are shown next to the</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list of </a:t>
            </a:r>
            <a:r>
              <a:rPr lang="en-US" sz="2200" dirty="0">
                <a:latin typeface="Times New Roman" panose="02020603050405020304" pitchFamily="18" charset="0"/>
                <a:cs typeface="Times New Roman" panose="02020603050405020304" pitchFamily="18" charset="0"/>
              </a:rPr>
              <a:t>tables of the prefatory items.</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These are used to convey the results of analysis without further explanation.</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It should also show all the particulars as that of the list of tables.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FF0000"/>
                </a:solidFill>
              </a:rPr>
              <a:t>Specimen List of Figures</a:t>
            </a:r>
            <a:br>
              <a:rPr lang="en-IN" sz="3000" b="1" dirty="0">
                <a:solidFill>
                  <a:srgbClr val="FF0000"/>
                </a:solidFill>
              </a:rPr>
            </a:br>
            <a:endParaRPr lang="en-IN" sz="3000"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sz="2200" b="1" dirty="0" smtClean="0">
                <a:latin typeface="Times New Roman" panose="02020603050405020304" pitchFamily="18" charset="0"/>
                <a:cs typeface="Times New Roman" panose="02020603050405020304" pitchFamily="18" charset="0"/>
              </a:rPr>
              <a:t>Figure </a:t>
            </a:r>
            <a:r>
              <a:rPr lang="en-US" sz="2200" b="1" dirty="0">
                <a:latin typeface="Times New Roman" panose="02020603050405020304" pitchFamily="18" charset="0"/>
                <a:cs typeface="Times New Roman" panose="02020603050405020304" pitchFamily="18" charset="0"/>
              </a:rPr>
              <a:t>No.	</a:t>
            </a:r>
            <a:r>
              <a:rPr lang="en-US" sz="2200" b="1" dirty="0" smtClean="0">
                <a:latin typeface="Times New Roman" panose="02020603050405020304" pitchFamily="18" charset="0"/>
                <a:cs typeface="Times New Roman" panose="02020603050405020304" pitchFamily="18" charset="0"/>
              </a:rPr>
              <a:t>	Title</a:t>
            </a:r>
            <a:r>
              <a:rPr lang="en-US"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Page </a:t>
            </a:r>
            <a:r>
              <a:rPr lang="en-US" sz="2200" b="1" dirty="0">
                <a:latin typeface="Times New Roman" panose="02020603050405020304" pitchFamily="18" charset="0"/>
                <a:cs typeface="Times New Roman" panose="02020603050405020304" pitchFamily="18" charset="0"/>
              </a:rPr>
              <a:t>No.</a:t>
            </a:r>
            <a:endParaRPr lang="en-IN" sz="2200" b="1" dirty="0">
              <a:latin typeface="Times New Roman" panose="02020603050405020304" pitchFamily="18" charset="0"/>
              <a:cs typeface="Times New Roman" panose="02020603050405020304" pitchFamily="18" charset="0"/>
            </a:endParaRPr>
          </a:p>
          <a:p>
            <a:pPr marL="457200" lvl="1" indent="0">
              <a:buNone/>
            </a:pPr>
            <a:r>
              <a:rPr lang="en-US" sz="2200" dirty="0" smtClean="0">
                <a:latin typeface="Times New Roman" panose="02020603050405020304" pitchFamily="18" charset="0"/>
                <a:cs typeface="Times New Roman" panose="02020603050405020304" pitchFamily="18" charset="0"/>
              </a:rPr>
              <a:t>		    Market </a:t>
            </a:r>
            <a:r>
              <a:rPr lang="en-US" sz="2200" dirty="0" err="1">
                <a:latin typeface="Times New Roman" panose="02020603050405020304" pitchFamily="18" charset="0"/>
                <a:cs typeface="Times New Roman" panose="02020603050405020304" pitchFamily="18" charset="0"/>
              </a:rPr>
              <a:t>capitalisation</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76</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Earnings </a:t>
            </a:r>
            <a:r>
              <a:rPr lang="en-US" sz="2200" dirty="0">
                <a:latin typeface="Times New Roman" panose="02020603050405020304" pitchFamily="18" charset="0"/>
                <a:cs typeface="Times New Roman" panose="02020603050405020304" pitchFamily="18" charset="0"/>
              </a:rPr>
              <a:t>after interest and </a:t>
            </a:r>
            <a:r>
              <a:rPr lang="en-US" sz="2200" dirty="0" smtClean="0">
                <a:latin typeface="Times New Roman" panose="02020603050405020304" pitchFamily="18" charset="0"/>
                <a:cs typeface="Times New Roman" panose="02020603050405020304" pitchFamily="18" charset="0"/>
              </a:rPr>
              <a:t>tax	</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96</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Note: it can be shown only after the </a:t>
            </a:r>
            <a:r>
              <a:rPr lang="en-US" sz="2200" dirty="0" err="1">
                <a:latin typeface="Times New Roman" panose="02020603050405020304" pitchFamily="18" charset="0"/>
                <a:cs typeface="Times New Roman" panose="02020603050405020304" pitchFamily="18" charset="0"/>
              </a:rPr>
              <a:t>finalisation</a:t>
            </a:r>
            <a:r>
              <a:rPr lang="en-US" sz="2200" dirty="0">
                <a:latin typeface="Times New Roman" panose="02020603050405020304" pitchFamily="18" charset="0"/>
                <a:cs typeface="Times New Roman" panose="02020603050405020304" pitchFamily="18" charset="0"/>
              </a:rPr>
              <a:t> of DTP work.</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The Structure of a Research Report</a:t>
            </a:r>
            <a:br>
              <a:rPr lang="en-IN" sz="3200" b="1" dirty="0" smtClean="0">
                <a:solidFill>
                  <a:srgbClr val="FF0000"/>
                </a:solidFill>
                <a:latin typeface="Times New Roman" panose="02020603050405020304" pitchFamily="18" charset="0"/>
                <a:cs typeface="Times New Roman" panose="02020603050405020304" pitchFamily="18" charset="0"/>
              </a:rPr>
            </a:br>
            <a:endParaRPr lang="en-IN" sz="32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	The </a:t>
            </a:r>
            <a:r>
              <a:rPr lang="en-US" sz="2200" dirty="0">
                <a:latin typeface="Times New Roman" panose="02020603050405020304" pitchFamily="18" charset="0"/>
                <a:cs typeface="Times New Roman" panose="02020603050405020304" pitchFamily="18" charset="0"/>
              </a:rPr>
              <a:t>research report format consists of three main sections: </a:t>
            </a:r>
            <a:endParaRPr lang="en-US" sz="22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b="1" dirty="0" smtClean="0">
                <a:latin typeface="Times New Roman" panose="02020603050405020304" pitchFamily="18" charset="0"/>
                <a:cs typeface="Times New Roman" panose="02020603050405020304" pitchFamily="18" charset="0"/>
              </a:rPr>
              <a:t>The </a:t>
            </a:r>
            <a:r>
              <a:rPr lang="en-US" sz="2200" b="1" dirty="0" smtClean="0">
                <a:latin typeface="Times New Roman" panose="02020603050405020304" pitchFamily="18" charset="0"/>
                <a:cs typeface="Times New Roman" panose="02020603050405020304" pitchFamily="18" charset="0"/>
              </a:rPr>
              <a:t>introductory/prefatory/preliminary section</a:t>
            </a:r>
            <a:r>
              <a:rPr lang="en-US" sz="2200" b="1" dirty="0" smtClean="0">
                <a:latin typeface="Times New Roman" panose="02020603050405020304" pitchFamily="18" charset="0"/>
                <a:cs typeface="Times New Roman" panose="02020603050405020304" pitchFamily="18" charset="0"/>
              </a:rPr>
              <a:t>.</a:t>
            </a:r>
            <a:endParaRPr lang="en-US" sz="22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b="1" dirty="0" smtClean="0">
                <a:latin typeface="Times New Roman" panose="02020603050405020304" pitchFamily="18" charset="0"/>
                <a:cs typeface="Times New Roman" panose="02020603050405020304" pitchFamily="18" charset="0"/>
              </a:rPr>
              <a:t>The </a:t>
            </a:r>
            <a:r>
              <a:rPr lang="en-US" sz="2200" b="1" dirty="0" smtClean="0">
                <a:latin typeface="Times New Roman" panose="02020603050405020304" pitchFamily="18" charset="0"/>
                <a:cs typeface="Times New Roman" panose="02020603050405020304" pitchFamily="18" charset="0"/>
              </a:rPr>
              <a:t>body/text/content</a:t>
            </a:r>
            <a:r>
              <a:rPr lang="en-IN"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of </a:t>
            </a:r>
            <a:r>
              <a:rPr lang="en-US" sz="2200" b="1" dirty="0">
                <a:latin typeface="Times New Roman" panose="02020603050405020304" pitchFamily="18" charset="0"/>
                <a:cs typeface="Times New Roman" panose="02020603050405020304" pitchFamily="18" charset="0"/>
              </a:rPr>
              <a:t>the </a:t>
            </a:r>
            <a:r>
              <a:rPr lang="en-US" sz="2200" b="1" dirty="0" smtClean="0">
                <a:latin typeface="Times New Roman" panose="02020603050405020304" pitchFamily="18" charset="0"/>
                <a:cs typeface="Times New Roman" panose="02020603050405020304" pitchFamily="18" charset="0"/>
              </a:rPr>
              <a:t>report.</a:t>
            </a:r>
            <a:endParaRPr lang="en-US" sz="22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b="1" dirty="0" smtClean="0">
                <a:latin typeface="Times New Roman" panose="02020603050405020304" pitchFamily="18" charset="0"/>
                <a:cs typeface="Times New Roman" panose="02020603050405020304" pitchFamily="18" charset="0"/>
              </a:rPr>
              <a:t>The </a:t>
            </a:r>
            <a:r>
              <a:rPr lang="en-US" sz="2200" b="1" dirty="0" smtClean="0">
                <a:latin typeface="Times New Roman" panose="02020603050405020304" pitchFamily="18" charset="0"/>
                <a:cs typeface="Times New Roman" panose="02020603050405020304" pitchFamily="18" charset="0"/>
              </a:rPr>
              <a:t>reference/end section.</a:t>
            </a:r>
            <a:endParaRPr lang="en-IN" sz="2200" b="1" dirty="0">
              <a:latin typeface="Times New Roman" panose="02020603050405020304" pitchFamily="18" charset="0"/>
              <a:cs typeface="Times New Roman" panose="02020603050405020304" pitchFamily="18" charset="0"/>
            </a:endParaRPr>
          </a:p>
          <a:p>
            <a:pPr marL="0" indent="0">
              <a:buNone/>
            </a:pPr>
            <a:br>
              <a:rPr lang="en-US"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FF0000"/>
                </a:solidFill>
              </a:rPr>
              <a:t>List of Abbreviations</a:t>
            </a:r>
            <a:br>
              <a:rPr lang="en-IN" sz="3000" b="1" dirty="0">
                <a:solidFill>
                  <a:srgbClr val="FF0000"/>
                </a:solidFill>
              </a:rPr>
            </a:br>
            <a:endParaRPr lang="en-IN" sz="3000" dirty="0">
              <a:solidFill>
                <a:srgbClr val="FF0000"/>
              </a:solidFill>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The</a:t>
            </a:r>
            <a:r>
              <a:rPr lang="en-US" sz="2200" dirty="0">
                <a:latin typeface="Times New Roman" panose="02020603050405020304" pitchFamily="18" charset="0"/>
                <a:cs typeface="Times New Roman" panose="02020603050405020304" pitchFamily="18" charset="0"/>
              </a:rPr>
              <a:t>	usage	</a:t>
            </a:r>
            <a:r>
              <a:rPr lang="en-US" sz="2200" dirty="0" smtClean="0">
                <a:latin typeface="Times New Roman" panose="02020603050405020304" pitchFamily="18" charset="0"/>
                <a:cs typeface="Times New Roman" panose="02020603050405020304" pitchFamily="18" charset="0"/>
              </a:rPr>
              <a:t>of certain</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sentences/words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can</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be </a:t>
            </a:r>
            <a:r>
              <a:rPr lang="en-US" sz="2200" dirty="0">
                <a:latin typeface="Times New Roman" panose="02020603050405020304" pitchFamily="18" charset="0"/>
                <a:cs typeface="Times New Roman" panose="02020603050405020304" pitchFamily="18" charset="0"/>
              </a:rPr>
              <a:t>put in short forms.</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It should be shown in alphabetical order.</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Example</a:t>
            </a:r>
            <a:endParaRPr lang="en-IN" sz="2200" b="1"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APA- American Psychological Association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EBIT- </a:t>
            </a:r>
            <a:r>
              <a:rPr lang="en-US" sz="2200" dirty="0">
                <a:latin typeface="Times New Roman" panose="02020603050405020304" pitchFamily="18" charset="0"/>
                <a:cs typeface="Times New Roman" panose="02020603050405020304" pitchFamily="18" charset="0"/>
              </a:rPr>
              <a:t>Earnings Before Interest and Tax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ROA- </a:t>
            </a:r>
            <a:r>
              <a:rPr lang="en-US" sz="2200" dirty="0">
                <a:latin typeface="Times New Roman" panose="02020603050405020304" pitchFamily="18" charset="0"/>
                <a:cs typeface="Times New Roman" panose="02020603050405020304" pitchFamily="18" charset="0"/>
              </a:rPr>
              <a:t>Return On Assets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FF0000"/>
                </a:solidFill>
              </a:rPr>
              <a:t>Glossary</a:t>
            </a:r>
            <a:br>
              <a:rPr lang="en-IN" sz="3000" b="1" dirty="0">
                <a:solidFill>
                  <a:srgbClr val="FF0000"/>
                </a:solidFill>
              </a:rPr>
            </a:br>
            <a:endParaRPr lang="en-IN" sz="3000" dirty="0">
              <a:solidFill>
                <a:srgbClr val="FF0000"/>
              </a:solidFill>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comprises a list of words and their meanings.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alphabetical listing of difficult words with meaning to understand the content to </a:t>
            </a:r>
            <a:r>
              <a:rPr lang="en-US" sz="2200" dirty="0" smtClean="0">
                <a:latin typeface="Times New Roman" panose="02020603050405020304" pitchFamily="18" charset="0"/>
                <a:cs typeface="Times New Roman" panose="02020603050405020304" pitchFamily="18" charset="0"/>
              </a:rPr>
              <a:t>the</a:t>
            </a:r>
            <a:r>
              <a:rPr lang="en-IN"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readers </a:t>
            </a:r>
            <a:r>
              <a:rPr lang="en-US" sz="2200" dirty="0">
                <a:latin typeface="Times New Roman" panose="02020603050405020304" pitchFamily="18" charset="0"/>
                <a:cs typeface="Times New Roman" panose="02020603050405020304" pitchFamily="18" charset="0"/>
              </a:rPr>
              <a:t>of the report.</a:t>
            </a:r>
            <a:endParaRPr lang="en-IN" sz="2200" dirty="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Example</a:t>
            </a:r>
            <a:endParaRPr lang="en-IN" sz="2200" b="1" dirty="0">
              <a:latin typeface="Times New Roman" panose="02020603050405020304" pitchFamily="18" charset="0"/>
              <a:cs typeface="Times New Roman" panose="02020603050405020304" pitchFamily="18" charset="0"/>
            </a:endParaRPr>
          </a:p>
          <a:p>
            <a:r>
              <a:rPr lang="en-US" sz="2200" dirty="0" err="1">
                <a:latin typeface="Times New Roman" panose="02020603050405020304" pitchFamily="18" charset="0"/>
                <a:cs typeface="Times New Roman" panose="02020603050405020304" pitchFamily="18" charset="0"/>
              </a:rPr>
              <a:t>Capitalisation</a:t>
            </a:r>
            <a:r>
              <a:rPr lang="en-US" sz="2200" dirty="0">
                <a:latin typeface="Times New Roman" panose="02020603050405020304" pitchFamily="18" charset="0"/>
                <a:cs typeface="Times New Roman" panose="02020603050405020304" pitchFamily="18" charset="0"/>
              </a:rPr>
              <a:t>: The total capital of the </a:t>
            </a:r>
            <a:r>
              <a:rPr lang="en-US" sz="2200" dirty="0" smtClean="0">
                <a:latin typeface="Times New Roman" panose="02020603050405020304" pitchFamily="18" charset="0"/>
                <a:cs typeface="Times New Roman" panose="02020603050405020304" pitchFamily="18" charset="0"/>
              </a:rPr>
              <a:t>industry.</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Capital </a:t>
            </a:r>
            <a:r>
              <a:rPr lang="en-US" sz="2200" dirty="0">
                <a:latin typeface="Times New Roman" panose="02020603050405020304" pitchFamily="18" charset="0"/>
                <a:cs typeface="Times New Roman" panose="02020603050405020304" pitchFamily="18" charset="0"/>
              </a:rPr>
              <a:t>Structure: Components of total </a:t>
            </a:r>
            <a:r>
              <a:rPr lang="en-US" sz="2200" dirty="0" smtClean="0">
                <a:latin typeface="Times New Roman" panose="02020603050405020304" pitchFamily="18" charset="0"/>
                <a:cs typeface="Times New Roman" panose="02020603050405020304" pitchFamily="18" charset="0"/>
              </a:rPr>
              <a:t>capital.</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FF0000"/>
                </a:solidFill>
              </a:rPr>
              <a:t>Abstract</a:t>
            </a:r>
            <a:br>
              <a:rPr lang="en-IN" sz="3000" b="1" dirty="0">
                <a:solidFill>
                  <a:srgbClr val="FF0000"/>
                </a:solidFill>
              </a:rPr>
            </a:br>
            <a:endParaRPr lang="en-IN" sz="3000" dirty="0">
              <a:solidFill>
                <a:srgbClr val="FF0000"/>
              </a:solidFill>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is a comprehensive summary of the research work.</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It indicates the significance of the work.</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It shows how the investigation is carried out. It discloses the results of the work.</a:t>
            </a:r>
            <a:endParaRPr lang="en-IN"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It covers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findings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of the</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study</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and</a:t>
            </a:r>
            <a:r>
              <a:rPr lang="en-US" sz="2200" dirty="0">
                <a:latin typeface="Times New Roman" panose="02020603050405020304" pitchFamily="18" charset="0"/>
                <a:cs typeface="Times New Roman" panose="02020603050405020304" pitchFamily="18" charset="0"/>
              </a:rPr>
              <a:t>	its implications.</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It denotes the conclusion of the work also.</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2400" b="1" dirty="0" smtClean="0">
                <a:solidFill>
                  <a:srgbClr val="C00000"/>
                </a:solidFill>
              </a:rPr>
              <a:t>1. The Introductory/Prefatory items</a:t>
            </a:r>
            <a:br>
              <a:rPr lang="en-IN" sz="1600" dirty="0" smtClean="0">
                <a:solidFill>
                  <a:srgbClr val="C00000"/>
                </a:solidFill>
              </a:rPr>
            </a:br>
            <a:endParaRPr lang="en-IN" sz="2400" dirty="0">
              <a:solidFill>
                <a:srgbClr val="C00000"/>
              </a:solidFill>
            </a:endParaRPr>
          </a:p>
        </p:txBody>
      </p:sp>
      <p:sp>
        <p:nvSpPr>
          <p:cNvPr id="3" name="Content Placeholder 2"/>
          <p:cNvSpPr>
            <a:spLocks noGrp="1"/>
          </p:cNvSpPr>
          <p:nvPr>
            <p:ph idx="1"/>
          </p:nvPr>
        </p:nvSpPr>
        <p:spPr/>
        <p:txBody>
          <a:bodyPr>
            <a:normAutofit fontScale="70000" lnSpcReduction="20000"/>
          </a:bodyPr>
          <a:lstStyle/>
          <a:p>
            <a:pPr lvl="0"/>
            <a:r>
              <a:rPr lang="en-US" b="1" dirty="0" smtClean="0"/>
              <a:t>Title </a:t>
            </a:r>
            <a:r>
              <a:rPr lang="en-US" b="1" dirty="0"/>
              <a:t>page</a:t>
            </a:r>
            <a:endParaRPr lang="en-IN" sz="1400" dirty="0"/>
          </a:p>
          <a:p>
            <a:pPr lvl="0"/>
            <a:r>
              <a:rPr lang="en-US" b="1" dirty="0"/>
              <a:t>Certificate on plagiarism check</a:t>
            </a:r>
            <a:endParaRPr lang="en-IN" sz="1400" dirty="0"/>
          </a:p>
          <a:p>
            <a:pPr lvl="0"/>
            <a:r>
              <a:rPr lang="en-US" b="1" dirty="0"/>
              <a:t>Declaration</a:t>
            </a:r>
            <a:endParaRPr lang="en-IN" sz="1400" dirty="0"/>
          </a:p>
          <a:p>
            <a:pPr lvl="0"/>
            <a:r>
              <a:rPr lang="en-US" b="1" dirty="0"/>
              <a:t>Certificate</a:t>
            </a:r>
            <a:endParaRPr lang="en-IN" sz="1400" dirty="0"/>
          </a:p>
          <a:p>
            <a:pPr lvl="0"/>
            <a:r>
              <a:rPr lang="en-US" b="1" dirty="0"/>
              <a:t>Acknowledgements</a:t>
            </a:r>
            <a:endParaRPr lang="en-IN" sz="1400" dirty="0"/>
          </a:p>
          <a:p>
            <a:pPr lvl="0"/>
            <a:r>
              <a:rPr lang="en-US" b="1" dirty="0"/>
              <a:t>Table of contents</a:t>
            </a:r>
            <a:endParaRPr lang="en-IN" sz="1400" dirty="0"/>
          </a:p>
          <a:p>
            <a:pPr lvl="0"/>
            <a:r>
              <a:rPr lang="en-US" b="1" dirty="0"/>
              <a:t>List of tables</a:t>
            </a:r>
            <a:endParaRPr lang="en-IN" sz="1400" dirty="0"/>
          </a:p>
          <a:p>
            <a:pPr lvl="0"/>
            <a:r>
              <a:rPr lang="en-US" b="1" dirty="0"/>
              <a:t>List of figures</a:t>
            </a:r>
            <a:endParaRPr lang="en-IN" sz="1400" dirty="0"/>
          </a:p>
          <a:p>
            <a:pPr lvl="0"/>
            <a:r>
              <a:rPr lang="en-US" b="1" dirty="0"/>
              <a:t>List of abbreviations</a:t>
            </a:r>
            <a:endParaRPr lang="en-IN" sz="1400" dirty="0"/>
          </a:p>
          <a:p>
            <a:pPr lvl="0"/>
            <a:r>
              <a:rPr lang="en-US" b="1" dirty="0"/>
              <a:t>Glossary and</a:t>
            </a:r>
            <a:endParaRPr lang="en-IN" sz="1400" dirty="0"/>
          </a:p>
          <a:p>
            <a:pPr lvl="0"/>
            <a:r>
              <a:rPr lang="en-US" b="1" dirty="0"/>
              <a:t>Abstract</a:t>
            </a:r>
            <a:endParaRPr lang="en-IN" sz="1400" dirty="0"/>
          </a:p>
          <a:p>
            <a:pPr marL="0" indent="0">
              <a:buNone/>
            </a:pPr>
            <a:br>
              <a:rPr lang="en-US" dirty="0"/>
            </a:b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57200" lvl="1" indent="0"/>
            <a:r>
              <a:rPr lang="en-US" sz="2400" b="1" dirty="0" smtClean="0">
                <a:solidFill>
                  <a:srgbClr val="C00000"/>
                </a:solidFill>
              </a:rPr>
              <a:t>2. The </a:t>
            </a:r>
            <a:r>
              <a:rPr lang="en-US" sz="2400" b="1" dirty="0" smtClean="0">
                <a:solidFill>
                  <a:srgbClr val="C00000"/>
                </a:solidFill>
              </a:rPr>
              <a:t>Body/Text/Content/Matter of</a:t>
            </a:r>
            <a:r>
              <a:rPr lang="en-IN" sz="2400" b="1" dirty="0">
                <a:solidFill>
                  <a:srgbClr val="C00000"/>
                </a:solidFill>
              </a:rPr>
              <a:t> </a:t>
            </a:r>
            <a:r>
              <a:rPr lang="en-US" sz="2400" b="1" dirty="0" smtClean="0">
                <a:solidFill>
                  <a:srgbClr val="C00000"/>
                </a:solidFill>
              </a:rPr>
              <a:t>the Report</a:t>
            </a:r>
            <a:br>
              <a:rPr lang="en-IN" sz="2400" b="1" dirty="0" smtClean="0">
                <a:solidFill>
                  <a:srgbClr val="C00000"/>
                </a:solidFill>
              </a:rPr>
            </a:br>
            <a:endParaRPr lang="en-IN" sz="2400" b="1" dirty="0">
              <a:solidFill>
                <a:srgbClr val="C00000"/>
              </a:solidFill>
            </a:endParaRPr>
          </a:p>
        </p:txBody>
      </p:sp>
      <p:sp>
        <p:nvSpPr>
          <p:cNvPr id="3" name="Content Placeholder 2"/>
          <p:cNvSpPr>
            <a:spLocks noGrp="1"/>
          </p:cNvSpPr>
          <p:nvPr>
            <p:ph idx="1"/>
          </p:nvPr>
        </p:nvSpPr>
        <p:spPr/>
        <p:txBody>
          <a:bodyPr>
            <a:normAutofit/>
          </a:bodyPr>
          <a:lstStyle/>
          <a:p>
            <a:pPr marL="457200" lvl="1" indent="0">
              <a:buNone/>
            </a:pPr>
            <a:r>
              <a:rPr lang="en-US" sz="2200" dirty="0" smtClean="0">
                <a:latin typeface="Times New Roman" panose="02020603050405020304" pitchFamily="18" charset="0"/>
                <a:cs typeface="Times New Roman" panose="02020603050405020304" pitchFamily="18" charset="0"/>
              </a:rPr>
              <a:t>I. </a:t>
            </a:r>
            <a:r>
              <a:rPr lang="en-US" sz="2200" b="1" dirty="0" smtClean="0">
                <a:latin typeface="Times New Roman" panose="02020603050405020304" pitchFamily="18" charset="0"/>
                <a:cs typeface="Times New Roman" panose="02020603050405020304" pitchFamily="18" charset="0"/>
              </a:rPr>
              <a:t>Introduction</a:t>
            </a:r>
            <a:endParaRPr lang="en-IN" sz="2200" b="1" dirty="0" smtClean="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Statement of the problem</a:t>
            </a:r>
            <a:endParaRPr lang="en-IN" sz="1800" dirty="0" smtClean="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Significance of the problem</a:t>
            </a:r>
            <a:endParaRPr lang="en-IN" sz="1800" dirty="0" smtClean="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Objectives/purposes</a:t>
            </a:r>
            <a:endParaRPr lang="en-IN" sz="1800" dirty="0" smtClean="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Hypotheses</a:t>
            </a:r>
            <a:endParaRPr lang="en-IN" sz="1800" dirty="0" smtClean="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Assumptions</a:t>
            </a:r>
            <a:endParaRPr lang="en-IN" sz="1800" dirty="0" smtClean="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Limitations</a:t>
            </a:r>
            <a:endParaRPr lang="en-IN" sz="1800" dirty="0" smtClean="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Definition of important terms and</a:t>
            </a:r>
            <a:endParaRPr lang="en-IN" sz="1800" dirty="0" smtClean="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Scheme of presentation</a:t>
            </a:r>
            <a:endParaRPr lang="en-IN" sz="1800" dirty="0" smtClean="0">
              <a:latin typeface="Times New Roman" panose="02020603050405020304" pitchFamily="18" charset="0"/>
              <a:cs typeface="Times New Roman" panose="02020603050405020304" pitchFamily="18" charset="0"/>
            </a:endParaRPr>
          </a:p>
          <a:p>
            <a:pPr marL="0" indent="0">
              <a:buNone/>
            </a:pPr>
            <a:br>
              <a:rPr lang="en-US" sz="2200" dirty="0" smtClean="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endParaRPr lang="en-IN" sz="2200" dirty="0">
              <a:latin typeface="Times New Roman" panose="02020603050405020304" pitchFamily="18" charset="0"/>
              <a:cs typeface="Times New Roman" panose="02020603050405020304" pitchFamily="18" charset="0"/>
            </a:endParaRPr>
          </a:p>
          <a:p>
            <a:pPr marL="457200" lvl="1" indent="0">
              <a:buNone/>
            </a:pPr>
            <a:r>
              <a:rPr lang="en-US" sz="2200" b="1" dirty="0" smtClean="0">
                <a:latin typeface="Times New Roman" panose="02020603050405020304" pitchFamily="18" charset="0"/>
                <a:cs typeface="Times New Roman" panose="02020603050405020304" pitchFamily="18" charset="0"/>
              </a:rPr>
              <a:t>II. Review </a:t>
            </a:r>
            <a:r>
              <a:rPr lang="en-US" sz="2200" b="1" dirty="0" smtClean="0">
                <a:latin typeface="Times New Roman" panose="02020603050405020304" pitchFamily="18" charset="0"/>
                <a:cs typeface="Times New Roman" panose="02020603050405020304" pitchFamily="18" charset="0"/>
              </a:rPr>
              <a:t>of literature </a:t>
            </a:r>
            <a:r>
              <a:rPr lang="en-US" sz="2200" b="1" dirty="0">
                <a:latin typeface="Times New Roman" panose="02020603050405020304" pitchFamily="18" charset="0"/>
                <a:cs typeface="Times New Roman" panose="02020603050405020304" pitchFamily="18" charset="0"/>
              </a:rPr>
              <a:t>(analysis </a:t>
            </a:r>
            <a:r>
              <a:rPr lang="en-US" sz="2200" b="1" dirty="0" smtClean="0">
                <a:latin typeface="Times New Roman" panose="02020603050405020304" pitchFamily="18" charset="0"/>
                <a:cs typeface="Times New Roman" panose="02020603050405020304" pitchFamily="18" charset="0"/>
              </a:rPr>
              <a:t>of previous </a:t>
            </a:r>
            <a:r>
              <a:rPr lang="en-US" sz="2200" b="1" dirty="0" smtClean="0">
                <a:latin typeface="Times New Roman" panose="02020603050405020304" pitchFamily="18" charset="0"/>
                <a:cs typeface="Times New Roman" panose="02020603050405020304" pitchFamily="18" charset="0"/>
              </a:rPr>
              <a:t>studies</a:t>
            </a:r>
            <a:r>
              <a:rPr lang="en-US" sz="2200" b="1" dirty="0" smtClean="0">
                <a:latin typeface="Times New Roman" panose="02020603050405020304" pitchFamily="18" charset="0"/>
                <a:cs typeface="Times New Roman" panose="02020603050405020304" pitchFamily="18" charset="0"/>
              </a:rPr>
              <a:t>)</a:t>
            </a:r>
            <a:endParaRPr lang="en-US" sz="2200" b="1" dirty="0" smtClean="0">
              <a:latin typeface="Times New Roman" panose="02020603050405020304" pitchFamily="18" charset="0"/>
              <a:cs typeface="Times New Roman" panose="02020603050405020304" pitchFamily="18" charset="0"/>
            </a:endParaRPr>
          </a:p>
          <a:p>
            <a:pPr marL="457200" lvl="1" indent="0">
              <a:buNone/>
            </a:pPr>
            <a:endParaRPr lang="en-IN" sz="2200" b="1" dirty="0" smtClean="0">
              <a:latin typeface="Times New Roman" panose="02020603050405020304" pitchFamily="18" charset="0"/>
              <a:cs typeface="Times New Roman" panose="02020603050405020304" pitchFamily="18" charset="0"/>
            </a:endParaRPr>
          </a:p>
          <a:p>
            <a:pPr marL="457200" lvl="1" indent="0">
              <a:buNone/>
            </a:pPr>
            <a:r>
              <a:rPr lang="en-US" sz="2200" b="1" dirty="0" smtClean="0">
                <a:latin typeface="Times New Roman" panose="02020603050405020304" pitchFamily="18" charset="0"/>
                <a:cs typeface="Times New Roman" panose="02020603050405020304" pitchFamily="18" charset="0"/>
              </a:rPr>
              <a:t>III. Design/methodology of the study</a:t>
            </a:r>
            <a:endParaRPr lang="en-IN" sz="2200" b="1" dirty="0" smtClean="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Research </a:t>
            </a:r>
            <a:r>
              <a:rPr lang="en-US" sz="1800" dirty="0">
                <a:latin typeface="Times New Roman" panose="02020603050405020304" pitchFamily="18" charset="0"/>
                <a:cs typeface="Times New Roman" panose="02020603050405020304" pitchFamily="18" charset="0"/>
              </a:rPr>
              <a:t>design and sources of data</a:t>
            </a:r>
            <a:endParaRPr lang="en-IN"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Sampling procedure</a:t>
            </a:r>
            <a:endParaRPr lang="en-IN"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Methods and instruments of data collection</a:t>
            </a:r>
            <a:endParaRPr lang="en-IN"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Statistical treatment</a:t>
            </a:r>
            <a:endParaRPr lang="en-IN" sz="1800" dirty="0">
              <a:latin typeface="Times New Roman" panose="02020603050405020304" pitchFamily="18" charset="0"/>
              <a:cs typeface="Times New Roman" panose="02020603050405020304" pitchFamily="18" charset="0"/>
            </a:endParaRPr>
          </a:p>
          <a:p>
            <a:pPr marL="0" indent="0">
              <a:buNone/>
            </a:pPr>
            <a:br>
              <a:rPr lang="en-US"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200" dirty="0">
                <a:latin typeface="Times New Roman" panose="02020603050405020304" pitchFamily="18" charset="0"/>
                <a:cs typeface="Times New Roman" panose="02020603050405020304" pitchFamily="18" charset="0"/>
              </a:rPr>
              <a:t>Body part </a:t>
            </a:r>
            <a:r>
              <a:rPr lang="en-US" sz="2200" dirty="0" err="1">
                <a:latin typeface="Times New Roman" panose="02020603050405020304" pitchFamily="18" charset="0"/>
                <a:cs typeface="Times New Roman" panose="02020603050405020304" pitchFamily="18" charset="0"/>
              </a:rPr>
              <a:t>contd</a:t>
            </a:r>
            <a:r>
              <a:rPr lang="en-US" sz="2200" dirty="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a:p>
            <a:pPr marL="457200" lvl="1" indent="0">
              <a:buNone/>
            </a:pPr>
            <a:r>
              <a:rPr lang="en-US" sz="2200" b="1" dirty="0" smtClean="0">
                <a:latin typeface="Times New Roman" panose="02020603050405020304" pitchFamily="18" charset="0"/>
                <a:cs typeface="Times New Roman" panose="02020603050405020304" pitchFamily="18" charset="0"/>
              </a:rPr>
              <a:t>IV.  Analysis </a:t>
            </a:r>
            <a:r>
              <a:rPr lang="en-US" sz="2200" b="1" dirty="0">
                <a:latin typeface="Times New Roman" panose="02020603050405020304" pitchFamily="18" charset="0"/>
                <a:cs typeface="Times New Roman" panose="02020603050405020304" pitchFamily="18" charset="0"/>
              </a:rPr>
              <a:t>of data</a:t>
            </a:r>
            <a:endParaRPr lang="en-IN" sz="2200" b="1"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Text with appropriate tables</a:t>
            </a:r>
            <a:endParaRPr lang="en-IN"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Text with appropriate figures/graphs</a:t>
            </a:r>
            <a:endParaRPr lang="en-IN" sz="18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p>
            <a:pPr marL="457200" lvl="1" indent="0">
              <a:buNone/>
            </a:pPr>
            <a:r>
              <a:rPr lang="en-US" sz="2200" b="1" dirty="0" smtClean="0">
                <a:latin typeface="Times New Roman" panose="02020603050405020304" pitchFamily="18" charset="0"/>
                <a:cs typeface="Times New Roman" panose="02020603050405020304" pitchFamily="18" charset="0"/>
              </a:rPr>
              <a:t>V.  Results </a:t>
            </a:r>
            <a:r>
              <a:rPr lang="en-US" sz="2200" b="1" dirty="0">
                <a:latin typeface="Times New Roman" panose="02020603050405020304" pitchFamily="18" charset="0"/>
                <a:cs typeface="Times New Roman" panose="02020603050405020304" pitchFamily="18" charset="0"/>
              </a:rPr>
              <a:t>and discussion</a:t>
            </a:r>
            <a:endParaRPr lang="en-IN" sz="2200" b="1"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Major </a:t>
            </a:r>
            <a:r>
              <a:rPr lang="en-US" sz="1800" dirty="0">
                <a:latin typeface="Times New Roman" panose="02020603050405020304" pitchFamily="18" charset="0"/>
                <a:cs typeface="Times New Roman" panose="02020603050405020304" pitchFamily="18" charset="0"/>
              </a:rPr>
              <a:t>findings (accept or reject hypotheses)</a:t>
            </a:r>
            <a:endParaRPr lang="en-IN" sz="18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pPr marL="457200" lvl="1" indent="0">
              <a:buNone/>
            </a:pPr>
            <a:r>
              <a:rPr lang="en-US" sz="2200" b="1" dirty="0" smtClean="0">
                <a:latin typeface="Times New Roman" panose="02020603050405020304" pitchFamily="18" charset="0"/>
                <a:cs typeface="Times New Roman" panose="02020603050405020304" pitchFamily="18" charset="0"/>
              </a:rPr>
              <a:t>VI.   Summary </a:t>
            </a:r>
            <a:r>
              <a:rPr lang="en-US" sz="2200" b="1" dirty="0">
                <a:latin typeface="Times New Roman" panose="02020603050405020304" pitchFamily="18" charset="0"/>
                <a:cs typeface="Times New Roman" panose="02020603050405020304" pitchFamily="18" charset="0"/>
              </a:rPr>
              <a:t>and conclusions</a:t>
            </a:r>
            <a:endParaRPr lang="en-IN" sz="2200" b="1"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Conclusions</a:t>
            </a:r>
            <a:endParaRPr lang="en-IN"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Recommendation for further investigation</a:t>
            </a:r>
            <a:endParaRPr lang="en-IN" sz="18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57200" lvl="1" indent="0" algn="ctr"/>
            <a:br>
              <a:rPr lang="en-US" sz="3000" b="1" dirty="0" smtClean="0">
                <a:solidFill>
                  <a:srgbClr val="C00000"/>
                </a:solidFill>
                <a:latin typeface="Times New Roman" panose="02020603050405020304" pitchFamily="18" charset="0"/>
                <a:cs typeface="Times New Roman" panose="02020603050405020304" pitchFamily="18" charset="0"/>
              </a:rPr>
            </a:br>
            <a:r>
              <a:rPr lang="en-US" sz="3000" b="1" dirty="0" smtClean="0">
                <a:solidFill>
                  <a:srgbClr val="C00000"/>
                </a:solidFill>
                <a:latin typeface="Times New Roman" panose="02020603050405020304" pitchFamily="18" charset="0"/>
                <a:cs typeface="Times New Roman" panose="02020603050405020304" pitchFamily="18" charset="0"/>
              </a:rPr>
              <a:t>3. Reference/End matter</a:t>
            </a:r>
            <a:br>
              <a:rPr lang="en-IN" sz="3000" b="1" dirty="0" smtClean="0">
                <a:solidFill>
                  <a:srgbClr val="C00000"/>
                </a:solidFill>
                <a:latin typeface="Times New Roman" panose="02020603050405020304" pitchFamily="18" charset="0"/>
                <a:cs typeface="Times New Roman" panose="02020603050405020304" pitchFamily="18" charset="0"/>
              </a:rPr>
            </a:br>
            <a:r>
              <a:rPr lang="en-US" sz="3000" dirty="0" smtClean="0">
                <a:solidFill>
                  <a:srgbClr val="C00000"/>
                </a:solidFill>
                <a:latin typeface="Times New Roman" panose="02020603050405020304" pitchFamily="18" charset="0"/>
                <a:cs typeface="Times New Roman" panose="02020603050405020304" pitchFamily="18" charset="0"/>
              </a:rPr>
              <a:t> </a:t>
            </a:r>
            <a:br>
              <a:rPr lang="en-IN" sz="3000" dirty="0" smtClean="0">
                <a:solidFill>
                  <a:srgbClr val="C00000"/>
                </a:solidFill>
                <a:latin typeface="Times New Roman" panose="02020603050405020304" pitchFamily="18" charset="0"/>
                <a:cs typeface="Times New Roman" panose="02020603050405020304" pitchFamily="18" charset="0"/>
              </a:rPr>
            </a:br>
            <a:endParaRPr lang="en-IN" sz="3000" dirty="0">
              <a:solidFill>
                <a:srgbClr val="C00000"/>
              </a:solidFill>
            </a:endParaRPr>
          </a:p>
        </p:txBody>
      </p:sp>
      <p:sp>
        <p:nvSpPr>
          <p:cNvPr id="3" name="Content Placeholder 2"/>
          <p:cNvSpPr>
            <a:spLocks noGrp="1"/>
          </p:cNvSpPr>
          <p:nvPr>
            <p:ph idx="1"/>
          </p:nvPr>
        </p:nvSpPr>
        <p:spPr/>
        <p:txBody>
          <a:bodyPr>
            <a:normAutofit/>
          </a:bodyPr>
          <a:lstStyle/>
          <a:p>
            <a:pPr lvl="1"/>
            <a:r>
              <a:rPr lang="en-US" sz="2200" dirty="0" smtClean="0">
                <a:latin typeface="Times New Roman" panose="02020603050405020304" pitchFamily="18" charset="0"/>
                <a:cs typeface="Times New Roman" panose="02020603050405020304" pitchFamily="18" charset="0"/>
              </a:rPr>
              <a:t>Reference/bibliography</a:t>
            </a:r>
            <a:endParaRPr lang="en-IN" sz="2200" dirty="0">
              <a:latin typeface="Times New Roman" panose="02020603050405020304" pitchFamily="18" charset="0"/>
              <a:cs typeface="Times New Roman" panose="02020603050405020304" pitchFamily="18" charset="0"/>
            </a:endParaRPr>
          </a:p>
          <a:p>
            <a:pPr lvl="1"/>
            <a:r>
              <a:rPr lang="en-US" sz="2200" dirty="0">
                <a:latin typeface="Times New Roman" panose="02020603050405020304" pitchFamily="18" charset="0"/>
                <a:cs typeface="Times New Roman" panose="02020603050405020304" pitchFamily="18" charset="0"/>
              </a:rPr>
              <a:t>Appendices</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C00000"/>
                </a:solidFill>
              </a:rPr>
              <a:t>Detailed Research Report:</a:t>
            </a:r>
            <a:endParaRPr lang="en-IN" sz="3000" dirty="0">
              <a:solidFill>
                <a:srgbClr val="C00000"/>
              </a:solidFill>
            </a:endParaRPr>
          </a:p>
        </p:txBody>
      </p:sp>
      <p:sp>
        <p:nvSpPr>
          <p:cNvPr id="3" name="Content Placeholder 2"/>
          <p:cNvSpPr>
            <a:spLocks noGrp="1"/>
          </p:cNvSpPr>
          <p:nvPr>
            <p:ph idx="1"/>
          </p:nvPr>
        </p:nvSpPr>
        <p:spPr/>
        <p:txBody>
          <a:bodyPr>
            <a:normAutofit/>
          </a:bodyPr>
          <a:lstStyle/>
          <a:p>
            <a:r>
              <a:rPr lang="en-US" sz="2200" b="1" dirty="0" smtClean="0">
                <a:latin typeface="Times New Roman" panose="02020603050405020304" pitchFamily="18" charset="0"/>
                <a:cs typeface="Times New Roman" panose="02020603050405020304" pitchFamily="18" charset="0"/>
              </a:rPr>
              <a:t>INTRODUCTORY </a:t>
            </a:r>
            <a:r>
              <a:rPr lang="en-US" sz="2200" b="1" dirty="0">
                <a:latin typeface="Times New Roman" panose="02020603050405020304" pitchFamily="18" charset="0"/>
                <a:cs typeface="Times New Roman" panose="02020603050405020304" pitchFamily="18" charset="0"/>
              </a:rPr>
              <a:t>SECTION</a:t>
            </a:r>
            <a:endParaRPr lang="en-IN" sz="2200" dirty="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a. Title page</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The title page shows the title of the report, name of the researcher, name of the institution where it is submitted, degree for which it is submitted, name of the supervisor (optional), research </a:t>
            </a:r>
            <a:r>
              <a:rPr lang="en-US" sz="2200" dirty="0" err="1">
                <a:latin typeface="Times New Roman" panose="02020603050405020304" pitchFamily="18" charset="0"/>
                <a:cs typeface="Times New Roman" panose="02020603050405020304" pitchFamily="18" charset="0"/>
              </a:rPr>
              <a:t>centre</a:t>
            </a:r>
            <a:r>
              <a:rPr lang="en-US" sz="2200" dirty="0">
                <a:latin typeface="Times New Roman" panose="02020603050405020304" pitchFamily="18" charset="0"/>
                <a:cs typeface="Times New Roman" panose="02020603050405020304" pitchFamily="18" charset="0"/>
              </a:rPr>
              <a:t>, month and year of submission.</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The title should indicate what the study is about.</a:t>
            </a:r>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A well articulated title make it clear to the reader to understand the nature of the topic.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C00000"/>
                </a:solidFill>
              </a:rPr>
              <a:t>Specimen Title Page</a:t>
            </a:r>
            <a:br>
              <a:rPr lang="en-IN" sz="3000" b="1" dirty="0">
                <a:solidFill>
                  <a:srgbClr val="C00000"/>
                </a:solidFill>
              </a:rPr>
            </a:br>
            <a:endParaRPr lang="en-IN" sz="3000" dirty="0">
              <a:solidFill>
                <a:srgbClr val="C00000"/>
              </a:solidFill>
            </a:endParaRPr>
          </a:p>
        </p:txBody>
      </p:sp>
      <p:sp>
        <p:nvSpPr>
          <p:cNvPr id="3" name="Content Placeholder 2"/>
          <p:cNvSpPr>
            <a:spLocks noGrp="1"/>
          </p:cNvSpPr>
          <p:nvPr>
            <p:ph idx="1"/>
          </p:nvPr>
        </p:nvSpPr>
        <p:spPr>
          <a:xfrm>
            <a:off x="457200" y="980728"/>
            <a:ext cx="8229600" cy="5472608"/>
          </a:xfrm>
        </p:spPr>
        <p:txBody>
          <a:bodyPr>
            <a:normAutofit fontScale="62500" lnSpcReduction="20000"/>
          </a:bodyPr>
          <a:lstStyle/>
          <a:p>
            <a:pPr marL="0" indent="0" algn="ctr">
              <a:buNone/>
            </a:pPr>
            <a:r>
              <a:rPr lang="en-US" b="1" dirty="0" smtClean="0"/>
              <a:t>Capital </a:t>
            </a:r>
            <a:r>
              <a:rPr lang="en-US" b="1" dirty="0"/>
              <a:t>Structure Analysis of Chemical Industry in India </a:t>
            </a:r>
            <a:endParaRPr lang="en-US" b="1" dirty="0" smtClean="0"/>
          </a:p>
          <a:p>
            <a:pPr marL="0" indent="0" algn="ctr">
              <a:buNone/>
            </a:pPr>
            <a:endParaRPr lang="en-US" b="1" dirty="0" smtClean="0"/>
          </a:p>
          <a:p>
            <a:pPr marL="0" indent="0" algn="ctr">
              <a:buNone/>
            </a:pPr>
            <a:r>
              <a:rPr lang="en-US" b="1" dirty="0" smtClean="0"/>
              <a:t>Thesis </a:t>
            </a:r>
            <a:r>
              <a:rPr lang="en-US" b="1" dirty="0"/>
              <a:t>Submitted to University of Baroda</a:t>
            </a:r>
            <a:endParaRPr lang="en-IN" dirty="0"/>
          </a:p>
          <a:p>
            <a:pPr marL="0" indent="0" algn="ctr">
              <a:buNone/>
            </a:pPr>
            <a:endParaRPr lang="en-US" b="1" dirty="0" smtClean="0"/>
          </a:p>
          <a:p>
            <a:pPr marL="0" indent="0" algn="ctr">
              <a:buNone/>
            </a:pPr>
            <a:r>
              <a:rPr lang="en-US" b="1" dirty="0" smtClean="0"/>
              <a:t>For </a:t>
            </a:r>
            <a:r>
              <a:rPr lang="en-US" b="1" dirty="0"/>
              <a:t>the Award of</a:t>
            </a:r>
            <a:endParaRPr lang="en-IN" dirty="0"/>
          </a:p>
          <a:p>
            <a:pPr marL="0" indent="0" algn="ctr">
              <a:buNone/>
            </a:pPr>
            <a:r>
              <a:rPr lang="en-US" b="1" dirty="0"/>
              <a:t>Doctor of Philosophy  in Commerce</a:t>
            </a:r>
            <a:endParaRPr lang="en-IN" dirty="0"/>
          </a:p>
          <a:p>
            <a:pPr marL="0" indent="0">
              <a:buNone/>
            </a:pPr>
            <a:r>
              <a:rPr lang="en-US" b="1" dirty="0"/>
              <a:t> </a:t>
            </a:r>
            <a:endParaRPr lang="en-IN" b="1" dirty="0"/>
          </a:p>
          <a:p>
            <a:pPr marL="0" indent="0" algn="ctr">
              <a:buNone/>
            </a:pPr>
            <a:r>
              <a:rPr lang="en-US" b="1" dirty="0"/>
              <a:t>By</a:t>
            </a:r>
            <a:endParaRPr lang="en-IN" dirty="0"/>
          </a:p>
          <a:p>
            <a:pPr marL="0" indent="0" algn="ctr">
              <a:buNone/>
            </a:pPr>
            <a:r>
              <a:rPr lang="en-US" b="1" dirty="0" err="1"/>
              <a:t>Amarkhan</a:t>
            </a:r>
            <a:r>
              <a:rPr lang="en-US" b="1" dirty="0"/>
              <a:t> K.</a:t>
            </a:r>
            <a:endParaRPr lang="en-IN" dirty="0"/>
          </a:p>
          <a:p>
            <a:pPr marL="0" indent="0">
              <a:buNone/>
            </a:pPr>
            <a:r>
              <a:rPr lang="en-US" b="1" dirty="0"/>
              <a:t> </a:t>
            </a:r>
            <a:endParaRPr lang="en-IN" b="1" dirty="0"/>
          </a:p>
          <a:p>
            <a:pPr marL="0" indent="0" algn="ctr">
              <a:buNone/>
            </a:pPr>
            <a:r>
              <a:rPr lang="en-US" b="1" dirty="0"/>
              <a:t>Under the Supervision </a:t>
            </a:r>
            <a:r>
              <a:rPr lang="en-US" b="1" dirty="0" smtClean="0"/>
              <a:t>of</a:t>
            </a:r>
            <a:endParaRPr lang="en-US" b="1" dirty="0" smtClean="0"/>
          </a:p>
          <a:p>
            <a:pPr marL="0" indent="0" algn="ctr">
              <a:buNone/>
            </a:pPr>
            <a:r>
              <a:rPr lang="en-US" b="1" dirty="0" smtClean="0"/>
              <a:t> </a:t>
            </a:r>
            <a:r>
              <a:rPr lang="en-US" b="1" dirty="0"/>
              <a:t>Prof. </a:t>
            </a:r>
            <a:r>
              <a:rPr lang="en-US" b="1" dirty="0" err="1"/>
              <a:t>Amarchand</a:t>
            </a:r>
            <a:r>
              <a:rPr lang="en-US" b="1" dirty="0"/>
              <a:t> D.</a:t>
            </a:r>
            <a:endParaRPr lang="en-IN" dirty="0"/>
          </a:p>
          <a:p>
            <a:pPr marL="0" indent="0">
              <a:buNone/>
            </a:pPr>
            <a:r>
              <a:rPr lang="en-US" b="1" dirty="0"/>
              <a:t> </a:t>
            </a:r>
            <a:endParaRPr lang="en-IN" b="1" dirty="0"/>
          </a:p>
          <a:p>
            <a:pPr marL="0" indent="0" algn="ctr">
              <a:buNone/>
            </a:pPr>
            <a:r>
              <a:rPr lang="en-US" b="1" dirty="0"/>
              <a:t>Department of Commerce University of </a:t>
            </a:r>
            <a:r>
              <a:rPr lang="en-US" b="1" dirty="0" smtClean="0"/>
              <a:t>Baroda</a:t>
            </a:r>
            <a:endParaRPr lang="en-US" b="1" dirty="0" smtClean="0"/>
          </a:p>
          <a:p>
            <a:pPr marL="0" indent="0" algn="ctr">
              <a:buNone/>
            </a:pPr>
            <a:r>
              <a:rPr lang="en-US" b="1" dirty="0" smtClean="0"/>
              <a:t> </a:t>
            </a:r>
            <a:r>
              <a:rPr lang="en-US" b="1" dirty="0"/>
              <a:t>Baroda</a:t>
            </a:r>
            <a:endParaRPr lang="en-IN" dirty="0"/>
          </a:p>
          <a:p>
            <a:pPr marL="0" indent="0">
              <a:buNone/>
            </a:pPr>
            <a:r>
              <a:rPr lang="en-US" b="1" dirty="0"/>
              <a:t> </a:t>
            </a:r>
            <a:endParaRPr lang="en-IN" b="1" dirty="0"/>
          </a:p>
          <a:p>
            <a:pPr marL="0" indent="0" algn="ctr">
              <a:buNone/>
            </a:pPr>
            <a:r>
              <a:rPr lang="en-US" b="1" dirty="0"/>
              <a:t>November 2019</a:t>
            </a:r>
            <a:endParaRPr lang="en-IN" dirty="0"/>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5839</Words>
  <Application>WPS Presentation</Application>
  <PresentationFormat>On-screen Show (4:3)</PresentationFormat>
  <Paragraphs>236</Paragraphs>
  <Slides>22</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22</vt:i4>
      </vt:variant>
    </vt:vector>
  </HeadingPairs>
  <TitlesOfParts>
    <vt:vector size="31" baseType="lpstr">
      <vt:lpstr>Arial</vt:lpstr>
      <vt:lpstr>SimSun</vt:lpstr>
      <vt:lpstr>Wingdings</vt:lpstr>
      <vt:lpstr>Times New Roman</vt:lpstr>
      <vt:lpstr>Calibri</vt:lpstr>
      <vt:lpstr>Microsoft YaHei</vt:lpstr>
      <vt:lpstr>Arial Unicode MS</vt:lpstr>
      <vt:lpstr>Calibri</vt:lpstr>
      <vt:lpstr>Office Theme</vt:lpstr>
      <vt:lpstr>Structure of Research Report </vt:lpstr>
      <vt:lpstr>The Structure of a Research Report </vt:lpstr>
      <vt:lpstr>1. The Introductory/Prefatory items </vt:lpstr>
      <vt:lpstr>2. The Body/Text/Content/Matter of the Report </vt:lpstr>
      <vt:lpstr>PowerPoint 演示文稿</vt:lpstr>
      <vt:lpstr>PowerPoint 演示文稿</vt:lpstr>
      <vt:lpstr> 3. Reference/End matter   </vt:lpstr>
      <vt:lpstr>Detailed Research Report:</vt:lpstr>
      <vt:lpstr>Specimen Title Page </vt:lpstr>
      <vt:lpstr>Certificate on Plagiarism Check</vt:lpstr>
      <vt:lpstr>Declaration </vt:lpstr>
      <vt:lpstr>Certificate </vt:lpstr>
      <vt:lpstr>Acknowledgements </vt:lpstr>
      <vt:lpstr>Table of Contents </vt:lpstr>
      <vt:lpstr>Specimen Table of Contents </vt:lpstr>
      <vt:lpstr>List of Tables </vt:lpstr>
      <vt:lpstr>Specimen List of Tables </vt:lpstr>
      <vt:lpstr>List of Figures </vt:lpstr>
      <vt:lpstr>Specimen List of Figures </vt:lpstr>
      <vt:lpstr>List of Abbreviations </vt:lpstr>
      <vt:lpstr>Glossary </vt:lpstr>
      <vt:lpstr>Abstract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Report Writing </dc:title>
  <dc:creator>user</dc:creator>
  <cp:lastModifiedBy>user</cp:lastModifiedBy>
  <cp:revision>11</cp:revision>
  <dcterms:created xsi:type="dcterms:W3CDTF">2020-08-21T03:55:00Z</dcterms:created>
  <dcterms:modified xsi:type="dcterms:W3CDTF">2024-08-31T07:42:59Z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650A179CFD924E4A85DAFF9C4F915381_12</vt:lpwstr>
  </property>
  <property fmtid="{D5CDD505-2E9C-101B-9397-08002B2CF9AE}" pid="3" name="KSOProductBuildVer">
    <vt:lpwstr>1033-12.2.0.17562</vt:lpwstr>
  </property>
</Properties>
</file>