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5" r:id="rId3"/>
    <p:sldId id="258" r:id="rId4"/>
    <p:sldId id="267"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6DE086E-B69F-408C-8F64-0E77A78E57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0DF7851-B7D0-4FA8-8155-98E439AF9B55}"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D6DE086E-B69F-408C-8F64-0E77A78E57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0DF7851-B7D0-4FA8-8155-98E439AF9B55}"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D6DE086E-B69F-408C-8F64-0E77A78E57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0DF7851-B7D0-4FA8-8155-98E439AF9B55}"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D6DE086E-B69F-408C-8F64-0E77A78E57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0DF7851-B7D0-4FA8-8155-98E439AF9B55}"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D6DE086E-B69F-408C-8F64-0E77A78E57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0DF7851-B7D0-4FA8-8155-98E439AF9B55}"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D6DE086E-B69F-408C-8F64-0E77A78E57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0DF7851-B7D0-4FA8-8155-98E439AF9B55}"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D6DE086E-B69F-408C-8F64-0E77A78E5796}"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0DF7851-B7D0-4FA8-8155-98E439AF9B55}"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6DE086E-B69F-408C-8F64-0E77A78E5796}"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0DF7851-B7D0-4FA8-8155-98E439AF9B55}"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DE086E-B69F-408C-8F64-0E77A78E5796}"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0DF7851-B7D0-4FA8-8155-98E439AF9B55}"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D6DE086E-B69F-408C-8F64-0E77A78E57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0DF7851-B7D0-4FA8-8155-98E439AF9B55}"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D6DE086E-B69F-408C-8F64-0E77A78E57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0DF7851-B7D0-4FA8-8155-98E439AF9B55}"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DE086E-B69F-408C-8F64-0E77A78E5796}"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DF7851-B7D0-4FA8-8155-98E439AF9B55}"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4">
              <a:lumMod val="20000"/>
              <a:lumOff val="80000"/>
            </a:schemeClr>
          </a:solidFill>
        </p:spPr>
        <p:txBody>
          <a:bodyPr/>
          <a:lstStyle/>
          <a:p>
            <a:r>
              <a:rPr lang="en-US" sz="3000" b="1" dirty="0">
                <a:solidFill>
                  <a:srgbClr val="C00000"/>
                </a:solidFill>
              </a:rPr>
              <a:t>Steps in writing the report</a:t>
            </a:r>
            <a:endParaRPr lang="en-IN" dirty="0"/>
          </a:p>
        </p:txBody>
      </p:sp>
      <p:sp>
        <p:nvSpPr>
          <p:cNvPr id="3" name="Subtitle 2"/>
          <p:cNvSpPr>
            <a:spLocks noGrp="1"/>
          </p:cNvSpPr>
          <p:nvPr>
            <p:ph type="subTitle" idx="1"/>
          </p:nvPr>
        </p:nvSpPr>
        <p:spPr/>
        <p:txBody>
          <a:bodyPr>
            <a:normAutofit fontScale="60000"/>
          </a:bodyPr>
          <a:lstStyle/>
          <a:p>
            <a:pPr algn="ctr"/>
            <a:r>
              <a:rPr lang="en-US" altLang="en-IN" b="1" dirty="0">
                <a:solidFill>
                  <a:srgbClr val="002060"/>
                </a:solidFill>
                <a:sym typeface="+mn-ea"/>
              </a:rPr>
              <a:t>Prepared by </a:t>
            </a:r>
            <a:endParaRPr lang="en-US" altLang="en-IN" b="1" dirty="0">
              <a:solidFill>
                <a:srgbClr val="002060"/>
              </a:solidFill>
              <a:sym typeface="+mn-ea"/>
            </a:endParaRPr>
          </a:p>
          <a:p>
            <a:pPr algn="ctr"/>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normAutofit/>
          </a:bodyPr>
          <a:lstStyle/>
          <a:p>
            <a:r>
              <a:rPr lang="en-US" sz="3000" b="1" dirty="0" smtClean="0">
                <a:solidFill>
                  <a:srgbClr val="C00000"/>
                </a:solidFill>
              </a:rPr>
              <a:t>Steps in writing the report</a:t>
            </a:r>
            <a:endParaRPr lang="en-IN" sz="3000" b="1" dirty="0">
              <a:solidFill>
                <a:srgbClr val="C00000"/>
              </a:solidFill>
            </a:endParaRPr>
          </a:p>
        </p:txBody>
      </p:sp>
      <p:sp>
        <p:nvSpPr>
          <p:cNvPr id="3" name="Content Placeholder 2"/>
          <p:cNvSpPr>
            <a:spLocks noGrp="1"/>
          </p:cNvSpPr>
          <p:nvPr>
            <p:ph idx="1"/>
          </p:nvPr>
        </p:nvSpPr>
        <p:spPr>
          <a:solidFill>
            <a:schemeClr val="bg2"/>
          </a:solidFill>
        </p:spPr>
        <p:txBody>
          <a:bodyPr>
            <a:normAutofit/>
          </a:bodyPr>
          <a:lstStyle/>
          <a:p>
            <a:pPr marL="0" indent="0">
              <a:spcBef>
                <a:spcPts val="530"/>
              </a:spcBef>
              <a:spcAft>
                <a:spcPts val="0"/>
              </a:spcAft>
              <a:buNone/>
            </a:pPr>
            <a:r>
              <a:rPr lang="en-US" sz="2200" b="1" dirty="0" smtClean="0">
                <a:solidFill>
                  <a:srgbClr val="0070C0"/>
                </a:solidFill>
                <a:latin typeface="Times New Roman" panose="02020603050405020304"/>
              </a:rPr>
              <a:t>1. Deciding </a:t>
            </a:r>
            <a:r>
              <a:rPr lang="en-US" sz="2200" b="1" dirty="0">
                <a:solidFill>
                  <a:srgbClr val="0070C0"/>
                </a:solidFill>
                <a:latin typeface="Times New Roman" panose="02020603050405020304"/>
              </a:rPr>
              <a:t>on report format: (3 types )</a:t>
            </a:r>
            <a:endParaRPr lang="en-IN" sz="2200" b="1" dirty="0">
              <a:solidFill>
                <a:srgbClr val="0070C0"/>
              </a:solidFill>
              <a:latin typeface="Times New Roman" panose="02020603050405020304"/>
              <a:ea typeface="Times New Roman" panose="02020603050405020304"/>
            </a:endParaRPr>
          </a:p>
          <a:p>
            <a:pPr lvl="0">
              <a:buFont typeface="+mj-lt"/>
              <a:buAutoNum type="alphaLcParenR"/>
              <a:tabLst>
                <a:tab pos="457200" algn="l"/>
              </a:tabLst>
            </a:pPr>
            <a:r>
              <a:rPr lang="en-US" sz="2200" b="1" dirty="0">
                <a:solidFill>
                  <a:srgbClr val="000000"/>
                </a:solidFill>
                <a:latin typeface="Times New Roman" panose="02020603050405020304"/>
              </a:rPr>
              <a:t>Logical pattern:</a:t>
            </a:r>
            <a:endParaRPr lang="en-IN" sz="2200" b="1" dirty="0">
              <a:latin typeface="Times New Roman" panose="02020603050405020304"/>
              <a:ea typeface="Times New Roman" panose="02020603050405020304"/>
            </a:endParaRPr>
          </a:p>
          <a:p>
            <a:pPr marL="0" indent="0">
              <a:spcBef>
                <a:spcPts val="530"/>
              </a:spcBef>
              <a:spcAft>
                <a:spcPts val="0"/>
              </a:spcAft>
              <a:buNone/>
            </a:pPr>
            <a:r>
              <a:rPr lang="en-US" sz="2200" dirty="0" smtClean="0">
                <a:solidFill>
                  <a:srgbClr val="000000"/>
                </a:solidFill>
                <a:latin typeface="Times New Roman" panose="02020603050405020304"/>
              </a:rPr>
              <a:t>	</a:t>
            </a:r>
            <a:r>
              <a:rPr lang="en-US" sz="2200" dirty="0">
                <a:solidFill>
                  <a:srgbClr val="000000"/>
                </a:solidFill>
                <a:latin typeface="Times New Roman" panose="02020603050405020304"/>
              </a:rPr>
              <a:t>	</a:t>
            </a:r>
            <a:r>
              <a:rPr lang="en-US" sz="2200" dirty="0" smtClean="0">
                <a:solidFill>
                  <a:srgbClr val="000000"/>
                </a:solidFill>
                <a:latin typeface="Times New Roman" panose="02020603050405020304"/>
              </a:rPr>
              <a:t>In </a:t>
            </a:r>
            <a:r>
              <a:rPr lang="en-US" sz="2200" dirty="0">
                <a:solidFill>
                  <a:srgbClr val="000000"/>
                </a:solidFill>
                <a:latin typeface="Times New Roman" panose="02020603050405020304"/>
              </a:rPr>
              <a:t>this type of format the report moves from specific to general or simple to complex gustures.it </a:t>
            </a:r>
            <a:r>
              <a:rPr lang="en-US" sz="2200" dirty="0" smtClean="0">
                <a:solidFill>
                  <a:srgbClr val="000000"/>
                </a:solidFill>
                <a:latin typeface="Times New Roman" panose="02020603050405020304"/>
              </a:rPr>
              <a:t>follows an </a:t>
            </a:r>
            <a:r>
              <a:rPr lang="en-US" sz="2200" dirty="0">
                <a:solidFill>
                  <a:srgbClr val="000000"/>
                </a:solidFill>
                <a:latin typeface="Times New Roman" panose="02020603050405020304"/>
              </a:rPr>
              <a:t>inductive approach where associations are developed between one thing and another by means of </a:t>
            </a:r>
            <a:r>
              <a:rPr lang="en-US" sz="2200" dirty="0" smtClean="0">
                <a:solidFill>
                  <a:srgbClr val="000000"/>
                </a:solidFill>
                <a:latin typeface="Times New Roman" panose="02020603050405020304"/>
              </a:rPr>
              <a:t>analysis.</a:t>
            </a:r>
            <a:endParaRPr lang="en-IN" sz="2200" dirty="0" smtClean="0">
              <a:latin typeface="Times New Roman" panose="02020603050405020304"/>
            </a:endParaRPr>
          </a:p>
          <a:p>
            <a:pPr marL="0" indent="0">
              <a:spcBef>
                <a:spcPts val="530"/>
              </a:spcBef>
              <a:spcAft>
                <a:spcPts val="0"/>
              </a:spcAft>
              <a:buNone/>
            </a:pPr>
            <a:r>
              <a:rPr lang="en-IN" sz="2200" dirty="0" smtClean="0">
                <a:solidFill>
                  <a:srgbClr val="000000"/>
                </a:solidFill>
                <a:latin typeface="Times New Roman" panose="02020603050405020304"/>
              </a:rPr>
              <a:t>b) </a:t>
            </a:r>
            <a:r>
              <a:rPr lang="en-US" sz="2200" b="1" dirty="0" smtClean="0">
                <a:solidFill>
                  <a:srgbClr val="000000"/>
                </a:solidFill>
                <a:latin typeface="Times New Roman" panose="02020603050405020304"/>
              </a:rPr>
              <a:t>Psychological pattern:</a:t>
            </a:r>
            <a:endParaRPr lang="en-IN" sz="2200" b="1" dirty="0" smtClean="0">
              <a:latin typeface="Times New Roman" panose="02020603050405020304"/>
            </a:endParaRPr>
          </a:p>
          <a:p>
            <a:pPr marL="0" indent="0">
              <a:spcBef>
                <a:spcPts val="530"/>
              </a:spcBef>
              <a:spcAft>
                <a:spcPts val="0"/>
              </a:spcAft>
              <a:buNone/>
            </a:pPr>
            <a:r>
              <a:rPr lang="en-IN" sz="2200" dirty="0">
                <a:solidFill>
                  <a:srgbClr val="000000"/>
                </a:solidFill>
                <a:latin typeface="Times New Roman" panose="02020603050405020304"/>
              </a:rPr>
              <a:t>	</a:t>
            </a:r>
            <a:r>
              <a:rPr lang="en-US" sz="2200" dirty="0" smtClean="0">
                <a:solidFill>
                  <a:srgbClr val="000000"/>
                </a:solidFill>
                <a:latin typeface="Times New Roman" panose="02020603050405020304"/>
              </a:rPr>
              <a:t>This </a:t>
            </a:r>
            <a:r>
              <a:rPr lang="en-US" sz="2200" dirty="0">
                <a:solidFill>
                  <a:srgbClr val="000000"/>
                </a:solidFill>
                <a:latin typeface="Times New Roman" panose="02020603050405020304"/>
              </a:rPr>
              <a:t>approach is the opposite of logical pattern where the most critical information is stated first and thereafter the finding s are stated in a manner that justifies the conclusion.</a:t>
            </a:r>
            <a:endParaRPr lang="en-IN" sz="2200" dirty="0">
              <a:latin typeface="Times New Roman" panose="02020603050405020304"/>
              <a:ea typeface="Times New Roman" panose="02020603050405020304"/>
            </a:endParaRPr>
          </a:p>
          <a:p>
            <a:pPr marL="0" indent="0">
              <a:buNone/>
            </a:pPr>
            <a:endParaRPr lang="en-IN" sz="2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lvl="0" indent="0">
              <a:spcBef>
                <a:spcPts val="530"/>
              </a:spcBef>
              <a:buNone/>
              <a:tabLst>
                <a:tab pos="457200" algn="l"/>
              </a:tabLst>
            </a:pPr>
            <a:r>
              <a:rPr lang="en-US" sz="2200" b="1" dirty="0" smtClean="0">
                <a:solidFill>
                  <a:srgbClr val="000000"/>
                </a:solidFill>
                <a:latin typeface="Times New Roman" panose="02020603050405020304"/>
              </a:rPr>
              <a:t>c) Chronological </a:t>
            </a:r>
            <a:r>
              <a:rPr lang="en-US" sz="2200" b="1" dirty="0">
                <a:solidFill>
                  <a:srgbClr val="000000"/>
                </a:solidFill>
                <a:latin typeface="Times New Roman" panose="02020603050405020304"/>
              </a:rPr>
              <a:t>pattern:</a:t>
            </a:r>
            <a:endParaRPr lang="en-IN" sz="2200" b="1" dirty="0">
              <a:solidFill>
                <a:prstClr val="black"/>
              </a:solidFill>
              <a:latin typeface="Times New Roman" panose="02020603050405020304"/>
              <a:ea typeface="Times New Roman" panose="02020603050405020304"/>
            </a:endParaRPr>
          </a:p>
          <a:p>
            <a:pPr marL="114300" lvl="0" indent="0">
              <a:spcBef>
                <a:spcPts val="530"/>
              </a:spcBef>
              <a:buNone/>
            </a:pPr>
            <a:r>
              <a:rPr lang="en-IN" sz="2200" dirty="0" smtClean="0">
                <a:solidFill>
                  <a:prstClr val="black"/>
                </a:solidFill>
                <a:latin typeface="Times New Roman" panose="02020603050405020304"/>
                <a:ea typeface="Times New Roman" panose="02020603050405020304"/>
              </a:rPr>
              <a:t>	The </a:t>
            </a:r>
            <a:r>
              <a:rPr lang="en-IN" sz="2200" dirty="0">
                <a:solidFill>
                  <a:prstClr val="black"/>
                </a:solidFill>
                <a:latin typeface="Times New Roman" panose="02020603050405020304"/>
                <a:ea typeface="Times New Roman" panose="02020603050405020304"/>
              </a:rPr>
              <a:t>reporting of the events is done along the time dimension, </a:t>
            </a:r>
            <a:r>
              <a:rPr lang="en-IN" sz="2200" dirty="0" err="1">
                <a:solidFill>
                  <a:prstClr val="black"/>
                </a:solidFill>
                <a:latin typeface="Times New Roman" panose="02020603050405020304"/>
                <a:ea typeface="Times New Roman" panose="02020603050405020304"/>
              </a:rPr>
              <a:t>i.e</a:t>
            </a:r>
            <a:r>
              <a:rPr lang="en-IN" sz="2200" dirty="0">
                <a:solidFill>
                  <a:prstClr val="black"/>
                </a:solidFill>
                <a:latin typeface="Times New Roman" panose="02020603050405020304"/>
                <a:ea typeface="Times New Roman" panose="02020603050405020304"/>
              </a:rPr>
              <a:t>, the event which happened first are stated first and others are stated in the order of their occurrence . This format is least popular and finds its application in historical researches.</a:t>
            </a:r>
            <a:endParaRPr lang="en-IN" sz="2200" dirty="0">
              <a:solidFill>
                <a:prstClr val="black"/>
              </a:solidFill>
              <a:latin typeface="Times New Roman" panose="02020603050405020304"/>
              <a:ea typeface="Times New Roman" panose="02020603050405020304"/>
            </a:endParaRP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bg2"/>
          </a:solidFill>
        </p:spPr>
        <p:txBody>
          <a:bodyPr>
            <a:noAutofit/>
          </a:bodyPr>
          <a:lstStyle/>
          <a:p>
            <a:pPr marL="0" indent="0">
              <a:buNone/>
            </a:pPr>
            <a:r>
              <a:rPr lang="en-US" sz="2200" b="1" dirty="0" smtClean="0">
                <a:solidFill>
                  <a:srgbClr val="0070C0"/>
                </a:solidFill>
                <a:latin typeface="Times New Roman" panose="02020603050405020304" pitchFamily="18" charset="0"/>
                <a:cs typeface="Times New Roman" panose="02020603050405020304" pitchFamily="18" charset="0"/>
              </a:rPr>
              <a:t>2. Preparing a report outline:</a:t>
            </a:r>
            <a:endParaRPr lang="en-US" sz="2200" b="1" dirty="0" smtClean="0">
              <a:solidFill>
                <a:srgbClr val="0070C0"/>
              </a:solidFill>
              <a:latin typeface="Times New Roman" panose="02020603050405020304" pitchFamily="18" charset="0"/>
              <a:cs typeface="Times New Roman" panose="02020603050405020304" pitchFamily="18" charset="0"/>
            </a:endParaRPr>
          </a:p>
          <a:p>
            <a:pPr lvl="0">
              <a:spcBef>
                <a:spcPts val="530"/>
              </a:spcBef>
              <a:buFont typeface="+mj-lt"/>
              <a:buAutoNum type="alphaLcParenR"/>
            </a:pPr>
            <a:r>
              <a:rPr lang="en-IN" sz="2200" b="1" dirty="0">
                <a:latin typeface="Times New Roman" panose="02020603050405020304" pitchFamily="18" charset="0"/>
                <a:ea typeface="Times New Roman" panose="02020603050405020304"/>
                <a:cs typeface="Times New Roman" panose="02020603050405020304" pitchFamily="18" charset="0"/>
              </a:rPr>
              <a:t>Topical </a:t>
            </a:r>
            <a:r>
              <a:rPr lang="en-IN" sz="2200" b="1" dirty="0" smtClean="0">
                <a:latin typeface="Times New Roman" panose="02020603050405020304" pitchFamily="18" charset="0"/>
                <a:ea typeface="Times New Roman" panose="02020603050405020304"/>
                <a:cs typeface="Times New Roman" panose="02020603050405020304" pitchFamily="18" charset="0"/>
              </a:rPr>
              <a:t>outline:	</a:t>
            </a:r>
            <a:endParaRPr lang="en-IN" sz="2200" b="1" dirty="0" smtClean="0">
              <a:latin typeface="Times New Roman" panose="02020603050405020304" pitchFamily="18" charset="0"/>
              <a:ea typeface="Times New Roman" panose="02020603050405020304"/>
              <a:cs typeface="Times New Roman" panose="02020603050405020304" pitchFamily="18" charset="0"/>
            </a:endParaRPr>
          </a:p>
          <a:p>
            <a:pPr marL="0" lvl="0" indent="0">
              <a:spcBef>
                <a:spcPts val="530"/>
              </a:spcBef>
              <a:buNone/>
            </a:pPr>
            <a:r>
              <a:rPr lang="en-IN" sz="2200" b="1" dirty="0">
                <a:latin typeface="Times New Roman" panose="02020603050405020304" pitchFamily="18" charset="0"/>
                <a:ea typeface="Times New Roman" panose="02020603050405020304"/>
                <a:cs typeface="Times New Roman" panose="02020603050405020304" pitchFamily="18" charset="0"/>
              </a:rPr>
              <a:t>	</a:t>
            </a:r>
            <a:r>
              <a:rPr lang="en-IN" sz="2200" dirty="0" smtClean="0">
                <a:latin typeface="Times New Roman" panose="02020603050405020304" pitchFamily="18" charset="0"/>
                <a:ea typeface="Times New Roman" panose="02020603050405020304"/>
                <a:cs typeface="Times New Roman" panose="02020603050405020304" pitchFamily="18" charset="0"/>
              </a:rPr>
              <a:t>This </a:t>
            </a:r>
            <a:r>
              <a:rPr lang="en-IN" sz="2200" dirty="0">
                <a:latin typeface="Times New Roman" panose="02020603050405020304" pitchFamily="18" charset="0"/>
                <a:ea typeface="Times New Roman" panose="02020603050405020304"/>
                <a:cs typeface="Times New Roman" panose="02020603050405020304" pitchFamily="18" charset="0"/>
              </a:rPr>
              <a:t>use, few key words on the assumption that the writer knows its significance and later while writing the detailed report will recall the entire argument.</a:t>
            </a:r>
            <a:endParaRPr lang="en-IN" sz="2200" dirty="0">
              <a:latin typeface="Times New Roman" panose="02020603050405020304" pitchFamily="18" charset="0"/>
              <a:ea typeface="Times New Roman" panose="02020603050405020304"/>
              <a:cs typeface="Times New Roman" panose="02020603050405020304" pitchFamily="18" charset="0"/>
            </a:endParaRPr>
          </a:p>
          <a:p>
            <a:pPr marL="0" lvl="0" indent="0">
              <a:spcBef>
                <a:spcPts val="530"/>
              </a:spcBef>
              <a:buNone/>
            </a:pPr>
            <a:r>
              <a:rPr lang="en-IN" sz="2200" b="1" dirty="0" smtClean="0">
                <a:latin typeface="Times New Roman" panose="02020603050405020304" pitchFamily="18" charset="0"/>
                <a:ea typeface="Times New Roman" panose="02020603050405020304"/>
                <a:cs typeface="Times New Roman" panose="02020603050405020304" pitchFamily="18" charset="0"/>
              </a:rPr>
              <a:t>b) Sentence outline:</a:t>
            </a:r>
            <a:endParaRPr lang="en-IN" sz="2200" b="1" dirty="0" smtClean="0">
              <a:latin typeface="Times New Roman" panose="02020603050405020304" pitchFamily="18" charset="0"/>
              <a:ea typeface="Times New Roman" panose="02020603050405020304"/>
              <a:cs typeface="Times New Roman" panose="02020603050405020304" pitchFamily="18" charset="0"/>
            </a:endParaRPr>
          </a:p>
          <a:p>
            <a:pPr marL="0" lvl="0" indent="0">
              <a:spcBef>
                <a:spcPts val="530"/>
              </a:spcBef>
              <a:buNone/>
            </a:pPr>
            <a:r>
              <a:rPr lang="en-IN" sz="2200" b="1" dirty="0">
                <a:latin typeface="Times New Roman" panose="02020603050405020304" pitchFamily="18" charset="0"/>
                <a:ea typeface="Times New Roman" panose="02020603050405020304"/>
                <a:cs typeface="Times New Roman" panose="02020603050405020304" pitchFamily="18" charset="0"/>
              </a:rPr>
              <a:t>	</a:t>
            </a:r>
            <a:r>
              <a:rPr lang="en-IN" sz="2200" dirty="0" smtClean="0">
                <a:latin typeface="Times New Roman" panose="02020603050405020304" pitchFamily="18" charset="0"/>
                <a:ea typeface="Times New Roman" panose="02020603050405020304"/>
                <a:cs typeface="Times New Roman" panose="02020603050405020304" pitchFamily="18" charset="0"/>
              </a:rPr>
              <a:t>This </a:t>
            </a:r>
            <a:r>
              <a:rPr lang="en-IN" sz="2200" dirty="0">
                <a:latin typeface="Times New Roman" panose="02020603050405020304" pitchFamily="18" charset="0"/>
                <a:ea typeface="Times New Roman" panose="02020603050405020304"/>
                <a:cs typeface="Times New Roman" panose="02020603050405020304" pitchFamily="18" charset="0"/>
              </a:rPr>
              <a:t>expresses the essential thoughts in a sentence form and is the preferred method for new inexperienced researchers. Since most of the thoughts are outlined initially and only elaboration and explanation is left for subsequent stages, there is a less chance of jumbling and error. </a:t>
            </a:r>
            <a:endParaRPr lang="en-IN" sz="2200" dirty="0">
              <a:latin typeface="Times New Roman" panose="02020603050405020304" pitchFamily="18" charset="0"/>
              <a:ea typeface="Times New Roman" panose="02020603050405020304"/>
              <a:cs typeface="Times New Roman" panose="02020603050405020304" pitchFamily="18" charset="0"/>
            </a:endParaRPr>
          </a:p>
          <a:p>
            <a:pPr marL="0" indent="0">
              <a:lnSpc>
                <a:spcPct val="115000"/>
              </a:lnSpc>
              <a:spcAft>
                <a:spcPts val="1000"/>
              </a:spcAft>
              <a:buNone/>
            </a:pP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bg2"/>
          </a:solidFill>
        </p:spPr>
        <p:txBody>
          <a:bodyPr>
            <a:normAutofit/>
          </a:bodyPr>
          <a:lstStyle/>
          <a:p>
            <a:pPr marL="0" indent="0">
              <a:lnSpc>
                <a:spcPct val="150000"/>
              </a:lnSpc>
              <a:buNone/>
            </a:pPr>
            <a:r>
              <a:rPr lang="en-US" sz="2200" b="1" dirty="0" smtClean="0">
                <a:solidFill>
                  <a:srgbClr val="0070C0"/>
                </a:solidFill>
                <a:latin typeface="Times New Roman" panose="02020603050405020304" pitchFamily="18" charset="0"/>
                <a:cs typeface="Times New Roman" panose="02020603050405020304" pitchFamily="18" charset="0"/>
              </a:rPr>
              <a:t>3. Preparation of rough draft.</a:t>
            </a:r>
            <a:endParaRPr lang="en-US" sz="2200" b="1" dirty="0" smtClean="0">
              <a:solidFill>
                <a:srgbClr val="0070C0"/>
              </a:solidFill>
              <a:latin typeface="Times New Roman" panose="02020603050405020304" pitchFamily="18" charset="0"/>
              <a:cs typeface="Times New Roman" panose="02020603050405020304" pitchFamily="18" charset="0"/>
            </a:endParaRPr>
          </a:p>
          <a:p>
            <a:pPr marL="0" indent="0">
              <a:lnSpc>
                <a:spcPct val="150000"/>
              </a:lnSpc>
              <a:buNone/>
            </a:pPr>
            <a:r>
              <a:rPr lang="en-US" sz="2200" b="1" dirty="0" smtClean="0">
                <a:solidFill>
                  <a:srgbClr val="0070C0"/>
                </a:solidFill>
                <a:latin typeface="Times New Roman" panose="02020603050405020304" pitchFamily="18" charset="0"/>
                <a:cs typeface="Times New Roman" panose="02020603050405020304" pitchFamily="18" charset="0"/>
              </a:rPr>
              <a:t>4. Rewriting  and refining the report</a:t>
            </a:r>
            <a:endParaRPr lang="en-US" sz="2200" b="1" dirty="0" smtClean="0">
              <a:solidFill>
                <a:srgbClr val="0070C0"/>
              </a:solidFill>
              <a:latin typeface="Times New Roman" panose="02020603050405020304" pitchFamily="18" charset="0"/>
              <a:cs typeface="Times New Roman" panose="02020603050405020304" pitchFamily="18" charset="0"/>
            </a:endParaRPr>
          </a:p>
          <a:p>
            <a:pPr marL="0" indent="0">
              <a:lnSpc>
                <a:spcPct val="150000"/>
              </a:lnSpc>
              <a:buNone/>
            </a:pPr>
            <a:r>
              <a:rPr lang="en-US" sz="2200" b="1" dirty="0" smtClean="0">
                <a:solidFill>
                  <a:srgbClr val="0070C0"/>
                </a:solidFill>
                <a:latin typeface="Times New Roman" panose="02020603050405020304" pitchFamily="18" charset="0"/>
                <a:cs typeface="Times New Roman" panose="02020603050405020304" pitchFamily="18" charset="0"/>
              </a:rPr>
              <a:t>5. Preparing bibliography</a:t>
            </a:r>
            <a:endParaRPr lang="en-US" sz="2200" b="1" dirty="0" smtClean="0">
              <a:solidFill>
                <a:srgbClr val="0070C0"/>
              </a:solidFill>
              <a:latin typeface="Times New Roman" panose="02020603050405020304" pitchFamily="18" charset="0"/>
              <a:cs typeface="Times New Roman" panose="02020603050405020304" pitchFamily="18" charset="0"/>
            </a:endParaRPr>
          </a:p>
          <a:p>
            <a:pPr marL="0" indent="0">
              <a:lnSpc>
                <a:spcPct val="150000"/>
              </a:lnSpc>
              <a:buNone/>
            </a:pPr>
            <a:r>
              <a:rPr lang="en-US" sz="2200" b="1" dirty="0" smtClean="0">
                <a:solidFill>
                  <a:srgbClr val="0070C0"/>
                </a:solidFill>
                <a:latin typeface="Times New Roman" panose="02020603050405020304" pitchFamily="18" charset="0"/>
                <a:cs typeface="Times New Roman" panose="02020603050405020304" pitchFamily="18" charset="0"/>
              </a:rPr>
              <a:t>6.Writing the final proof</a:t>
            </a:r>
            <a:endParaRPr lang="en-US" sz="2200" b="1" dirty="0" smtClean="0">
              <a:solidFill>
                <a:srgbClr val="0070C0"/>
              </a:solidFill>
              <a:latin typeface="Times New Roman" panose="02020603050405020304" pitchFamily="18" charset="0"/>
              <a:cs typeface="Times New Roman" panose="02020603050405020304" pitchFamily="18" charset="0"/>
            </a:endParaRPr>
          </a:p>
          <a:p>
            <a:pPr marL="0" indent="0">
              <a:lnSpc>
                <a:spcPct val="150000"/>
              </a:lnSpc>
              <a:buNone/>
            </a:pPr>
            <a:endParaRPr lang="en-IN" sz="2200" b="1" dirty="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3000" b="1" dirty="0" smtClean="0"/>
              <a:t>Guidelines for writing a report</a:t>
            </a:r>
            <a:endParaRPr lang="en-IN" sz="3000" b="1" dirty="0"/>
          </a:p>
        </p:txBody>
      </p:sp>
      <p:sp>
        <p:nvSpPr>
          <p:cNvPr id="3" name="Content Placeholder 2"/>
          <p:cNvSpPr>
            <a:spLocks noGrp="1"/>
          </p:cNvSpPr>
          <p:nvPr>
            <p:ph idx="1"/>
          </p:nvPr>
        </p:nvSpPr>
        <p:spPr>
          <a:solidFill>
            <a:schemeClr val="bg2"/>
          </a:solidFill>
        </p:spPr>
        <p:txBody>
          <a:bodyPr>
            <a:normAutofit/>
          </a:bodyPr>
          <a:lstStyle/>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Typography</a:t>
            </a:r>
            <a:endParaRPr lang="en-US" sz="2200" dirty="0" smtClean="0">
              <a:latin typeface="Times New Roman" panose="02020603050405020304" pitchFamily="18" charset="0"/>
              <a:cs typeface="Times New Roman" panose="02020603050405020304" pitchFamily="18" charset="0"/>
            </a:endParaRPr>
          </a:p>
          <a:p>
            <a:pPr marL="914400" lvl="1" indent="-514350">
              <a:buFont typeface="+mj-lt"/>
              <a:buAutoNum type="arabicPeriod"/>
            </a:pPr>
            <a:r>
              <a:rPr lang="en-US" sz="1800" dirty="0" smtClean="0">
                <a:latin typeface="Times New Roman" panose="02020603050405020304" pitchFamily="18" charset="0"/>
                <a:cs typeface="Times New Roman" panose="02020603050405020304" pitchFamily="18" charset="0"/>
              </a:rPr>
              <a:t>Written on good quality paper</a:t>
            </a:r>
            <a:endParaRPr lang="en-US" sz="1800" dirty="0" smtClean="0">
              <a:latin typeface="Times New Roman" panose="02020603050405020304" pitchFamily="18" charset="0"/>
              <a:cs typeface="Times New Roman" panose="02020603050405020304" pitchFamily="18" charset="0"/>
            </a:endParaRPr>
          </a:p>
          <a:p>
            <a:pPr marL="914400" lvl="1" indent="-514350">
              <a:buFont typeface="+mj-lt"/>
              <a:buAutoNum type="arabicPeriod"/>
            </a:pPr>
            <a:r>
              <a:rPr lang="en-US" sz="1800" dirty="0" smtClean="0">
                <a:latin typeface="Times New Roman" panose="02020603050405020304" pitchFamily="18" charset="0"/>
                <a:cs typeface="Times New Roman" panose="02020603050405020304" pitchFamily="18" charset="0"/>
              </a:rPr>
              <a:t>One side should be used</a:t>
            </a:r>
            <a:endParaRPr lang="en-US" sz="1800" dirty="0" smtClean="0">
              <a:latin typeface="Times New Roman" panose="02020603050405020304" pitchFamily="18" charset="0"/>
              <a:cs typeface="Times New Roman" panose="02020603050405020304" pitchFamily="18" charset="0"/>
            </a:endParaRPr>
          </a:p>
          <a:p>
            <a:pPr marL="914400" lvl="1" indent="-514350">
              <a:buFont typeface="+mj-lt"/>
              <a:buAutoNum type="arabicPeriod"/>
            </a:pPr>
            <a:r>
              <a:rPr lang="en-US" sz="1800" dirty="0" err="1" smtClean="0">
                <a:latin typeface="Times New Roman" panose="02020603050405020304" pitchFamily="18" charset="0"/>
                <a:cs typeface="Times New Roman" panose="02020603050405020304" pitchFamily="18" charset="0"/>
              </a:rPr>
              <a:t>Margines</a:t>
            </a:r>
            <a:endParaRPr lang="en-US" sz="1800" dirty="0" smtClean="0">
              <a:latin typeface="Times New Roman" panose="02020603050405020304" pitchFamily="18" charset="0"/>
              <a:cs typeface="Times New Roman" panose="02020603050405020304" pitchFamily="18" charset="0"/>
            </a:endParaRPr>
          </a:p>
          <a:p>
            <a:pPr marL="914400" lvl="1" indent="-514350">
              <a:buFont typeface="+mj-lt"/>
              <a:buAutoNum type="arabicPeriod"/>
            </a:pPr>
            <a:r>
              <a:rPr lang="en-US" sz="1800" dirty="0" smtClean="0">
                <a:latin typeface="Times New Roman" panose="02020603050405020304" pitchFamily="18" charset="0"/>
                <a:cs typeface="Times New Roman" panose="02020603050405020304" pitchFamily="18" charset="0"/>
              </a:rPr>
              <a:t>Font size</a:t>
            </a:r>
            <a:endParaRPr lang="en-US" sz="1800" dirty="0" smtClean="0">
              <a:latin typeface="Times New Roman" panose="02020603050405020304" pitchFamily="18" charset="0"/>
              <a:cs typeface="Times New Roman" panose="02020603050405020304" pitchFamily="18" charset="0"/>
            </a:endParaRPr>
          </a:p>
          <a:p>
            <a:pPr marL="914400" lvl="1" indent="-514350">
              <a:buFont typeface="+mj-lt"/>
              <a:buAutoNum type="arabicPeriod"/>
            </a:pPr>
            <a:r>
              <a:rPr lang="en-US" sz="1800" dirty="0" smtClean="0">
                <a:latin typeface="Times New Roman" panose="02020603050405020304" pitchFamily="18" charset="0"/>
                <a:cs typeface="Times New Roman" panose="02020603050405020304" pitchFamily="18" charset="0"/>
              </a:rPr>
              <a:t>Words</a:t>
            </a:r>
            <a:endParaRPr lang="en-US" sz="1800" dirty="0" smtClean="0">
              <a:latin typeface="Times New Roman" panose="02020603050405020304" pitchFamily="18" charset="0"/>
              <a:cs typeface="Times New Roman" panose="02020603050405020304" pitchFamily="18" charset="0"/>
            </a:endParaRPr>
          </a:p>
          <a:p>
            <a:pPr marL="400050" lvl="1" indent="0">
              <a:buNone/>
            </a:pPr>
            <a:endParaRPr lang="en-US" sz="18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Quotations</a:t>
            </a:r>
            <a:endParaRPr lang="en-US" sz="18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Punctuation</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Bibliographies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3000" b="1" dirty="0" smtClean="0">
                <a:solidFill>
                  <a:srgbClr val="C00000"/>
                </a:solidFill>
                <a:latin typeface="Times New Roman" panose="02020603050405020304" pitchFamily="18" charset="0"/>
                <a:cs typeface="Times New Roman" panose="02020603050405020304" pitchFamily="18" charset="0"/>
              </a:rPr>
              <a:t>5. References</a:t>
            </a:r>
            <a:br>
              <a:rPr lang="en-US" sz="3000" b="1" dirty="0">
                <a:solidFill>
                  <a:srgbClr val="C00000"/>
                </a:solidFill>
                <a:latin typeface="Times New Roman" panose="02020603050405020304" pitchFamily="18" charset="0"/>
                <a:cs typeface="Times New Roman" panose="02020603050405020304" pitchFamily="18" charset="0"/>
              </a:rPr>
            </a:br>
            <a:endParaRPr lang="en-IN" sz="3000" b="1" dirty="0">
              <a:solidFill>
                <a:srgbClr val="C00000"/>
              </a:solidFill>
            </a:endParaRPr>
          </a:p>
        </p:txBody>
      </p:sp>
      <p:sp>
        <p:nvSpPr>
          <p:cNvPr id="3" name="Content Placeholder 2"/>
          <p:cNvSpPr>
            <a:spLocks noGrp="1"/>
          </p:cNvSpPr>
          <p:nvPr>
            <p:ph idx="1"/>
          </p:nvPr>
        </p:nvSpPr>
        <p:spPr/>
        <p:txBody>
          <a:bodyPr/>
          <a:lstStyle/>
          <a:p>
            <a:endParaRPr lang="en-IN" dirty="0"/>
          </a:p>
        </p:txBody>
      </p:sp>
      <p:pic>
        <p:nvPicPr>
          <p:cNvPr id="1026" name="Picture 2" descr="C:\Users\user\Downloads\CamScanner 09-05-2020 12.07.43.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77378" y="1196752"/>
            <a:ext cx="8789244" cy="540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bg2"/>
          </a:solidFill>
        </p:spPr>
        <p:txBody>
          <a:bodyPr/>
          <a:lstStyle/>
          <a:p>
            <a:pPr marL="0" lvl="0" indent="0">
              <a:buNone/>
            </a:pPr>
            <a:r>
              <a:rPr lang="en-US" sz="2000" dirty="0" smtClean="0">
                <a:solidFill>
                  <a:prstClr val="black"/>
                </a:solidFill>
                <a:latin typeface="Times New Roman" panose="02020603050405020304" pitchFamily="18" charset="0"/>
                <a:cs typeface="Times New Roman" panose="02020603050405020304" pitchFamily="18" charset="0"/>
              </a:rPr>
              <a:t>6. Footnotes</a:t>
            </a:r>
            <a:endParaRPr lang="en-US" sz="20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000" dirty="0" smtClean="0">
                <a:solidFill>
                  <a:prstClr val="black"/>
                </a:solidFill>
                <a:latin typeface="Times New Roman" panose="02020603050405020304" pitchFamily="18" charset="0"/>
                <a:cs typeface="Times New Roman" panose="02020603050405020304" pitchFamily="18" charset="0"/>
              </a:rPr>
              <a:t>7. Pagination</a:t>
            </a:r>
            <a:endParaRPr lang="en-US" sz="20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000" dirty="0" smtClean="0">
                <a:solidFill>
                  <a:prstClr val="black"/>
                </a:solidFill>
                <a:latin typeface="Times New Roman" panose="02020603050405020304" pitchFamily="18" charset="0"/>
                <a:cs typeface="Times New Roman" panose="02020603050405020304" pitchFamily="18" charset="0"/>
              </a:rPr>
              <a:t>8. </a:t>
            </a:r>
            <a:r>
              <a:rPr lang="en-US" sz="2000" dirty="0" err="1" smtClean="0">
                <a:solidFill>
                  <a:prstClr val="black"/>
                </a:solidFill>
                <a:latin typeface="Times New Roman" panose="02020603050405020304" pitchFamily="18" charset="0"/>
                <a:cs typeface="Times New Roman" panose="02020603050405020304" pitchFamily="18" charset="0"/>
              </a:rPr>
              <a:t>Labelling</a:t>
            </a:r>
            <a:r>
              <a:rPr lang="en-US" sz="2000" dirty="0" smtClean="0">
                <a:solidFill>
                  <a:prstClr val="black"/>
                </a:solidFill>
                <a:latin typeface="Times New Roman" panose="02020603050405020304" pitchFamily="18" charset="0"/>
                <a:cs typeface="Times New Roman" panose="02020603050405020304" pitchFamily="18" charset="0"/>
              </a:rPr>
              <a:t> </a:t>
            </a:r>
            <a:r>
              <a:rPr lang="en-US" sz="2000" dirty="0">
                <a:solidFill>
                  <a:prstClr val="black"/>
                </a:solidFill>
                <a:latin typeface="Times New Roman" panose="02020603050405020304" pitchFamily="18" charset="0"/>
                <a:cs typeface="Times New Roman" panose="02020603050405020304" pitchFamily="18" charset="0"/>
              </a:rPr>
              <a:t>tables and figures</a:t>
            </a:r>
            <a:endParaRPr lang="en-US" sz="20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000" dirty="0" smtClean="0">
                <a:solidFill>
                  <a:prstClr val="black"/>
                </a:solidFill>
                <a:latin typeface="Times New Roman" panose="02020603050405020304" pitchFamily="18" charset="0"/>
                <a:cs typeface="Times New Roman" panose="02020603050405020304" pitchFamily="18" charset="0"/>
              </a:rPr>
              <a:t>9. Abbreviations</a:t>
            </a:r>
            <a:endParaRPr lang="en-US" sz="2000" dirty="0">
              <a:solidFill>
                <a:prstClr val="black"/>
              </a:solidFill>
              <a:latin typeface="Times New Roman" panose="02020603050405020304" pitchFamily="18" charset="0"/>
              <a:cs typeface="Times New Roman" panose="02020603050405020304" pitchFamily="18" charset="0"/>
            </a:endParaRPr>
          </a:p>
          <a:p>
            <a:pPr marL="0" indent="0">
              <a:buNone/>
            </a:pP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3000" b="1" dirty="0">
                <a:solidFill>
                  <a:srgbClr val="C00000"/>
                </a:solidFill>
              </a:rPr>
              <a:t>Tips to Follow While Writing</a:t>
            </a:r>
            <a:br>
              <a:rPr lang="en-IN" sz="3000" b="1" dirty="0">
                <a:solidFill>
                  <a:srgbClr val="C00000"/>
                </a:solidFill>
              </a:rPr>
            </a:br>
            <a:endParaRPr lang="en-IN" sz="3000" dirty="0">
              <a:solidFill>
                <a:srgbClr val="C00000"/>
              </a:solidFill>
            </a:endParaRPr>
          </a:p>
        </p:txBody>
      </p:sp>
      <p:sp>
        <p:nvSpPr>
          <p:cNvPr id="3" name="Content Placeholder 2"/>
          <p:cNvSpPr>
            <a:spLocks noGrp="1"/>
          </p:cNvSpPr>
          <p:nvPr>
            <p:ph idx="1"/>
          </p:nvPr>
        </p:nvSpPr>
        <p:spPr>
          <a:solidFill>
            <a:schemeClr val="bg2"/>
          </a:solidFill>
        </p:spPr>
        <p:txBody>
          <a:bodyPr>
            <a:normAutofit fontScale="70000" lnSpcReduction="20000"/>
          </a:bodyPr>
          <a:lstStyle/>
          <a:p>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document which bridge between the readers and the investigator.</a:t>
            </a:r>
            <a:endParaRPr lang="en-IN"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70</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to 80% of</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people/professionals</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spend their time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 reading/writing/listening/watching</a:t>
            </a:r>
            <a:r>
              <a:rPr lang="en-US" dirty="0">
                <a:latin typeface="Times New Roman" panose="02020603050405020304" pitchFamily="18" charset="0"/>
                <a:cs typeface="Times New Roman" panose="02020603050405020304" pitchFamily="18" charset="0"/>
              </a:rPr>
              <a:t>.</a:t>
            </a:r>
            <a:endParaRPr lang="en-IN"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It is</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used as 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guide to establish relationship/analysis/</a:t>
            </a:r>
            <a:r>
              <a:rPr lang="en-IN"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interpretation/decision </a:t>
            </a:r>
            <a:r>
              <a:rPr lang="en-US" dirty="0">
                <a:latin typeface="Times New Roman" panose="02020603050405020304" pitchFamily="18" charset="0"/>
                <a:cs typeface="Times New Roman" panose="02020603050405020304" pitchFamily="18" charset="0"/>
              </a:rPr>
              <a:t>making to accept or reject or revise.</a:t>
            </a:r>
            <a:endParaRPr lang="en-IN"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Avoid grammatical mistakes.</a:t>
            </a:r>
            <a:endParaRPr lang="en-IN"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Follow simple language.</a:t>
            </a:r>
            <a:endParaRPr lang="en-IN"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Keep sentences short and simple.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Should </a:t>
            </a:r>
            <a:r>
              <a:rPr lang="en-US" dirty="0">
                <a:latin typeface="Times New Roman" panose="02020603050405020304" pitchFamily="18" charset="0"/>
                <a:cs typeface="Times New Roman" panose="02020603050405020304" pitchFamily="18" charset="0"/>
              </a:rPr>
              <a:t>not use jargon words.</a:t>
            </a:r>
            <a:endParaRPr lang="en-IN"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Use headings and subheadings with proper lay out. </a:t>
            </a:r>
            <a:endParaRPr lang="en-US" dirty="0" smtClean="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ex. Section, sub –section and sub –sub- section </a:t>
            </a:r>
            <a:r>
              <a:rPr lang="en-US" dirty="0" err="1">
                <a:latin typeface="Times New Roman" panose="02020603050405020304" pitchFamily="18" charset="0"/>
                <a:cs typeface="Times New Roman" panose="02020603050405020304" pitchFamily="18" charset="0"/>
              </a:rPr>
              <a:t>Section</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1</a:t>
            </a:r>
            <a:r>
              <a:rPr lang="en-IN"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Sub-section </a:t>
            </a:r>
            <a:r>
              <a:rPr lang="en-US" dirty="0">
                <a:latin typeface="Times New Roman" panose="02020603050405020304" pitchFamily="18" charset="0"/>
                <a:cs typeface="Times New Roman" panose="02020603050405020304" pitchFamily="18" charset="0"/>
              </a:rPr>
              <a:t>1 (</a:t>
            </a:r>
            <a:r>
              <a:rPr lang="en-US" dirty="0" smtClean="0">
                <a:latin typeface="Times New Roman" panose="02020603050405020304" pitchFamily="18" charset="0"/>
                <a:cs typeface="Times New Roman" panose="02020603050405020304" pitchFamily="18" charset="0"/>
              </a:rPr>
              <a:t>a)</a:t>
            </a:r>
            <a:r>
              <a:rPr lang="en-IN"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Sub-sub-section </a:t>
            </a:r>
            <a:r>
              <a:rPr lang="en-US" dirty="0">
                <a:latin typeface="Times New Roman" panose="02020603050405020304" pitchFamily="18" charset="0"/>
                <a:cs typeface="Times New Roman" panose="02020603050405020304" pitchFamily="18" charset="0"/>
              </a:rPr>
              <a:t>1 (a) (i)</a:t>
            </a:r>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2346</Words>
  <Application>WPS Presentation</Application>
  <PresentationFormat>On-screen Show (4:3)</PresentationFormat>
  <Paragraphs>70</Paragraphs>
  <Slides>9</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9</vt:i4>
      </vt:variant>
    </vt:vector>
  </HeadingPairs>
  <TitlesOfParts>
    <vt:vector size="19" baseType="lpstr">
      <vt:lpstr>Arial</vt:lpstr>
      <vt:lpstr>SimSun</vt:lpstr>
      <vt:lpstr>Wingdings</vt:lpstr>
      <vt:lpstr>Times New Roman</vt:lpstr>
      <vt:lpstr>Times New Roman</vt:lpstr>
      <vt:lpstr>Calibri</vt:lpstr>
      <vt:lpstr>Microsoft YaHei</vt:lpstr>
      <vt:lpstr>Arial Unicode MS</vt:lpstr>
      <vt:lpstr>Calibri</vt:lpstr>
      <vt:lpstr>Office Theme</vt:lpstr>
      <vt:lpstr>Steps in writing the report</vt:lpstr>
      <vt:lpstr>Steps in writing the report</vt:lpstr>
      <vt:lpstr>PowerPoint 演示文稿</vt:lpstr>
      <vt:lpstr>PowerPoint 演示文稿</vt:lpstr>
      <vt:lpstr>PowerPoint 演示文稿</vt:lpstr>
      <vt:lpstr>Guidelines for writing a report</vt:lpstr>
      <vt:lpstr>5. References </vt:lpstr>
      <vt:lpstr>PowerPoint 演示文稿</vt:lpstr>
      <vt:lpstr>Tips to Follow While Writing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8</cp:revision>
  <dcterms:created xsi:type="dcterms:W3CDTF">2020-09-06T15:14:00Z</dcterms:created>
  <dcterms:modified xsi:type="dcterms:W3CDTF">2024-08-31T07:43:22Z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C9B6C59C2186465FACB4501BF86D1970_12</vt:lpwstr>
  </property>
  <property fmtid="{D5CDD505-2E9C-101B-9397-08002B2CF9AE}" pid="3" name="KSOProductBuildVer">
    <vt:lpwstr>1033-12.2.0.17562</vt:lpwstr>
  </property>
</Properties>
</file>