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68" r:id="rId5"/>
    <p:sldId id="258" r:id="rId6"/>
    <p:sldId id="259" r:id="rId7"/>
    <p:sldId id="266" r:id="rId8"/>
    <p:sldId id="261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FDD5-8AA7-42D8-B192-41B7D3574FB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70DD-8041-4FEE-99C5-295F16DF7A92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PLAGIARISM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n-IN" sz="3000" dirty="0">
                <a:solidFill>
                  <a:srgbClr val="C00000"/>
                </a:solidFill>
                <a:latin typeface="Franklin Gothic Medium" panose="020B0603020102020204"/>
              </a:rPr>
            </a:br>
            <a:r>
              <a:rPr lang="en-IN" sz="3000" dirty="0">
                <a:solidFill>
                  <a:srgbClr val="C00000"/>
                </a:solidFill>
                <a:latin typeface="Franklin Gothic Medium" panose="020B0603020102020204"/>
              </a:rPr>
              <a:t>PLAGIARISM IN RESEARCH</a:t>
            </a:r>
            <a:br>
              <a:rPr lang="en-IN" sz="3000" dirty="0">
                <a:solidFill>
                  <a:srgbClr val="C00000"/>
                </a:solidFill>
                <a:latin typeface="Franklin Gothic Medium" panose="020B0603020102020204"/>
              </a:rPr>
            </a:br>
            <a:br>
              <a:rPr lang="en-US" sz="3000" dirty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Plagiarism is specifically defined as a form of research misconduct.</a:t>
            </a:r>
            <a:endParaRPr lang="en-I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Misconduct means fabrication, falsification, plagiarism, or any other practice that seriously deviates from practices commonly accepted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 or in the academic and research communities generally in proposing, performing, reviewing, or reporting research </a:t>
            </a:r>
            <a:r>
              <a:rPr lang="en-I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 activities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What is Plagiarism?</a:t>
            </a:r>
            <a:br>
              <a:rPr lang="en-IN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IN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</a:t>
            </a:r>
            <a:r>
              <a:rPr lang="en-IN" sz="2200" b="1" i="1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plagiarize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actually comes from the Latin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1" i="0" u="none" strike="noStrike" baseline="0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plagiare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—to kidnap (</a:t>
            </a:r>
            <a:r>
              <a:rPr lang="en-IN" sz="2200" b="0" i="1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Oxford English Dictionary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b="1" i="0" u="none" strike="noStrike" baseline="0" dirty="0" smtClean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Plagiarism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act of stealing someone else's work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attempting to "pass it off" as your own. This can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 to anything, from term papers to photographs to songs, even ideas!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1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Fabrication</a:t>
            </a:r>
            <a:endParaRPr lang="en-IN" sz="2200" b="1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Fabrication is the intentional act of making up data or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recording or reporting them.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i="0" u="none" strike="noStrike" baseline="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  <a:endParaRPr lang="en-IN" sz="2200" b="1" i="0" u="none" strike="noStrike" baseline="0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b="0" i="0" u="none" strike="noStrike" baseline="0" dirty="0" smtClean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social sciences, a researcher/interviewer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completing a questionnaire for a fictitious subject that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never interviewed.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200" b="1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Falsification</a:t>
            </a:r>
            <a:endParaRPr lang="en-IN" sz="2200" b="1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Falsification is manipulating research materials, equipment, or processes,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changing or omitting/suppressing data or results without scientific or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justification, such that the research is not accurately represented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research record. This would include the "misrepresentation of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uncertainty" during statistical analysis of the data.</a:t>
            </a:r>
            <a:endParaRPr lang="en-IN" sz="2200" b="1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IN" sz="22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Falsification:</a:t>
            </a:r>
            <a:endParaRPr lang="en-IN" sz="2200" b="1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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Alteration of data to render a modification of the variances in the data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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Falsification of dates and experimental procedures in the study notebook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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Misrepresenting the results from statistical analysis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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Misrepresenting the methods of an experiment such as the model used to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 the experiment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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addition of false or misleading statements in the manuscript or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paper.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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Falsification of research accomplishments by publishing the same research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in multiple papers (self plagiarism)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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Misrepresentation of the materials or methods of a research study in a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paper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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Providing false statements about the extent of a research study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200" dirty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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Falsification of telephone call attempts to collect data for a survey study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en-IN" sz="2300" dirty="0" smtClean="0">
                <a:solidFill>
                  <a:srgbClr val="C00000"/>
                </a:solidFill>
                <a:latin typeface="Franklin Gothic Medium" panose="020B0603020102020204"/>
                <a:ea typeface="+mn-ea"/>
                <a:cs typeface="+mn-cs"/>
              </a:rPr>
            </a:br>
            <a:r>
              <a:rPr lang="en-IN" sz="2300" dirty="0" smtClean="0">
                <a:solidFill>
                  <a:srgbClr val="C00000"/>
                </a:solidFill>
                <a:latin typeface="Franklin Gothic Medium" panose="020B0603020102020204"/>
                <a:ea typeface="+mn-ea"/>
                <a:cs typeface="+mn-cs"/>
              </a:rPr>
              <a:t>TYPES </a:t>
            </a:r>
            <a:r>
              <a:rPr lang="en-IN" sz="2300" dirty="0">
                <a:solidFill>
                  <a:srgbClr val="C00000"/>
                </a:solidFill>
                <a:latin typeface="Franklin Gothic Medium" panose="020B0603020102020204"/>
                <a:ea typeface="+mn-ea"/>
                <a:cs typeface="+mn-cs"/>
              </a:rPr>
              <a:t>OF PLAGIARISM</a:t>
            </a:r>
            <a:br>
              <a:rPr lang="en-IN" sz="2300" dirty="0">
                <a:solidFill>
                  <a:srgbClr val="C00000"/>
                </a:solidFill>
                <a:latin typeface="Franklin Gothic Medium" panose="020B0603020102020204"/>
                <a:ea typeface="+mn-ea"/>
                <a:cs typeface="+mn-cs"/>
              </a:rPr>
            </a:br>
            <a:r>
              <a:rPr lang="en-IN" sz="2300" dirty="0" smtClean="0">
                <a:solidFill>
                  <a:srgbClr val="C00000"/>
                </a:solidFill>
                <a:latin typeface="Franklin Gothic Medium" panose="020B0603020102020204"/>
                <a:ea typeface="+mn-ea"/>
                <a:cs typeface="+mn-cs"/>
              </a:rPr>
              <a:t>(</a:t>
            </a:r>
            <a:r>
              <a:rPr lang="en-IN" sz="2200" dirty="0" smtClean="0">
                <a:solidFill>
                  <a:srgbClr val="4E3B3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Most common types of plagiarism ranked in order of severity of intent)</a:t>
            </a:r>
            <a:br>
              <a:rPr lang="en-IN" sz="2200" dirty="0" smtClean="0">
                <a:solidFill>
                  <a:srgbClr val="4E3B3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200" b="1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Clone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200" b="0" i="0" u="none" strike="noStrike" baseline="0" dirty="0" smtClean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Submitting another’s work, word-for-word, as one’s own.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1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CTRL-C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 significant portions of text from a single source without alterations.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1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Find – Replace: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Changing key words and phrases but retaining the essential content of the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source.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1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Remix: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Paraphrases from multiple sources, made to fit together.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1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Recycle:</a:t>
            </a:r>
            <a:r>
              <a:rPr lang="en-IN" sz="2200" b="0" i="0" u="none" strike="noStrike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Borrows generously from the writer’s previous work without citation.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IN" sz="2200" b="1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200" b="1" i="0" u="none" strike="noStrike" baseline="0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Mashup</a:t>
            </a:r>
            <a:r>
              <a:rPr lang="en-IN" sz="22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200" b="0" i="0" u="none" strike="noStrike" baseline="0" dirty="0" smtClean="0">
                <a:solidFill>
                  <a:srgbClr val="F1A3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0" i="0" u="none" strike="noStrike" baseline="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Mixes copied material from multiple sources.</a:t>
            </a:r>
            <a:endParaRPr lang="en-IN" sz="2200" b="0" i="0" u="none" strike="noStrike" baseline="0" dirty="0" smtClean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IN" sz="22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Hybrid: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Combines perfectly cited sources with copied passages without </a:t>
            </a:r>
            <a:r>
              <a:rPr lang="en-IN" sz="220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citation.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IN" sz="2200" b="1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IN" sz="22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404 Error: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 citations to non-existent or inaccurate information about </a:t>
            </a:r>
            <a:r>
              <a:rPr lang="en-IN" sz="220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sources.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IN" sz="22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IN" sz="2200" b="1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Aggregator:</a:t>
            </a:r>
            <a:r>
              <a:rPr lang="en-IN" sz="220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Includes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citation to sources but the paper contains almost no </a:t>
            </a:r>
            <a:r>
              <a:rPr lang="en-IN" sz="220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work.</a:t>
            </a:r>
            <a:endParaRPr lang="en-IN" sz="2200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IN" sz="2200" b="1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IN" sz="22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200" b="1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Re-tweet:</a:t>
            </a:r>
            <a:r>
              <a:rPr lang="en-IN" sz="220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Includes </a:t>
            </a:r>
            <a:r>
              <a:rPr lang="en-IN" sz="2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citation, but relies too closely on the text’s original </a:t>
            </a:r>
            <a:r>
              <a:rPr lang="en-IN" sz="2200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wording.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3077</Words>
  <Application>WPS Presentation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Franklin Gothic Medium</vt:lpstr>
      <vt:lpstr>Times New Roman</vt:lpstr>
      <vt:lpstr>Calibri</vt:lpstr>
      <vt:lpstr>Microsoft YaHei</vt:lpstr>
      <vt:lpstr>Arial Unicode MS</vt:lpstr>
      <vt:lpstr>Office Theme</vt:lpstr>
      <vt:lpstr>PLAGIARISM</vt:lpstr>
      <vt:lpstr> PLAGIARISM IN RESEARCH  </vt:lpstr>
      <vt:lpstr>What is Plagiarism? </vt:lpstr>
      <vt:lpstr>PowerPoint 演示文稿</vt:lpstr>
      <vt:lpstr>PowerPoint 演示文稿</vt:lpstr>
      <vt:lpstr>PowerPoint 演示文稿</vt:lpstr>
      <vt:lpstr> TYPES OF PLAGIARISM (10 Most common types of plagiarism ranked in order of severity of intent)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2020-10-30T02:31:00Z</dcterms:created>
  <dcterms:modified xsi:type="dcterms:W3CDTF">2024-08-31T07:43:31Z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7A316B105B364662A0E549BF7F73F226_12</vt:lpwstr>
  </property>
  <property fmtid="{D5CDD505-2E9C-101B-9397-08002B2CF9AE}" pid="3" name="KSOProductBuildVer">
    <vt:lpwstr>1033-12.2.0.17562</vt:lpwstr>
  </property>
</Properties>
</file>