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65" r:id="rId4"/>
    <p:sldId id="268" r:id="rId5"/>
    <p:sldId id="258" r:id="rId6"/>
    <p:sldId id="259" r:id="rId7"/>
    <p:sldId id="266" r:id="rId8"/>
    <p:sldId id="261" r:id="rId9"/>
    <p:sldId id="26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BFDD5-8AA7-42D8-B192-41B7D3574FB5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E70DD-8041-4FEE-99C5-295F16DF7A92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BFDD5-8AA7-42D8-B192-41B7D3574FB5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E70DD-8041-4FEE-99C5-295F16DF7A92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BFDD5-8AA7-42D8-B192-41B7D3574FB5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E70DD-8041-4FEE-99C5-295F16DF7A92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BFDD5-8AA7-42D8-B192-41B7D3574FB5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E70DD-8041-4FEE-99C5-295F16DF7A92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BFDD5-8AA7-42D8-B192-41B7D3574FB5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E70DD-8041-4FEE-99C5-295F16DF7A92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BFDD5-8AA7-42D8-B192-41B7D3574FB5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E70DD-8041-4FEE-99C5-295F16DF7A92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BFDD5-8AA7-42D8-B192-41B7D3574FB5}" type="datetimeFigureOut">
              <a:rPr lang="en-IN" smtClean="0"/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E70DD-8041-4FEE-99C5-295F16DF7A92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BFDD5-8AA7-42D8-B192-41B7D3574FB5}" type="datetimeFigureOut">
              <a:rPr lang="en-IN" smtClean="0"/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E70DD-8041-4FEE-99C5-295F16DF7A92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BFDD5-8AA7-42D8-B192-41B7D3574FB5}" type="datetimeFigureOut">
              <a:rPr lang="en-IN" smtClean="0"/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E70DD-8041-4FEE-99C5-295F16DF7A92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BFDD5-8AA7-42D8-B192-41B7D3574FB5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E70DD-8041-4FEE-99C5-295F16DF7A92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BFDD5-8AA7-42D8-B192-41B7D3574FB5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E70DD-8041-4FEE-99C5-295F16DF7A92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BFDD5-8AA7-42D8-B192-41B7D3574FB5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0E70DD-8041-4FEE-99C5-295F16DF7A92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3000" b="1" dirty="0" smtClean="0">
                <a:solidFill>
                  <a:srgbClr val="C00000"/>
                </a:solidFill>
              </a:rPr>
              <a:t>PLAGIARISM</a:t>
            </a:r>
            <a:endParaRPr lang="en-IN" sz="3000" b="1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0000"/>
          </a:bodyPr>
          <a:lstStyle/>
          <a:p>
            <a:pPr algn="ctr"/>
            <a:r>
              <a:rPr lang="en-US" altLang="en-IN" b="1" dirty="0">
                <a:solidFill>
                  <a:srgbClr val="002060"/>
                </a:solidFill>
                <a:sym typeface="+mn-ea"/>
              </a:rPr>
              <a:t>Prepared by </a:t>
            </a:r>
            <a:endParaRPr lang="en-US" altLang="en-IN" b="1" dirty="0">
              <a:solidFill>
                <a:srgbClr val="002060"/>
              </a:solidFill>
              <a:sym typeface="+mn-ea"/>
            </a:endParaRPr>
          </a:p>
          <a:p>
            <a:pPr algn="ctr"/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Dr. Muhammed Rafi.P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Assistant Professor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PG Department of Commerce &amp; Management studies</a:t>
            </a:r>
            <a:endParaRPr lang="en-I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br>
              <a:rPr lang="en-IN" sz="3000" dirty="0">
                <a:solidFill>
                  <a:srgbClr val="C00000"/>
                </a:solidFill>
                <a:latin typeface="Franklin Gothic Medium" panose="020B0603020102020204"/>
              </a:rPr>
            </a:br>
            <a:r>
              <a:rPr lang="en-IN" sz="3000" dirty="0">
                <a:solidFill>
                  <a:srgbClr val="C00000"/>
                </a:solidFill>
                <a:latin typeface="Franklin Gothic Medium" panose="020B0603020102020204"/>
              </a:rPr>
              <a:t>PLAGIARISM IN RESEARCH</a:t>
            </a:r>
            <a:br>
              <a:rPr lang="en-IN" sz="3000" dirty="0">
                <a:solidFill>
                  <a:srgbClr val="C00000"/>
                </a:solidFill>
                <a:latin typeface="Franklin Gothic Medium" panose="020B0603020102020204"/>
              </a:rPr>
            </a:br>
            <a:br>
              <a:rPr lang="en-US" sz="3000" dirty="0">
                <a:solidFill>
                  <a:srgbClr val="C00000"/>
                </a:solidFill>
              </a:rPr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marL="0" lvl="0" indent="0" algn="just">
              <a:spcBef>
                <a:spcPts val="0"/>
              </a:spcBef>
              <a:buNone/>
            </a:pPr>
            <a:r>
              <a:rPr lang="en-I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Plagiarism is specifically defined as a form of research misconduct.</a:t>
            </a:r>
            <a:endParaRPr lang="en-IN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spcBef>
                <a:spcPts val="0"/>
              </a:spcBef>
              <a:buNone/>
            </a:pPr>
            <a:r>
              <a:rPr lang="en-I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“</a:t>
            </a:r>
            <a:r>
              <a:rPr lang="en-I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Misconduct means fabrication, falsification, plagiarism, or any other practice that seriously deviates from practices commonly accepted </a:t>
            </a:r>
            <a:r>
              <a:rPr lang="en-I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the </a:t>
            </a:r>
            <a:r>
              <a:rPr lang="en-I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discipline or in the academic and research communities generally in proposing, performing, reviewing, or reporting research </a:t>
            </a:r>
            <a:r>
              <a:rPr lang="en-I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IN" sz="22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creative activities</a:t>
            </a:r>
            <a:r>
              <a:rPr lang="en-I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.”</a:t>
            </a:r>
            <a:endParaRPr lang="en-IN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IN" sz="30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What is Plagiarism?</a:t>
            </a:r>
            <a:br>
              <a:rPr lang="en-IN" sz="30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en-IN" sz="3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IN" sz="2200" dirty="0">
                <a:solidFill>
                  <a:srgbClr val="F1A3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IN" sz="2200" b="0" i="0" u="none" strike="noStrike" baseline="0" dirty="0" smtClean="0">
                <a:solidFill>
                  <a:srgbClr val="4E3B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word </a:t>
            </a:r>
            <a:r>
              <a:rPr lang="en-IN" sz="2200" b="1" i="1" u="none" strike="noStrike" baseline="0" dirty="0" smtClean="0">
                <a:solidFill>
                  <a:srgbClr val="4E3B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plagiarize </a:t>
            </a:r>
            <a:r>
              <a:rPr lang="en-IN" sz="2200" b="0" i="0" u="none" strike="noStrike" baseline="0" dirty="0" smtClean="0">
                <a:solidFill>
                  <a:srgbClr val="4E3B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actually comes from the Latin</a:t>
            </a:r>
            <a:r>
              <a:rPr lang="en-IN" sz="2200" b="0" i="0" u="none" strike="noStrike" dirty="0" smtClean="0">
                <a:solidFill>
                  <a:srgbClr val="4E3B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b="1" i="0" u="none" strike="noStrike" baseline="0" dirty="0" err="1" smtClean="0">
                <a:solidFill>
                  <a:srgbClr val="4E3B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plagiare</a:t>
            </a:r>
            <a:r>
              <a:rPr lang="en-IN" sz="2200" b="0" i="0" u="none" strike="noStrike" baseline="0" dirty="0" smtClean="0">
                <a:solidFill>
                  <a:srgbClr val="4E3B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—to kidnap (</a:t>
            </a:r>
            <a:r>
              <a:rPr lang="en-IN" sz="2200" b="0" i="1" u="none" strike="noStrike" baseline="0" dirty="0" smtClean="0">
                <a:solidFill>
                  <a:srgbClr val="4E3B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Oxford English Dictionary</a:t>
            </a:r>
            <a:r>
              <a:rPr lang="en-IN" sz="2200" b="0" i="0" u="none" strike="noStrike" baseline="0" dirty="0" smtClean="0">
                <a:solidFill>
                  <a:srgbClr val="4E3B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IN" sz="2200" b="0" i="0" u="none" strike="noStrike" baseline="0" dirty="0" smtClean="0">
              <a:solidFill>
                <a:srgbClr val="4E3B3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IN" sz="2200" b="1" i="0" u="none" strike="noStrike" baseline="0" dirty="0" smtClean="0">
                <a:solidFill>
                  <a:srgbClr val="F1A3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Plagiarism </a:t>
            </a:r>
            <a:r>
              <a:rPr lang="en-IN" sz="2200" b="0" i="0" u="none" strike="noStrike" baseline="0" dirty="0" smtClean="0">
                <a:solidFill>
                  <a:srgbClr val="4E3B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the act of stealing someone else's work</a:t>
            </a:r>
            <a:r>
              <a:rPr lang="en-IN" sz="2200" b="0" i="0" u="none" strike="noStrike" dirty="0" smtClean="0">
                <a:solidFill>
                  <a:srgbClr val="4E3B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b="0" i="0" u="none" strike="noStrike" baseline="0" dirty="0" smtClean="0">
                <a:solidFill>
                  <a:srgbClr val="4E3B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attempting to "pass it off" as your own. This can</a:t>
            </a:r>
            <a:r>
              <a:rPr lang="en-IN" sz="2200" b="0" i="0" u="none" strike="noStrike" dirty="0" smtClean="0">
                <a:solidFill>
                  <a:srgbClr val="4E3B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b="0" i="0" u="none" strike="noStrike" baseline="0" dirty="0" smtClean="0">
                <a:solidFill>
                  <a:srgbClr val="4E3B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apply to anything, from term papers to photographs to songs, even ideas!</a:t>
            </a:r>
            <a:endParaRPr lang="en-IN" sz="2200" b="0" i="0" u="none" strike="noStrike" baseline="0" dirty="0" smtClean="0">
              <a:solidFill>
                <a:srgbClr val="4E3B3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2200" b="1" i="0" u="none" strike="noStrike" baseline="0" dirty="0" smtClean="0">
                <a:solidFill>
                  <a:srgbClr val="4E3B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Fabrication</a:t>
            </a:r>
            <a:endParaRPr lang="en-IN" sz="2200" b="1" i="0" u="none" strike="noStrike" baseline="0" dirty="0" smtClean="0">
              <a:solidFill>
                <a:srgbClr val="4E3B3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dirty="0">
                <a:solidFill>
                  <a:srgbClr val="F1A3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IN" sz="2200" b="0" i="0" u="none" strike="noStrike" baseline="0" dirty="0" smtClean="0">
                <a:solidFill>
                  <a:srgbClr val="4E3B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Fabrication is the intentional act of making up data or</a:t>
            </a:r>
            <a:r>
              <a:rPr lang="en-IN" sz="2200" b="0" i="0" u="none" strike="noStrike" dirty="0" smtClean="0">
                <a:solidFill>
                  <a:srgbClr val="4E3B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b="0" i="0" u="none" strike="noStrike" baseline="0" dirty="0" smtClean="0">
                <a:solidFill>
                  <a:srgbClr val="4E3B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 and recording or reporting them.</a:t>
            </a:r>
            <a:endParaRPr lang="en-IN" sz="2200" b="0" i="0" u="none" strike="noStrike" baseline="0" dirty="0" smtClean="0">
              <a:solidFill>
                <a:srgbClr val="4E3B3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b="1" i="0" u="none" strike="noStrike" baseline="0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Examples:</a:t>
            </a:r>
            <a:endParaRPr lang="en-IN" sz="2200" b="1" i="0" u="none" strike="noStrike" baseline="0" dirty="0" smtClean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dirty="0">
                <a:solidFill>
                  <a:srgbClr val="F1A3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IN" sz="2200" b="0" i="0" u="none" strike="noStrike" baseline="0" dirty="0" smtClean="0">
                <a:solidFill>
                  <a:srgbClr val="F1A3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b="0" i="0" u="none" strike="noStrike" baseline="0" dirty="0" smtClean="0">
                <a:solidFill>
                  <a:srgbClr val="4E3B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the social sciences, a researcher/interviewer</a:t>
            </a:r>
            <a:r>
              <a:rPr lang="en-IN" sz="2200" b="0" i="0" u="none" strike="noStrike" dirty="0" smtClean="0">
                <a:solidFill>
                  <a:srgbClr val="4E3B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b="0" i="0" u="none" strike="noStrike" baseline="0" dirty="0" smtClean="0">
                <a:solidFill>
                  <a:srgbClr val="4E3B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completing a questionnaire for a fictitious subject that</a:t>
            </a:r>
            <a:r>
              <a:rPr lang="en-IN" sz="2200" b="0" i="0" u="none" strike="noStrike" dirty="0" smtClean="0">
                <a:solidFill>
                  <a:srgbClr val="4E3B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b="0" i="0" u="none" strike="noStrike" baseline="0" dirty="0" smtClean="0">
                <a:solidFill>
                  <a:srgbClr val="4E3B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 never interviewed.</a:t>
            </a:r>
            <a:endParaRPr lang="en-IN" sz="2200" b="0" i="0" u="none" strike="noStrike" baseline="0" dirty="0" smtClean="0">
              <a:solidFill>
                <a:srgbClr val="4E3B3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IN" sz="2200" b="1" i="0" u="none" strike="noStrike" baseline="0" dirty="0" smtClean="0">
                <a:solidFill>
                  <a:srgbClr val="4E3B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Falsification</a:t>
            </a:r>
            <a:endParaRPr lang="en-IN" sz="2200" b="1" i="0" u="none" strike="noStrike" baseline="0" dirty="0" smtClean="0">
              <a:solidFill>
                <a:srgbClr val="4E3B3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IN" sz="2200" b="0" i="0" u="none" strike="noStrike" baseline="0" dirty="0" smtClean="0">
                <a:solidFill>
                  <a:srgbClr val="4E3B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Falsification is manipulating research materials, equipment, or processes,</a:t>
            </a:r>
            <a:r>
              <a:rPr lang="en-IN" sz="2200" b="0" i="0" u="none" strike="noStrike" dirty="0" smtClean="0">
                <a:solidFill>
                  <a:srgbClr val="4E3B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b="0" i="0" u="none" strike="noStrike" baseline="0" dirty="0" smtClean="0">
                <a:solidFill>
                  <a:srgbClr val="4E3B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 changing or omitting/suppressing data or results without scientific or</a:t>
            </a:r>
            <a:r>
              <a:rPr lang="en-IN" sz="2200" b="0" i="0" u="none" strike="noStrike" dirty="0" smtClean="0">
                <a:solidFill>
                  <a:srgbClr val="4E3B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b="0" i="0" u="none" strike="noStrike" baseline="0" dirty="0" smtClean="0">
                <a:solidFill>
                  <a:srgbClr val="4E3B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statistical justification, such that the research is not accurately represented</a:t>
            </a:r>
            <a:r>
              <a:rPr lang="en-IN" sz="2200" b="0" i="0" u="none" strike="noStrike" dirty="0" smtClean="0">
                <a:solidFill>
                  <a:srgbClr val="4E3B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b="0" i="0" u="none" strike="noStrike" baseline="0" dirty="0" smtClean="0">
                <a:solidFill>
                  <a:srgbClr val="4E3B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the research record. This would include the "misrepresentation of</a:t>
            </a:r>
            <a:r>
              <a:rPr lang="en-IN" sz="2200" b="0" i="0" u="none" strike="noStrike" dirty="0" smtClean="0">
                <a:solidFill>
                  <a:srgbClr val="4E3B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b="0" i="0" u="none" strike="noStrike" baseline="0" dirty="0" smtClean="0">
                <a:solidFill>
                  <a:srgbClr val="4E3B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uncertainty" during statistical analysis of the data.</a:t>
            </a:r>
            <a:endParaRPr lang="en-IN" sz="2200" b="1" i="0" u="none" strike="noStrike" baseline="0" dirty="0" smtClean="0">
              <a:solidFill>
                <a:srgbClr val="4E3B3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pPr marL="0" lvl="0" indent="0" algn="just">
              <a:buNone/>
            </a:pPr>
            <a:r>
              <a:rPr lang="en-IN" sz="2200" b="1" dirty="0">
                <a:solidFill>
                  <a:srgbClr val="4E3B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Examples of Falsification:</a:t>
            </a:r>
            <a:endParaRPr lang="en-IN" sz="2200" b="1" dirty="0">
              <a:solidFill>
                <a:srgbClr val="4E3B3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r>
              <a:rPr lang="en-IN" sz="2200" dirty="0">
                <a:solidFill>
                  <a:srgbClr val="F1A3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 </a:t>
            </a:r>
            <a:r>
              <a:rPr lang="en-IN" sz="2200" dirty="0">
                <a:solidFill>
                  <a:srgbClr val="4E3B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Alteration of data to render a modification of the variances in the data</a:t>
            </a:r>
            <a:endParaRPr lang="en-IN" sz="2200" dirty="0">
              <a:solidFill>
                <a:srgbClr val="4E3B3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r>
              <a:rPr lang="en-IN" sz="2200" dirty="0">
                <a:solidFill>
                  <a:srgbClr val="F1A3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 </a:t>
            </a:r>
            <a:r>
              <a:rPr lang="en-IN" sz="2200" dirty="0">
                <a:solidFill>
                  <a:srgbClr val="4E3B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Falsification of dates and experimental procedures in the study notebook</a:t>
            </a:r>
            <a:endParaRPr lang="en-IN" sz="2200" dirty="0">
              <a:solidFill>
                <a:srgbClr val="4E3B3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r>
              <a:rPr lang="en-IN" sz="2200" dirty="0">
                <a:solidFill>
                  <a:srgbClr val="F1A3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 </a:t>
            </a:r>
            <a:r>
              <a:rPr lang="en-IN" sz="2200" dirty="0">
                <a:solidFill>
                  <a:srgbClr val="4E3B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Misrepresenting the results from statistical analysis</a:t>
            </a:r>
            <a:endParaRPr lang="en-IN" sz="2200" dirty="0">
              <a:solidFill>
                <a:srgbClr val="4E3B3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r>
              <a:rPr lang="en-IN" sz="2200" dirty="0">
                <a:solidFill>
                  <a:srgbClr val="F1A3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 </a:t>
            </a:r>
            <a:r>
              <a:rPr lang="en-IN" sz="2200" dirty="0">
                <a:solidFill>
                  <a:srgbClr val="4E3B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Misrepresenting the methods of an experiment such as the model used to</a:t>
            </a:r>
            <a:endParaRPr lang="en-IN" sz="2200" dirty="0">
              <a:solidFill>
                <a:srgbClr val="4E3B3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r>
              <a:rPr lang="en-IN" sz="2200" dirty="0">
                <a:solidFill>
                  <a:srgbClr val="4E3B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conduct the experiment</a:t>
            </a:r>
            <a:endParaRPr lang="en-IN" sz="2200" dirty="0">
              <a:solidFill>
                <a:srgbClr val="4E3B3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r>
              <a:rPr lang="en-IN" sz="2200" dirty="0">
                <a:solidFill>
                  <a:srgbClr val="F1A3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 </a:t>
            </a:r>
            <a:r>
              <a:rPr lang="en-IN" sz="2200" dirty="0">
                <a:solidFill>
                  <a:srgbClr val="4E3B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addition of false or misleading statements in the manuscript or</a:t>
            </a:r>
            <a:endParaRPr lang="en-IN" sz="2200" dirty="0">
              <a:solidFill>
                <a:srgbClr val="4E3B3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r>
              <a:rPr lang="en-IN" sz="2200" dirty="0">
                <a:solidFill>
                  <a:srgbClr val="4E3B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published paper.</a:t>
            </a:r>
            <a:endParaRPr lang="en-IN" sz="2200" dirty="0">
              <a:solidFill>
                <a:srgbClr val="4E3B3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r>
              <a:rPr lang="en-IN" sz="2200" dirty="0">
                <a:solidFill>
                  <a:srgbClr val="F1A3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 </a:t>
            </a:r>
            <a:r>
              <a:rPr lang="en-IN" sz="2200" dirty="0">
                <a:solidFill>
                  <a:srgbClr val="4E3B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Falsification of research accomplishments by publishing the same research</a:t>
            </a:r>
            <a:endParaRPr lang="en-IN" sz="2200" dirty="0">
              <a:solidFill>
                <a:srgbClr val="4E3B3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r>
              <a:rPr lang="en-IN" sz="2200" dirty="0">
                <a:solidFill>
                  <a:srgbClr val="4E3B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 in multiple papers (self plagiarism)</a:t>
            </a:r>
            <a:endParaRPr lang="en-IN" sz="2200" dirty="0">
              <a:solidFill>
                <a:srgbClr val="4E3B3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r>
              <a:rPr lang="en-IN" sz="2200" dirty="0">
                <a:solidFill>
                  <a:srgbClr val="F1A3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 </a:t>
            </a:r>
            <a:r>
              <a:rPr lang="en-IN" sz="2200" dirty="0">
                <a:solidFill>
                  <a:srgbClr val="4E3B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Misrepresentation of the materials or methods of a research study in a</a:t>
            </a:r>
            <a:endParaRPr lang="en-IN" sz="2200" dirty="0">
              <a:solidFill>
                <a:srgbClr val="4E3B3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r>
              <a:rPr lang="en-IN" sz="2200" dirty="0">
                <a:solidFill>
                  <a:srgbClr val="4E3B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published paper</a:t>
            </a:r>
            <a:endParaRPr lang="en-IN" sz="2200" dirty="0">
              <a:solidFill>
                <a:srgbClr val="4E3B3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r>
              <a:rPr lang="en-IN" sz="2200" dirty="0">
                <a:solidFill>
                  <a:srgbClr val="F1A3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 </a:t>
            </a:r>
            <a:r>
              <a:rPr lang="en-IN" sz="2200" dirty="0">
                <a:solidFill>
                  <a:srgbClr val="4E3B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Providing false statements about the extent of a research study</a:t>
            </a:r>
            <a:endParaRPr lang="en-IN" sz="2200" dirty="0">
              <a:solidFill>
                <a:srgbClr val="4E3B3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r>
              <a:rPr lang="en-IN" sz="2200" dirty="0">
                <a:solidFill>
                  <a:srgbClr val="F1A3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 </a:t>
            </a:r>
            <a:r>
              <a:rPr lang="en-IN" sz="2200" dirty="0">
                <a:solidFill>
                  <a:srgbClr val="4E3B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Falsification of telephone call attempts to collect data for a survey study</a:t>
            </a:r>
            <a:endParaRPr lang="en-IN" sz="2200" dirty="0">
              <a:solidFill>
                <a:srgbClr val="4E3B3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endParaRPr lang="en-IN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marL="342900" lvl="0" indent="-342900">
              <a:spcBef>
                <a:spcPct val="20000"/>
              </a:spcBef>
            </a:pPr>
            <a:br>
              <a:rPr lang="en-IN" sz="2300" dirty="0" smtClean="0">
                <a:solidFill>
                  <a:srgbClr val="C00000"/>
                </a:solidFill>
                <a:latin typeface="Franklin Gothic Medium" panose="020B0603020102020204"/>
                <a:ea typeface="+mn-ea"/>
                <a:cs typeface="+mn-cs"/>
              </a:rPr>
            </a:br>
            <a:r>
              <a:rPr lang="en-IN" sz="2300" dirty="0" smtClean="0">
                <a:solidFill>
                  <a:srgbClr val="C00000"/>
                </a:solidFill>
                <a:latin typeface="Franklin Gothic Medium" panose="020B0603020102020204"/>
                <a:ea typeface="+mn-ea"/>
                <a:cs typeface="+mn-cs"/>
              </a:rPr>
              <a:t>TYPES </a:t>
            </a:r>
            <a:r>
              <a:rPr lang="en-IN" sz="2300" dirty="0">
                <a:solidFill>
                  <a:srgbClr val="C00000"/>
                </a:solidFill>
                <a:latin typeface="Franklin Gothic Medium" panose="020B0603020102020204"/>
                <a:ea typeface="+mn-ea"/>
                <a:cs typeface="+mn-cs"/>
              </a:rPr>
              <a:t>OF PLAGIARISM</a:t>
            </a:r>
            <a:br>
              <a:rPr lang="en-IN" sz="2300" dirty="0">
                <a:solidFill>
                  <a:srgbClr val="C00000"/>
                </a:solidFill>
                <a:latin typeface="Franklin Gothic Medium" panose="020B0603020102020204"/>
                <a:ea typeface="+mn-ea"/>
                <a:cs typeface="+mn-cs"/>
              </a:rPr>
            </a:br>
            <a:r>
              <a:rPr lang="en-IN" sz="2300" dirty="0" smtClean="0">
                <a:solidFill>
                  <a:srgbClr val="C00000"/>
                </a:solidFill>
                <a:latin typeface="Franklin Gothic Medium" panose="020B0603020102020204"/>
                <a:ea typeface="+mn-ea"/>
                <a:cs typeface="+mn-cs"/>
              </a:rPr>
              <a:t>(</a:t>
            </a:r>
            <a:r>
              <a:rPr lang="en-IN" sz="2200" dirty="0" smtClean="0">
                <a:solidFill>
                  <a:srgbClr val="4E3B3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10 Most common types of plagiarism ranked in order of severity of intent)</a:t>
            </a:r>
            <a:br>
              <a:rPr lang="en-IN" sz="2200" dirty="0" smtClean="0">
                <a:solidFill>
                  <a:srgbClr val="4E3B3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en-IN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IN" sz="2200" b="1" i="0" u="none" strike="noStrike" baseline="0" dirty="0" smtClean="0">
                <a:solidFill>
                  <a:srgbClr val="4E3B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Clone</a:t>
            </a:r>
            <a:r>
              <a:rPr lang="en-IN" sz="2200" b="0" i="0" u="none" strike="noStrike" baseline="0" dirty="0" smtClean="0">
                <a:solidFill>
                  <a:srgbClr val="4E3B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IN" sz="2200" b="0" i="0" u="none" strike="noStrike" baseline="0" dirty="0" smtClean="0">
                <a:solidFill>
                  <a:srgbClr val="F1A3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b="0" i="0" u="none" strike="noStrike" baseline="0" dirty="0" smtClean="0">
                <a:solidFill>
                  <a:srgbClr val="4E3B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Submitting another’s work, word-for-word, as one’s own.</a:t>
            </a:r>
            <a:endParaRPr lang="en-IN" sz="2200" b="0" i="0" u="none" strike="noStrike" baseline="0" dirty="0" smtClean="0">
              <a:solidFill>
                <a:srgbClr val="4E3B3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IN" sz="2200" b="1" i="0" u="none" strike="noStrike" baseline="0" dirty="0" smtClean="0">
                <a:solidFill>
                  <a:srgbClr val="4E3B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CTRL-C</a:t>
            </a:r>
            <a:r>
              <a:rPr lang="en-IN" sz="2200" b="0" i="0" u="none" strike="noStrike" baseline="0" dirty="0" smtClean="0">
                <a:solidFill>
                  <a:srgbClr val="4E3B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IN" sz="2200" b="0" i="0" u="none" strike="noStrike" dirty="0" smtClean="0">
                <a:solidFill>
                  <a:srgbClr val="4E3B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b="0" i="0" u="none" strike="noStrike" baseline="0" dirty="0" smtClean="0">
                <a:solidFill>
                  <a:srgbClr val="4E3B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Contains significant portions of text from a single source without alterations.</a:t>
            </a:r>
            <a:endParaRPr lang="en-IN" sz="2200" b="0" i="0" u="none" strike="noStrike" baseline="0" dirty="0" smtClean="0">
              <a:solidFill>
                <a:srgbClr val="4E3B3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IN" sz="2200" b="1" i="0" u="none" strike="noStrike" baseline="0" dirty="0" smtClean="0">
                <a:solidFill>
                  <a:srgbClr val="4E3B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Find – Replace:</a:t>
            </a:r>
            <a:r>
              <a:rPr lang="en-IN" sz="2200" b="0" i="0" u="none" strike="noStrike" baseline="0" dirty="0" smtClean="0">
                <a:solidFill>
                  <a:srgbClr val="4E3B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Changing key words and phrases but retaining the essential content of the</a:t>
            </a:r>
            <a:r>
              <a:rPr lang="en-IN" sz="2200" b="0" i="0" u="none" strike="noStrike" dirty="0" smtClean="0">
                <a:solidFill>
                  <a:srgbClr val="4E3B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b="0" i="0" u="none" strike="noStrike" baseline="0" dirty="0" smtClean="0">
                <a:solidFill>
                  <a:srgbClr val="4E3B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source.</a:t>
            </a:r>
            <a:endParaRPr lang="en-IN" sz="2200" b="0" i="0" u="none" strike="noStrike" baseline="0" dirty="0" smtClean="0">
              <a:solidFill>
                <a:srgbClr val="4E3B3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IN" sz="2200" b="1" i="0" u="none" strike="noStrike" baseline="0" dirty="0" smtClean="0">
                <a:solidFill>
                  <a:srgbClr val="4E3B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Remix:</a:t>
            </a:r>
            <a:r>
              <a:rPr lang="en-IN" sz="2200" b="0" i="0" u="none" strike="noStrike" dirty="0" smtClean="0">
                <a:solidFill>
                  <a:srgbClr val="4E3B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b="0" i="0" u="none" strike="noStrike" baseline="0" dirty="0" smtClean="0">
                <a:solidFill>
                  <a:srgbClr val="4E3B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Paraphrases from multiple sources, made to fit together.</a:t>
            </a:r>
            <a:endParaRPr lang="en-IN" sz="2200" b="0" i="0" u="none" strike="noStrike" baseline="0" dirty="0" smtClean="0">
              <a:solidFill>
                <a:srgbClr val="4E3B3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IN" sz="2200" b="1" i="0" u="none" strike="noStrike" baseline="0" dirty="0" smtClean="0">
                <a:solidFill>
                  <a:srgbClr val="4E3B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Recycle:</a:t>
            </a:r>
            <a:r>
              <a:rPr lang="en-IN" sz="2200" b="0" i="0" u="none" strike="noStrike" dirty="0" smtClean="0">
                <a:solidFill>
                  <a:srgbClr val="4E3B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b="0" i="0" u="none" strike="noStrike" baseline="0" dirty="0" smtClean="0">
                <a:solidFill>
                  <a:srgbClr val="4E3B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Borrows generously from the writer’s previous work without citation.</a:t>
            </a:r>
            <a:endParaRPr lang="en-IN" sz="2200" b="0" i="0" u="none" strike="noStrike" baseline="0" dirty="0" smtClean="0">
              <a:solidFill>
                <a:srgbClr val="4E3B3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IN" sz="2200" b="1" dirty="0">
                <a:solidFill>
                  <a:srgbClr val="4E3B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IN" sz="2200" b="1" i="0" u="none" strike="noStrike" baseline="0" dirty="0" smtClean="0">
                <a:solidFill>
                  <a:srgbClr val="4E3B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IN" sz="2200" b="1" i="0" u="none" strike="noStrike" baseline="0" dirty="0" err="1" smtClean="0">
                <a:solidFill>
                  <a:srgbClr val="4E3B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Mashup</a:t>
            </a:r>
            <a:r>
              <a:rPr lang="en-IN" sz="2200" b="1" dirty="0">
                <a:solidFill>
                  <a:srgbClr val="4E3B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IN" sz="2200" b="0" i="0" u="none" strike="noStrike" baseline="0" dirty="0" smtClean="0">
                <a:solidFill>
                  <a:srgbClr val="F1A3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b="0" i="0" u="none" strike="noStrike" baseline="0" dirty="0" smtClean="0">
                <a:solidFill>
                  <a:srgbClr val="4E3B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Mixes copied material from multiple sources.</a:t>
            </a:r>
            <a:endParaRPr lang="en-IN" sz="2200" b="0" i="0" u="none" strike="noStrike" baseline="0" dirty="0" smtClean="0">
              <a:solidFill>
                <a:srgbClr val="4E3B3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marL="0" lvl="0" indent="0">
              <a:lnSpc>
                <a:spcPct val="150000"/>
              </a:lnSpc>
              <a:buNone/>
            </a:pPr>
            <a:r>
              <a:rPr lang="en-IN" sz="2200" b="1" dirty="0">
                <a:solidFill>
                  <a:srgbClr val="4E3B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Hybrid:</a:t>
            </a:r>
            <a:r>
              <a:rPr lang="en-IN" sz="2200" dirty="0">
                <a:solidFill>
                  <a:srgbClr val="4E3B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Combines perfectly cited sources with copied passages without </a:t>
            </a:r>
            <a:r>
              <a:rPr lang="en-IN" sz="2200" dirty="0" smtClean="0">
                <a:solidFill>
                  <a:srgbClr val="4E3B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citation.</a:t>
            </a:r>
            <a:endParaRPr lang="en-IN" sz="2200" dirty="0">
              <a:solidFill>
                <a:srgbClr val="4E3B3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50000"/>
              </a:lnSpc>
              <a:buNone/>
            </a:pPr>
            <a:r>
              <a:rPr lang="en-IN" sz="2200" b="1" dirty="0" smtClean="0">
                <a:solidFill>
                  <a:srgbClr val="4E3B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IN" sz="2200" b="1" dirty="0">
                <a:solidFill>
                  <a:srgbClr val="4E3B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404 Error: </a:t>
            </a:r>
            <a:r>
              <a:rPr lang="en-IN" sz="2200" dirty="0">
                <a:solidFill>
                  <a:srgbClr val="4E3B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Includes citations to non-existent or inaccurate information about </a:t>
            </a:r>
            <a:r>
              <a:rPr lang="en-IN" sz="2200" dirty="0" smtClean="0">
                <a:solidFill>
                  <a:srgbClr val="4E3B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sources.</a:t>
            </a:r>
            <a:endParaRPr lang="en-IN" sz="2200" dirty="0">
              <a:solidFill>
                <a:srgbClr val="4E3B3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50000"/>
              </a:lnSpc>
              <a:buNone/>
            </a:pPr>
            <a:r>
              <a:rPr lang="en-IN" sz="2200" b="1" dirty="0">
                <a:solidFill>
                  <a:srgbClr val="4E3B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</a:t>
            </a:r>
            <a:r>
              <a:rPr lang="en-IN" sz="2200" b="1" dirty="0" smtClean="0">
                <a:solidFill>
                  <a:srgbClr val="4E3B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Aggregator:</a:t>
            </a:r>
            <a:r>
              <a:rPr lang="en-IN" sz="2200" dirty="0" smtClean="0">
                <a:solidFill>
                  <a:srgbClr val="4E3B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Includes </a:t>
            </a:r>
            <a:r>
              <a:rPr lang="en-IN" sz="2200" dirty="0">
                <a:solidFill>
                  <a:srgbClr val="4E3B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proper citation to sources but the paper contains almost no </a:t>
            </a:r>
            <a:r>
              <a:rPr lang="en-IN" sz="2200" dirty="0" smtClean="0">
                <a:solidFill>
                  <a:srgbClr val="4E3B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original work.</a:t>
            </a:r>
            <a:endParaRPr lang="en-IN" sz="2200" dirty="0">
              <a:solidFill>
                <a:srgbClr val="4E3B3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50000"/>
              </a:lnSpc>
              <a:buNone/>
            </a:pPr>
            <a:r>
              <a:rPr lang="en-IN" sz="2200" b="1" dirty="0" smtClean="0">
                <a:solidFill>
                  <a:srgbClr val="4E3B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IN" sz="2200" b="1" dirty="0">
                <a:solidFill>
                  <a:srgbClr val="4E3B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IN" sz="2200" b="1" dirty="0" smtClean="0">
                <a:solidFill>
                  <a:srgbClr val="4E3B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Re-tweet:</a:t>
            </a:r>
            <a:r>
              <a:rPr lang="en-IN" sz="2200" dirty="0" smtClean="0">
                <a:solidFill>
                  <a:srgbClr val="4E3B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Includes </a:t>
            </a:r>
            <a:r>
              <a:rPr lang="en-IN" sz="2200" dirty="0">
                <a:solidFill>
                  <a:srgbClr val="4E3B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proper citation, but relies too closely on the text’s original </a:t>
            </a:r>
            <a:r>
              <a:rPr lang="en-IN" sz="2200" dirty="0" smtClean="0">
                <a:solidFill>
                  <a:srgbClr val="4E3B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wording.</a:t>
            </a:r>
            <a:endParaRPr lang="en-IN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3077</Words>
  <Application>WPS Presentation</Application>
  <PresentationFormat>On-screen Show (4:3)</PresentationFormat>
  <Paragraphs>55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7" baseType="lpstr">
      <vt:lpstr>Arial</vt:lpstr>
      <vt:lpstr>SimSun</vt:lpstr>
      <vt:lpstr>Wingdings</vt:lpstr>
      <vt:lpstr>Franklin Gothic Medium</vt:lpstr>
      <vt:lpstr>Times New Roman</vt:lpstr>
      <vt:lpstr>Calibri</vt:lpstr>
      <vt:lpstr>Microsoft YaHei</vt:lpstr>
      <vt:lpstr>Arial Unicode MS</vt:lpstr>
      <vt:lpstr>Office Theme</vt:lpstr>
      <vt:lpstr>PLAGIARISM</vt:lpstr>
      <vt:lpstr> PLAGIARISM IN RESEARCH  </vt:lpstr>
      <vt:lpstr>What is Plagiarism? </vt:lpstr>
      <vt:lpstr>PowerPoint 演示文稿</vt:lpstr>
      <vt:lpstr>PowerPoint 演示文稿</vt:lpstr>
      <vt:lpstr>PowerPoint 演示文稿</vt:lpstr>
      <vt:lpstr> TYPES OF PLAGIARISM (10 Most common types of plagiarism ranked in order of severity of intent) 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7</cp:revision>
  <dcterms:created xsi:type="dcterms:W3CDTF">2020-10-30T02:31:00Z</dcterms:created>
  <dcterms:modified xsi:type="dcterms:W3CDTF">2024-08-31T07:43:31Z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7A316B105B364662A0E549BF7F73F226_12</vt:lpwstr>
  </property>
  <property fmtid="{D5CDD505-2E9C-101B-9397-08002B2CF9AE}" pid="3" name="KSOProductBuildVer">
    <vt:lpwstr>1033-12.2.0.17562</vt:lpwstr>
  </property>
</Properties>
</file>