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3"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11CF5C6-D97D-4EB3-8458-63523C8A10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11CF5C6-D97D-4EB3-8458-63523C8A10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11CF5C6-D97D-4EB3-8458-63523C8A10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11CF5C6-D97D-4EB3-8458-63523C8A10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11CF5C6-D97D-4EB3-8458-63523C8A10F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211CF5C6-D97D-4EB3-8458-63523C8A10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211CF5C6-D97D-4EB3-8458-63523C8A10F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11CF5C6-D97D-4EB3-8458-63523C8A10F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CF5C6-D97D-4EB3-8458-63523C8A10F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11CF5C6-D97D-4EB3-8458-63523C8A10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11CF5C6-D97D-4EB3-8458-63523C8A10F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3D80AB-D7FC-4938-AD2F-DEF2C3523472}"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CF5C6-D97D-4EB3-8458-63523C8A10F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D80AB-D7FC-4938-AD2F-DEF2C3523472}"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normAutofit/>
          </a:bodyPr>
          <a:lstStyle/>
          <a:p>
            <a:r>
              <a:rPr lang="en-US" sz="3000" b="1" dirty="0" smtClean="0">
                <a:solidFill>
                  <a:srgbClr val="C00000"/>
                </a:solidFill>
              </a:rPr>
              <a:t>STRATEGIES TO AVOID PLAGARISM</a:t>
            </a:r>
            <a:endParaRPr lang="en-IN" sz="3000" b="1" dirty="0">
              <a:solidFill>
                <a:srgbClr val="C00000"/>
              </a:solidFill>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a:spcBef>
                <a:spcPct val="20000"/>
              </a:spcBef>
            </a:pPr>
            <a:r>
              <a:rPr lang="en-IN" sz="3000" b="1" dirty="0">
                <a:solidFill>
                  <a:srgbClr val="C00000"/>
                </a:solidFill>
                <a:latin typeface="TimesNewRomanPS-BoldMT"/>
                <a:ea typeface="+mn-ea"/>
                <a:cs typeface="+mn-cs"/>
              </a:rPr>
              <a:t>Strategies to Avoid Plagiarism</a:t>
            </a:r>
            <a:br>
              <a:rPr lang="en-IN" sz="3000" b="1" dirty="0">
                <a:solidFill>
                  <a:srgbClr val="C00000"/>
                </a:solidFill>
                <a:latin typeface="TimesNewRomanPS-BoldMT"/>
                <a:ea typeface="+mn-ea"/>
                <a:cs typeface="+mn-cs"/>
              </a:rPr>
            </a:br>
            <a:endParaRPr lang="en-IN" sz="3000" b="1" dirty="0">
              <a:solidFill>
                <a:srgbClr val="C00000"/>
              </a:solidFill>
            </a:endParaRPr>
          </a:p>
        </p:txBody>
      </p:sp>
      <p:sp>
        <p:nvSpPr>
          <p:cNvPr id="3" name="Content Placeholder 2"/>
          <p:cNvSpPr>
            <a:spLocks noGrp="1"/>
          </p:cNvSpPr>
          <p:nvPr>
            <p:ph idx="1"/>
          </p:nvPr>
        </p:nvSpPr>
        <p:spPr>
          <a:xfrm>
            <a:off x="457200" y="1628800"/>
            <a:ext cx="8229600" cy="3395649"/>
          </a:xfrm>
          <a:solidFill>
            <a:schemeClr val="accent6">
              <a:lumMod val="20000"/>
              <a:lumOff val="80000"/>
            </a:schemeClr>
          </a:solidFill>
        </p:spPr>
        <p:txBody>
          <a:bodyPr>
            <a:noAutofit/>
          </a:bodyPr>
          <a:lstStyle/>
          <a:p>
            <a:pPr lvl="0" algn="just">
              <a:buFont typeface="+mj-lt"/>
              <a:buAutoNum type="arabicPeriod"/>
            </a:pPr>
            <a:r>
              <a:rPr lang="en-IN" sz="2200" dirty="0">
                <a:solidFill>
                  <a:srgbClr val="000000"/>
                </a:solidFill>
                <a:latin typeface="Times New Roman" panose="02020603050405020304"/>
              </a:rPr>
              <a:t>Read the instructions for authors provided by the journal.</a:t>
            </a:r>
            <a:endParaRPr lang="en-IN" sz="2200" dirty="0">
              <a:latin typeface="Times New Roman" panose="02020603050405020304"/>
              <a:ea typeface="Times New Roman" panose="02020603050405020304"/>
            </a:endParaRPr>
          </a:p>
          <a:p>
            <a:pPr lvl="0" algn="just">
              <a:buFont typeface="+mj-lt"/>
              <a:buAutoNum type="arabicPeriod"/>
            </a:pPr>
            <a:r>
              <a:rPr lang="en-IN" sz="2200" dirty="0">
                <a:solidFill>
                  <a:srgbClr val="000000"/>
                </a:solidFill>
                <a:latin typeface="Times New Roman" panose="02020603050405020304"/>
              </a:rPr>
              <a:t> Always acknowledge the contributions of others and the source of ideas and words, regardless of whether paraphrased or summarized.</a:t>
            </a:r>
            <a:endParaRPr lang="en-IN" sz="2200" dirty="0">
              <a:latin typeface="Times New Roman" panose="02020603050405020304"/>
              <a:ea typeface="Times New Roman" panose="02020603050405020304"/>
            </a:endParaRPr>
          </a:p>
          <a:p>
            <a:pPr lvl="0" algn="just">
              <a:buFont typeface="+mj-lt"/>
              <a:buAutoNum type="arabicPeriod"/>
            </a:pPr>
            <a:r>
              <a:rPr lang="en-IN" sz="2200" dirty="0">
                <a:solidFill>
                  <a:srgbClr val="000000"/>
                </a:solidFill>
                <a:latin typeface="Times New Roman" panose="02020603050405020304"/>
              </a:rPr>
              <a:t>Use of verbatim text/material must be enclosed in quotation marks.</a:t>
            </a:r>
            <a:endParaRPr lang="en-IN" sz="2200" dirty="0">
              <a:latin typeface="Times New Roman" panose="02020603050405020304"/>
              <a:ea typeface="Times New Roman" panose="02020603050405020304"/>
            </a:endParaRPr>
          </a:p>
          <a:p>
            <a:pPr lvl="0" algn="just">
              <a:buFont typeface="+mj-lt"/>
              <a:buAutoNum type="arabicPeriod"/>
            </a:pPr>
            <a:r>
              <a:rPr lang="en-IN" sz="2200" dirty="0">
                <a:solidFill>
                  <a:srgbClr val="000000"/>
                </a:solidFill>
                <a:latin typeface="Times New Roman" panose="02020603050405020304"/>
              </a:rPr>
              <a:t>Acknowledge sources used in the writing.</a:t>
            </a:r>
            <a:endParaRPr lang="en-IN" sz="2200" dirty="0">
              <a:latin typeface="Times New Roman" panose="02020603050405020304"/>
              <a:ea typeface="Times New Roman" panose="02020603050405020304"/>
            </a:endParaRPr>
          </a:p>
          <a:p>
            <a:pPr lvl="0" algn="just">
              <a:buFont typeface="+mj-lt"/>
              <a:buAutoNum type="arabicPeriod"/>
            </a:pPr>
            <a:r>
              <a:rPr lang="en-IN" sz="2200" dirty="0">
                <a:solidFill>
                  <a:srgbClr val="000000"/>
                </a:solidFill>
                <a:latin typeface="Times New Roman" panose="02020603050405020304"/>
              </a:rPr>
              <a:t>When paraphrasing, understand the material completely and use your own words</a:t>
            </a:r>
            <a:r>
              <a:rPr lang="en-IN" sz="2200" dirty="0" smtClean="0">
                <a:solidFill>
                  <a:srgbClr val="000000"/>
                </a:solidFill>
                <a:latin typeface="Times New Roman" panose="02020603050405020304"/>
              </a:rPr>
              <a:t>.</a:t>
            </a:r>
            <a:endParaRPr lang="en-IN" sz="2200" dirty="0">
              <a:latin typeface="Times New Roman" panose="02020603050405020304"/>
              <a:ea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lgn="just">
              <a:buNone/>
            </a:pPr>
            <a:r>
              <a:rPr lang="en-IN" sz="2000" dirty="0" smtClean="0">
                <a:solidFill>
                  <a:srgbClr val="000000"/>
                </a:solidFill>
                <a:latin typeface="Times New Roman" panose="02020603050405020304"/>
              </a:rPr>
              <a:t>6. When </a:t>
            </a:r>
            <a:r>
              <a:rPr lang="en-IN" sz="2000" dirty="0">
                <a:solidFill>
                  <a:srgbClr val="000000"/>
                </a:solidFill>
                <a:latin typeface="Times New Roman" panose="02020603050405020304"/>
              </a:rPr>
              <a:t>in doubt about whether or not the concept or fact is common knowledge, reference it.</a:t>
            </a:r>
            <a:endParaRPr lang="en-IN" sz="2000" dirty="0">
              <a:latin typeface="Times New Roman" panose="02020603050405020304"/>
              <a:ea typeface="Times New Roman" panose="02020603050405020304"/>
            </a:endParaRPr>
          </a:p>
          <a:p>
            <a:pPr marL="0" lvl="0" indent="0" algn="just">
              <a:buNone/>
            </a:pPr>
            <a:r>
              <a:rPr lang="en-IN" sz="2000" dirty="0" smtClean="0">
                <a:solidFill>
                  <a:srgbClr val="000000"/>
                </a:solidFill>
                <a:latin typeface="Times New Roman" panose="02020603050405020304"/>
              </a:rPr>
              <a:t>7. Make </a:t>
            </a:r>
            <a:r>
              <a:rPr lang="en-IN" sz="2000" dirty="0">
                <a:solidFill>
                  <a:srgbClr val="000000"/>
                </a:solidFill>
                <a:latin typeface="Times New Roman" panose="02020603050405020304"/>
              </a:rPr>
              <a:t>sure to reference and cite references accurately.</a:t>
            </a:r>
            <a:endParaRPr lang="en-IN" sz="2000" dirty="0">
              <a:latin typeface="Times New Roman" panose="02020603050405020304"/>
              <a:ea typeface="Times New Roman" panose="02020603050405020304"/>
            </a:endParaRPr>
          </a:p>
          <a:p>
            <a:pPr marL="0" lvl="0" indent="0" algn="just">
              <a:buNone/>
            </a:pPr>
            <a:r>
              <a:rPr lang="en-IN" sz="2000" dirty="0" smtClean="0">
                <a:solidFill>
                  <a:srgbClr val="000000"/>
                </a:solidFill>
                <a:latin typeface="Times New Roman" panose="02020603050405020304"/>
              </a:rPr>
              <a:t>8. If </a:t>
            </a:r>
            <a:r>
              <a:rPr lang="en-IN" sz="2000" dirty="0">
                <a:solidFill>
                  <a:srgbClr val="000000"/>
                </a:solidFill>
                <a:latin typeface="Times New Roman" panose="02020603050405020304"/>
              </a:rPr>
              <a:t>the results of a single complex study are best presented as a cohesive whole, they should not be sliced into multiple separate </a:t>
            </a:r>
            <a:r>
              <a:rPr lang="en-IN" sz="2000" dirty="0" smtClean="0">
                <a:solidFill>
                  <a:srgbClr val="000000"/>
                </a:solidFill>
                <a:latin typeface="Times New Roman" panose="02020603050405020304"/>
              </a:rPr>
              <a:t>articles.</a:t>
            </a:r>
            <a:endParaRPr lang="en-IN" sz="2000" dirty="0" smtClean="0">
              <a:latin typeface="Times New Roman" panose="02020603050405020304"/>
            </a:endParaRPr>
          </a:p>
          <a:p>
            <a:pPr marL="0" lvl="0" indent="0" algn="just">
              <a:buNone/>
            </a:pPr>
            <a:r>
              <a:rPr lang="en-IN" sz="2000" dirty="0" smtClean="0">
                <a:solidFill>
                  <a:srgbClr val="000000"/>
                </a:solidFill>
                <a:latin typeface="Times New Roman" panose="02020603050405020304"/>
              </a:rPr>
              <a:t>9. When </a:t>
            </a:r>
            <a:r>
              <a:rPr lang="en-IN" sz="2000" dirty="0">
                <a:solidFill>
                  <a:srgbClr val="000000"/>
                </a:solidFill>
                <a:latin typeface="Times New Roman" panose="02020603050405020304"/>
              </a:rPr>
              <a:t>submitting a manuscript for publication containing research questions/hypotheses, methods, data, discussion points, or conclusions that have   already been published or disseminated in a significant manner (such as previously published as an article in a separate journal or a report posted on the Internet), alert the editors and readers. Editors should be informed in the cover letter, and readers should be alerted by highlighting and citing the earlier published work.</a:t>
            </a:r>
            <a:endParaRPr lang="en-IN" sz="2000" dirty="0">
              <a:latin typeface="Times New Roman" panose="02020603050405020304"/>
              <a:ea typeface="Times New Roman" panose="02020603050405020304"/>
            </a:endParaRPr>
          </a:p>
          <a:p>
            <a:pPr marL="0" lvl="0" indent="0" algn="just">
              <a:buNone/>
            </a:pPr>
            <a:endParaRPr lang="en-IN" sz="2000" dirty="0">
              <a:solidFill>
                <a:prstClr val="black"/>
              </a:solidFill>
              <a:latin typeface="Times New Roman" panose="02020603050405020304"/>
              <a:ea typeface="Times New Roman" panose="020206030504050203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normAutofit/>
          </a:bodyPr>
          <a:lstStyle/>
          <a:p>
            <a:pPr marL="0" lvl="0" indent="0" algn="just">
              <a:buNone/>
            </a:pPr>
            <a:r>
              <a:rPr lang="en-IN" sz="2000" dirty="0" smtClean="0">
                <a:solidFill>
                  <a:srgbClr val="000000"/>
                </a:solidFill>
                <a:latin typeface="Times New Roman" panose="02020603050405020304"/>
              </a:rPr>
              <a:t>10. When </a:t>
            </a:r>
            <a:r>
              <a:rPr lang="en-IN" sz="2000" dirty="0">
                <a:solidFill>
                  <a:srgbClr val="000000"/>
                </a:solidFill>
                <a:latin typeface="Times New Roman" panose="02020603050405020304"/>
              </a:rPr>
              <a:t>submitting a manuscript for potential </a:t>
            </a:r>
            <a:r>
              <a:rPr lang="en-IN" sz="2000" dirty="0">
                <a:solidFill>
                  <a:prstClr val="black"/>
                </a:solidFill>
                <a:latin typeface="Times New Roman" panose="02020603050405020304"/>
                <a:ea typeface="Times New Roman" panose="02020603050405020304"/>
              </a:rPr>
              <a:t>publication, if there are any doubts or uncertainty about duplication or redundancy of manuscripts originating from the same study, the authors should alert the editors of the nature of the overlap and enclose the other manuscripts (published, in press/ submitted, unpublished) that might be part of them an </a:t>
            </a:r>
            <a:r>
              <a:rPr lang="en-IN" sz="2000" dirty="0" err="1">
                <a:solidFill>
                  <a:prstClr val="black"/>
                </a:solidFill>
                <a:latin typeface="Times New Roman" panose="02020603050405020304"/>
                <a:ea typeface="Times New Roman" panose="02020603050405020304"/>
              </a:rPr>
              <a:t>uscript</a:t>
            </a:r>
            <a:r>
              <a:rPr lang="en-IN" sz="2000" dirty="0">
                <a:solidFill>
                  <a:prstClr val="black"/>
                </a:solidFill>
                <a:latin typeface="Times New Roman" panose="02020603050405020304"/>
                <a:ea typeface="Times New Roman" panose="02020603050405020304"/>
              </a:rPr>
              <a:t> under consideration. Augmenting old data that was previously published with new additional data and presenting it as a new study can be an ethical breach and should be fully disclosed to the editors.</a:t>
            </a:r>
            <a:endParaRPr lang="en-IN" sz="2000" dirty="0">
              <a:solidFill>
                <a:prstClr val="black"/>
              </a:solidFill>
              <a:latin typeface="Times New Roman" panose="02020603050405020304"/>
              <a:ea typeface="Times New Roman" panose="02020603050405020304"/>
            </a:endParaRPr>
          </a:p>
          <a:p>
            <a:pPr marL="0" lvl="0" indent="0" algn="just">
              <a:buNone/>
            </a:pPr>
            <a:r>
              <a:rPr lang="en-IN" sz="2000" dirty="0" smtClean="0">
                <a:solidFill>
                  <a:prstClr val="black"/>
                </a:solidFill>
                <a:latin typeface="Times New Roman" panose="02020603050405020304"/>
                <a:ea typeface="Times New Roman" panose="02020603050405020304"/>
              </a:rPr>
              <a:t>11. Write </a:t>
            </a:r>
            <a:r>
              <a:rPr lang="en-IN" sz="2000" dirty="0">
                <a:solidFill>
                  <a:prstClr val="black"/>
                </a:solidFill>
                <a:latin typeface="Times New Roman" panose="02020603050405020304"/>
                <a:ea typeface="Times New Roman" panose="02020603050405020304"/>
              </a:rPr>
              <a:t>effective cover letters to the editor, especially regarding the potential for overlap in publication. The cover letter should detail the nature of the overlap and previous dissemination and ask for advice on the handling of the matter</a:t>
            </a:r>
            <a:r>
              <a:rPr lang="en-IN" sz="2000" dirty="0" smtClean="0">
                <a:solidFill>
                  <a:prstClr val="black"/>
                </a:solidFill>
                <a:latin typeface="Times New Roman" panose="02020603050405020304"/>
                <a:ea typeface="Times New Roman" panose="02020603050405020304"/>
              </a:rPr>
              <a:t>.</a:t>
            </a:r>
            <a:endParaRPr lang="en-IN" sz="2000" dirty="0" smtClean="0">
              <a:solidFill>
                <a:prstClr val="black"/>
              </a:solidFill>
              <a:latin typeface="Times New Roman" panose="02020603050405020304"/>
              <a:ea typeface="Times New Roman" panose="02020603050405020304"/>
            </a:endParaRPr>
          </a:p>
          <a:p>
            <a:pPr marL="0" lvl="0" indent="0" algn="just">
              <a:buNone/>
            </a:pPr>
            <a:r>
              <a:rPr lang="en-IN" sz="2000" dirty="0" smtClean="0">
                <a:solidFill>
                  <a:prstClr val="black"/>
                </a:solidFill>
                <a:latin typeface="Times New Roman" panose="02020603050405020304"/>
                <a:ea typeface="Times New Roman" panose="02020603050405020304"/>
              </a:rPr>
              <a:t>12.  </a:t>
            </a:r>
            <a:r>
              <a:rPr lang="en-IN" sz="2000" dirty="0">
                <a:solidFill>
                  <a:prstClr val="black"/>
                </a:solidFill>
                <a:latin typeface="Times New Roman" panose="02020603050405020304"/>
                <a:ea typeface="Times New Roman" panose="02020603050405020304"/>
              </a:rPr>
              <a:t>Become familiar with the basic elements of copyright law</a:t>
            </a:r>
            <a:endParaRPr lang="en-IN" sz="2000" dirty="0">
              <a:solidFill>
                <a:prstClr val="black"/>
              </a:solidFill>
              <a:latin typeface="Times New Roman" panose="02020603050405020304"/>
              <a:ea typeface="Times New Roman" panose="02020603050405020304"/>
            </a:endParaRPr>
          </a:p>
          <a:p>
            <a:pPr lvl="0" algn="just"/>
            <a:endParaRPr lang="en-IN" sz="20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000" dirty="0">
              <a:solidFill>
                <a:prstClr val="black"/>
              </a:solidFill>
              <a:latin typeface="TimesNewRomanPSMT"/>
            </a:endParaRPr>
          </a:p>
          <a:p>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txBody>
          <a:bodyPr>
            <a:normAutofit/>
          </a:bodyPr>
          <a:lstStyle/>
          <a:p>
            <a:pPr marL="342900" lvl="0" indent="-342900">
              <a:spcBef>
                <a:spcPct val="20000"/>
              </a:spcBef>
            </a:pPr>
            <a:r>
              <a:rPr lang="en-IN" sz="3000" b="1" dirty="0">
                <a:solidFill>
                  <a:srgbClr val="C00000"/>
                </a:solidFill>
                <a:latin typeface="Times New Roman" panose="02020603050405020304" pitchFamily="18" charset="0"/>
                <a:ea typeface="+mn-ea"/>
                <a:cs typeface="Times New Roman" panose="02020603050405020304" pitchFamily="18" charset="0"/>
              </a:rPr>
              <a:t>PENALTIES</a:t>
            </a:r>
            <a:br>
              <a:rPr lang="en-IN" sz="3000" b="1" dirty="0">
                <a:solidFill>
                  <a:srgbClr val="C00000"/>
                </a:solidFill>
                <a:latin typeface="Times New Roman" panose="02020603050405020304" pitchFamily="18" charset="0"/>
                <a:ea typeface="+mn-ea"/>
                <a:cs typeface="Times New Roman" panose="02020603050405020304" pitchFamily="18" charset="0"/>
              </a:rPr>
            </a:br>
            <a:endParaRPr lang="en-IN" sz="30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solidFill>
            <a:schemeClr val="accent6">
              <a:lumMod val="20000"/>
              <a:lumOff val="80000"/>
            </a:schemeClr>
          </a:solidFill>
        </p:spPr>
        <p:txBody>
          <a:bodyPr>
            <a:noAutofit/>
          </a:bodyPr>
          <a:lstStyle/>
          <a:p>
            <a:pPr marL="0" indent="0">
              <a:buNone/>
            </a:pP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I. </a:t>
            </a:r>
            <a:r>
              <a:rPr lang="en-IN" sz="2200" b="1" i="0" u="none" strike="noStrike" baseline="0" dirty="0" smtClean="0">
                <a:solidFill>
                  <a:srgbClr val="4E3B30"/>
                </a:solidFill>
                <a:latin typeface="Times New Roman" panose="02020603050405020304" pitchFamily="18" charset="0"/>
                <a:cs typeface="Times New Roman" panose="02020603050405020304" pitchFamily="18" charset="0"/>
              </a:rPr>
              <a:t>If student found guilty of academic misconduct</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 an Official Warning will be</a:t>
            </a:r>
            <a:r>
              <a:rPr lang="en-IN" sz="2200" b="0" i="0" u="none" strike="noStrike" dirty="0" smtClean="0">
                <a:solidFill>
                  <a:srgbClr val="4E3B3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given that an offence is now noted in the record and that a subsequent</a:t>
            </a:r>
            <a:r>
              <a:rPr lang="en-IN" sz="2200" b="0" i="0" u="none" strike="noStrike" dirty="0" smtClean="0">
                <a:solidFill>
                  <a:srgbClr val="4E3B3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offence will attract a more severe penalty. In addition, one or more of the</a:t>
            </a:r>
            <a:r>
              <a:rPr lang="en-IN" sz="2200" b="0" i="0" u="none" strike="noStrike" dirty="0" smtClean="0">
                <a:solidFill>
                  <a:srgbClr val="4E3B3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following penalties may be assessed:</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F1A32E"/>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A requirement for submission of a new or alternative piece of work.</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F1A32E"/>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The rescinding of University-funded scholarships or bursaries.</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F1A32E"/>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Partial or total loss of marks on the examination or assignment or</a:t>
            </a:r>
            <a:r>
              <a:rPr lang="en-IN" sz="2200" b="0" i="0" u="none" strike="noStrike" dirty="0" smtClean="0">
                <a:solidFill>
                  <a:srgbClr val="4E3B30"/>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course in which the offence occurred.</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F1A32E"/>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Suspension or expulsion from the University.</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solidFill>
                  <a:srgbClr val="F1A32E"/>
                </a:solidFill>
                <a:latin typeface="Times New Roman" panose="02020603050405020304" pitchFamily="18" charset="0"/>
                <a:cs typeface="Times New Roman" panose="02020603050405020304" pitchFamily="18" charset="0"/>
              </a:rPr>
              <a:t> </a:t>
            </a:r>
            <a:r>
              <a:rPr lang="en-IN" sz="2200" b="0" i="0" u="none" strike="noStrike" baseline="0" dirty="0" smtClean="0">
                <a:solidFill>
                  <a:srgbClr val="4E3B30"/>
                </a:solidFill>
                <a:latin typeface="Times New Roman" panose="02020603050405020304" pitchFamily="18" charset="0"/>
                <a:cs typeface="Times New Roman" panose="02020603050405020304" pitchFamily="18" charset="0"/>
              </a:rPr>
              <a:t>A recommendation for revocation/rescinding of a degree.</a:t>
            </a:r>
            <a:endParaRPr lang="en-IN" sz="2200" b="0" i="0" u="none" strike="noStrike" baseline="0" dirty="0" smtClean="0">
              <a:solidFill>
                <a:srgbClr val="4E3B3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6">
              <a:lumMod val="20000"/>
              <a:lumOff val="80000"/>
            </a:schemeClr>
          </a:solidFill>
        </p:spPr>
        <p:txBody>
          <a:bodyPr/>
          <a:lstStyle/>
          <a:p>
            <a:pPr marL="0" lvl="0" indent="0">
              <a:buNone/>
            </a:pPr>
            <a:r>
              <a:rPr lang="en-IN" sz="2200" b="1" dirty="0">
                <a:solidFill>
                  <a:srgbClr val="4E3B30"/>
                </a:solidFill>
                <a:latin typeface="Times New Roman" panose="02020603050405020304" pitchFamily="18" charset="0"/>
                <a:cs typeface="Times New Roman" panose="02020603050405020304" pitchFamily="18" charset="0"/>
              </a:rPr>
              <a:t>II. If a Researcher / Academician is found guilty;</a:t>
            </a:r>
            <a:r>
              <a:rPr lang="en-IN" sz="2200" dirty="0">
                <a:solidFill>
                  <a:srgbClr val="4E3B30"/>
                </a:solidFill>
                <a:latin typeface="Times New Roman" panose="02020603050405020304" pitchFamily="18" charset="0"/>
                <a:cs typeface="Times New Roman" panose="02020603050405020304" pitchFamily="18" charset="0"/>
              </a:rPr>
              <a:t> they may face following </a:t>
            </a:r>
            <a:r>
              <a:rPr lang="en-IN" sz="2200" dirty="0" smtClean="0">
                <a:solidFill>
                  <a:srgbClr val="4E3B30"/>
                </a:solidFill>
                <a:latin typeface="Times New Roman" panose="02020603050405020304" pitchFamily="18" charset="0"/>
                <a:cs typeface="Times New Roman" panose="02020603050405020304" pitchFamily="18" charset="0"/>
              </a:rPr>
              <a:t>penalties:</a:t>
            </a:r>
            <a:endParaRPr lang="en-IN" sz="2200" dirty="0" smtClean="0">
              <a:solidFill>
                <a:srgbClr val="4E3B30"/>
              </a:solidFill>
              <a:latin typeface="Times New Roman" panose="02020603050405020304" pitchFamily="18" charset="0"/>
              <a:cs typeface="Times New Roman" panose="02020603050405020304" pitchFamily="18" charset="0"/>
            </a:endParaRPr>
          </a:p>
          <a:p>
            <a:pPr marL="0" lvl="0" indent="0">
              <a:buNone/>
            </a:pPr>
            <a:endParaRPr lang="en-IN" sz="2200" dirty="0">
              <a:solidFill>
                <a:srgbClr val="4E3B3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F1A32E"/>
                </a:solidFill>
                <a:latin typeface="Times New Roman" panose="02020603050405020304" pitchFamily="18" charset="0"/>
                <a:cs typeface="Times New Roman" panose="02020603050405020304" pitchFamily="18" charset="0"/>
              </a:rPr>
              <a:t> </a:t>
            </a:r>
            <a:r>
              <a:rPr lang="en-IN" sz="2200" dirty="0">
                <a:solidFill>
                  <a:srgbClr val="4E3B30"/>
                </a:solidFill>
                <a:latin typeface="Times New Roman" panose="02020603050405020304" pitchFamily="18" charset="0"/>
                <a:cs typeface="Times New Roman" panose="02020603050405020304" pitchFamily="18" charset="0"/>
              </a:rPr>
              <a:t>Disgrace to both Individual and </a:t>
            </a:r>
            <a:r>
              <a:rPr lang="en-IN" sz="2200" dirty="0" smtClean="0">
                <a:solidFill>
                  <a:srgbClr val="4E3B30"/>
                </a:solidFill>
                <a:latin typeface="Times New Roman" panose="02020603050405020304" pitchFamily="18" charset="0"/>
                <a:cs typeface="Times New Roman" panose="02020603050405020304" pitchFamily="18" charset="0"/>
              </a:rPr>
              <a:t>institution.</a:t>
            </a:r>
            <a:endParaRPr lang="en-IN" sz="2200" dirty="0">
              <a:solidFill>
                <a:srgbClr val="4E3B3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F1A32E"/>
                </a:solidFill>
                <a:latin typeface="Times New Roman" panose="02020603050405020304" pitchFamily="18" charset="0"/>
                <a:cs typeface="Times New Roman" panose="02020603050405020304" pitchFamily="18" charset="0"/>
              </a:rPr>
              <a:t> </a:t>
            </a:r>
            <a:r>
              <a:rPr lang="en-IN" sz="2200" dirty="0">
                <a:solidFill>
                  <a:srgbClr val="4E3B30"/>
                </a:solidFill>
                <a:latin typeface="Times New Roman" panose="02020603050405020304" pitchFamily="18" charset="0"/>
                <a:cs typeface="Times New Roman" panose="02020603050405020304" pitchFamily="18" charset="0"/>
              </a:rPr>
              <a:t>May face disciplinary action as per institute </a:t>
            </a:r>
            <a:r>
              <a:rPr lang="en-IN" sz="2200" dirty="0" smtClean="0">
                <a:solidFill>
                  <a:srgbClr val="4E3B30"/>
                </a:solidFill>
                <a:latin typeface="Times New Roman" panose="02020603050405020304" pitchFamily="18" charset="0"/>
                <a:cs typeface="Times New Roman" panose="02020603050405020304" pitchFamily="18" charset="0"/>
              </a:rPr>
              <a:t>rules.</a:t>
            </a:r>
            <a:endParaRPr lang="en-IN" sz="2200" dirty="0">
              <a:solidFill>
                <a:srgbClr val="4E3B3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F1A32E"/>
                </a:solidFill>
                <a:latin typeface="Times New Roman" panose="02020603050405020304" pitchFamily="18" charset="0"/>
                <a:cs typeface="Times New Roman" panose="02020603050405020304" pitchFamily="18" charset="0"/>
              </a:rPr>
              <a:t> </a:t>
            </a:r>
            <a:r>
              <a:rPr lang="en-IN" sz="2200" dirty="0">
                <a:solidFill>
                  <a:srgbClr val="4E3B30"/>
                </a:solidFill>
                <a:latin typeface="Times New Roman" panose="02020603050405020304" pitchFamily="18" charset="0"/>
                <a:cs typeface="Times New Roman" panose="02020603050405020304" pitchFamily="18" charset="0"/>
              </a:rPr>
              <a:t>it can cost a person his or her professional credibility or even a </a:t>
            </a:r>
            <a:r>
              <a:rPr lang="en-IN" sz="2200" dirty="0" smtClean="0">
                <a:solidFill>
                  <a:srgbClr val="4E3B30"/>
                </a:solidFill>
                <a:latin typeface="Times New Roman" panose="02020603050405020304" pitchFamily="18" charset="0"/>
                <a:cs typeface="Times New Roman" panose="02020603050405020304" pitchFamily="18" charset="0"/>
              </a:rPr>
              <a:t>job.</a:t>
            </a:r>
            <a:endParaRPr lang="en-IN" sz="2200" dirty="0">
              <a:solidFill>
                <a:srgbClr val="4E3B30"/>
              </a:solidFill>
              <a:latin typeface="Times New Roman" panose="02020603050405020304" pitchFamily="18" charset="0"/>
              <a:cs typeface="Times New Roman" panose="02020603050405020304" pitchFamily="18" charset="0"/>
            </a:endParaRPr>
          </a:p>
          <a:p>
            <a:pPr marL="0" lvl="0" indent="0">
              <a:buNone/>
            </a:pPr>
            <a:r>
              <a:rPr lang="en-IN" sz="2200" dirty="0">
                <a:solidFill>
                  <a:srgbClr val="F1A32E"/>
                </a:solidFill>
                <a:latin typeface="Times New Roman" panose="02020603050405020304" pitchFamily="18" charset="0"/>
                <a:cs typeface="Times New Roman" panose="02020603050405020304" pitchFamily="18" charset="0"/>
              </a:rPr>
              <a:t> </a:t>
            </a:r>
            <a:r>
              <a:rPr lang="en-IN" sz="2200" dirty="0">
                <a:solidFill>
                  <a:srgbClr val="4E3B30"/>
                </a:solidFill>
                <a:latin typeface="Times New Roman" panose="02020603050405020304" pitchFamily="18" charset="0"/>
                <a:cs typeface="Times New Roman" panose="02020603050405020304" pitchFamily="18" charset="0"/>
              </a:rPr>
              <a:t>Debarment from eligibility to receive research funds for grants </a:t>
            </a:r>
            <a:r>
              <a:rPr lang="en-IN" sz="2200" dirty="0" smtClean="0">
                <a:solidFill>
                  <a:srgbClr val="4E3B30"/>
                </a:solidFill>
                <a:latin typeface="Times New Roman" panose="02020603050405020304" pitchFamily="18" charset="0"/>
                <a:cs typeface="Times New Roman" panose="02020603050405020304" pitchFamily="18" charset="0"/>
              </a:rPr>
              <a:t>and contracts </a:t>
            </a:r>
            <a:r>
              <a:rPr lang="en-IN" sz="2200" dirty="0">
                <a:solidFill>
                  <a:srgbClr val="4E3B30"/>
                </a:solidFill>
                <a:latin typeface="Times New Roman" panose="02020603050405020304" pitchFamily="18" charset="0"/>
                <a:cs typeface="Times New Roman" panose="02020603050405020304" pitchFamily="18" charset="0"/>
              </a:rPr>
              <a:t>from any government agency in </a:t>
            </a:r>
            <a:r>
              <a:rPr lang="en-IN" sz="2200" dirty="0" smtClean="0">
                <a:solidFill>
                  <a:srgbClr val="4E3B30"/>
                </a:solidFill>
                <a:latin typeface="Times New Roman" panose="02020603050405020304" pitchFamily="18" charset="0"/>
                <a:cs typeface="Times New Roman" panose="02020603050405020304" pitchFamily="18" charset="0"/>
              </a:rPr>
              <a:t>India.</a:t>
            </a:r>
            <a:endParaRPr lang="en-IN" sz="2200" dirty="0">
              <a:solidFill>
                <a:srgbClr val="4E3B30"/>
              </a:solidFill>
              <a:latin typeface="Times New Roman" panose="02020603050405020304" pitchFamily="18" charset="0"/>
              <a:cs typeface="Times New Roman" panose="02020603050405020304" pitchFamily="18" charset="0"/>
            </a:endParaRPr>
          </a:p>
          <a:p>
            <a:pPr marL="0" indent="0">
              <a:buNone/>
            </a:pP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3158</Words>
  <Application>WPS Presentation</Application>
  <PresentationFormat>On-screen Show (4:3)</PresentationFormat>
  <Paragraphs>43</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SimSun</vt:lpstr>
      <vt:lpstr>Wingdings</vt:lpstr>
      <vt:lpstr>TimesNewRomanPS-BoldMT</vt:lpstr>
      <vt:lpstr>Segoe Print</vt:lpstr>
      <vt:lpstr>Times New Roman</vt:lpstr>
      <vt:lpstr>Times New Roman</vt:lpstr>
      <vt:lpstr>TimesNewRomanPSMT</vt:lpstr>
      <vt:lpstr>Calibri</vt:lpstr>
      <vt:lpstr>Microsoft YaHei</vt:lpstr>
      <vt:lpstr>Arial Unicode MS</vt:lpstr>
      <vt:lpstr>Office Theme</vt:lpstr>
      <vt:lpstr>STRATEGIES TO AVOID PLAGARISM</vt:lpstr>
      <vt:lpstr>Strategies to Avoid Plagiarism </vt:lpstr>
      <vt:lpstr>PowerPoint 演示文稿</vt:lpstr>
      <vt:lpstr>PowerPoint 演示文稿</vt:lpstr>
      <vt:lpstr>PENALTIES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TO AVOID PLAGARISM</dc:title>
  <dc:creator>user</dc:creator>
  <cp:lastModifiedBy>user</cp:lastModifiedBy>
  <cp:revision>4</cp:revision>
  <dcterms:created xsi:type="dcterms:W3CDTF">2020-10-30T03:10:00Z</dcterms:created>
  <dcterms:modified xsi:type="dcterms:W3CDTF">2024-08-31T07:43:41Z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169F5176F223439988A9432333C7F31E_12</vt:lpwstr>
  </property>
  <property fmtid="{D5CDD505-2E9C-101B-9397-08002B2CF9AE}" pid="3" name="KSOProductBuildVer">
    <vt:lpwstr>1033-12.2.0.17562</vt:lpwstr>
  </property>
</Properties>
</file>