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09" r:id="rId3"/>
    <p:sldId id="310" r:id="rId4"/>
    <p:sldId id="277" r:id="rId5"/>
    <p:sldId id="278" r:id="rId6"/>
    <p:sldId id="302" r:id="rId7"/>
    <p:sldId id="303" r:id="rId8"/>
    <p:sldId id="304" r:id="rId9"/>
    <p:sldId id="306" r:id="rId10"/>
    <p:sldId id="307" r:id="rId11"/>
    <p:sldId id="298" r:id="rId12"/>
    <p:sldId id="299" r:id="rId13"/>
    <p:sldId id="30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0E7C5EA-EE4A-4B8D-B766-2B85BAC75D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30E7C5EA-EE4A-4B8D-B766-2B85BAC75D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30E7C5EA-EE4A-4B8D-B766-2B85BAC75D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30E7C5EA-EE4A-4B8D-B766-2B85BAC75D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30E7C5EA-EE4A-4B8D-B766-2B85BAC75D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30E7C5EA-EE4A-4B8D-B766-2B85BAC75DA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30E7C5EA-EE4A-4B8D-B766-2B85BAC75DA0}"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0E7C5EA-EE4A-4B8D-B766-2B85BAC75DA0}"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E7C5EA-EE4A-4B8D-B766-2B85BAC75DA0}"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30E7C5EA-EE4A-4B8D-B766-2B85BAC75DA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30E7C5EA-EE4A-4B8D-B766-2B85BAC75DA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E7C5EA-EE4A-4B8D-B766-2B85BAC75DA0}"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B20917-9704-4485-9DC6-475FD5CEC3C5}"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dirty="0" smtClean="0">
                <a:solidFill>
                  <a:srgbClr val="C00000"/>
                </a:solidFill>
              </a:rPr>
              <a:t>Introduction to E-Commerce</a:t>
            </a:r>
            <a:endParaRPr lang="en-IN" sz="3200" b="1" dirty="0">
              <a:solidFill>
                <a:srgbClr val="C0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Characteristics or Features of E-commerce</a:t>
            </a:r>
            <a:endParaRPr lang="en-IN" sz="3200" b="1" dirty="0">
              <a:solidFill>
                <a:srgbClr val="C00000"/>
              </a:solidFill>
            </a:endParaRPr>
          </a:p>
        </p:txBody>
      </p:sp>
      <p:sp>
        <p:nvSpPr>
          <p:cNvPr id="3" name="Content Placeholder 2"/>
          <p:cNvSpPr>
            <a:spLocks noGrp="1"/>
          </p:cNvSpPr>
          <p:nvPr>
            <p:ph idx="1"/>
          </p:nvPr>
        </p:nvSpPr>
        <p:spPr>
          <a:xfrm>
            <a:off x="457200" y="1268760"/>
            <a:ext cx="8229600" cy="5184576"/>
          </a:xfrm>
        </p:spPr>
        <p:txBody>
          <a:bodyPr>
            <a:normAutofit/>
          </a:bodyPr>
          <a:lstStyle/>
          <a:p>
            <a:pPr marL="514350" indent="-514350">
              <a:buFont typeface="+mj-lt"/>
              <a:buAutoNum type="arabicPeriod"/>
            </a:pPr>
            <a:r>
              <a:rPr lang="en-IN" sz="2000" b="1" dirty="0">
                <a:solidFill>
                  <a:srgbClr val="FF0000"/>
                </a:solidFill>
                <a:latin typeface="Times New Roman" panose="02020603050405020304" pitchFamily="18" charset="0"/>
                <a:cs typeface="Times New Roman" panose="02020603050405020304" pitchFamily="18" charset="0"/>
              </a:rPr>
              <a:t>Ubiquity- </a:t>
            </a:r>
            <a:endParaRPr lang="en-IN" sz="2000" b="1" dirty="0">
              <a:solidFill>
                <a:srgbClr val="FF0000"/>
              </a:solidFill>
              <a:latin typeface="Times New Roman" panose="02020603050405020304" pitchFamily="18" charset="0"/>
              <a:cs typeface="Times New Roman" panose="02020603050405020304" pitchFamily="18" charset="0"/>
            </a:endParaRPr>
          </a:p>
          <a:p>
            <a:pPr marL="0" indent="0">
              <a:buNone/>
            </a:pPr>
            <a:r>
              <a:rPr lang="en-IN" sz="2000" b="1" dirty="0" smtClean="0">
                <a:solidFill>
                  <a:srgbClr val="FF0000"/>
                </a:solidFill>
                <a:latin typeface="Times New Roman" panose="02020603050405020304" pitchFamily="18" charset="0"/>
                <a:cs typeface="Times New Roman" panose="02020603050405020304" pitchFamily="18" charset="0"/>
              </a:rPr>
              <a:t>	</a:t>
            </a:r>
            <a:r>
              <a:rPr lang="en-IN" sz="2000" dirty="0" smtClean="0">
                <a:latin typeface="Times New Roman" panose="02020603050405020304" pitchFamily="18" charset="0"/>
                <a:cs typeface="Times New Roman" panose="02020603050405020304" pitchFamily="18" charset="0"/>
              </a:rPr>
              <a:t>E-commerce </a:t>
            </a:r>
            <a:r>
              <a:rPr lang="en-IN" sz="2000" dirty="0">
                <a:latin typeface="Times New Roman" panose="02020603050405020304" pitchFamily="18" charset="0"/>
                <a:cs typeface="Times New Roman" panose="02020603050405020304" pitchFamily="18" charset="0"/>
              </a:rPr>
              <a:t>is ubiquitous meaning that it can be everywhere. E-commerce is the worlds reduce cognitive energy required to complete the task</a:t>
            </a:r>
            <a:r>
              <a:rPr lang="en-IN" sz="2000" dirty="0" smtClean="0">
                <a:latin typeface="Times New Roman" panose="02020603050405020304" pitchFamily="18" charset="0"/>
                <a:cs typeface="Times New Roman" panose="02020603050405020304" pitchFamily="18" charset="0"/>
              </a:rPr>
              <a:t>.</a:t>
            </a:r>
            <a:endParaRPr lang="en-IN" sz="2000" dirty="0" smtClean="0">
              <a:latin typeface="Times New Roman" panose="02020603050405020304" pitchFamily="18" charset="0"/>
              <a:cs typeface="Times New Roman" panose="02020603050405020304" pitchFamily="18" charset="0"/>
            </a:endParaRPr>
          </a:p>
          <a:p>
            <a:pPr marL="0" indent="0">
              <a:buNone/>
            </a:pPr>
            <a:endParaRPr lang="en-IN" sz="2000" dirty="0" smtClean="0">
              <a:latin typeface="Times New Roman" panose="02020603050405020304" pitchFamily="18" charset="0"/>
              <a:cs typeface="Times New Roman" panose="02020603050405020304" pitchFamily="18" charset="0"/>
            </a:endParaRPr>
          </a:p>
          <a:p>
            <a:pPr marL="514350" indent="-514350">
              <a:buAutoNum type="arabicPeriod" startAt="2"/>
            </a:pPr>
            <a:r>
              <a:rPr lang="en-IN" sz="2000" b="1" dirty="0" smtClean="0">
                <a:solidFill>
                  <a:srgbClr val="FF0000"/>
                </a:solidFill>
                <a:latin typeface="Times New Roman" panose="02020603050405020304" pitchFamily="18" charset="0"/>
                <a:cs typeface="Times New Roman" panose="02020603050405020304" pitchFamily="18" charset="0"/>
              </a:rPr>
              <a:t>Global </a:t>
            </a:r>
            <a:r>
              <a:rPr lang="en-IN" sz="2000" b="1" dirty="0">
                <a:solidFill>
                  <a:srgbClr val="FF0000"/>
                </a:solidFill>
                <a:latin typeface="Times New Roman" panose="02020603050405020304" pitchFamily="18" charset="0"/>
                <a:cs typeface="Times New Roman" panose="02020603050405020304" pitchFamily="18" charset="0"/>
              </a:rPr>
              <a:t>Reach- </a:t>
            </a:r>
            <a:endParaRPr lang="en-IN" sz="20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IN" sz="2000" b="1" dirty="0">
                <a:solidFill>
                  <a:srgbClr val="FF0000"/>
                </a:solidFill>
                <a:latin typeface="Times New Roman" panose="02020603050405020304" pitchFamily="18" charset="0"/>
                <a:cs typeface="Times New Roman" panose="02020603050405020304" pitchFamily="18" charset="0"/>
              </a:rPr>
              <a:t>	</a:t>
            </a:r>
            <a:r>
              <a:rPr lang="en-IN" sz="2000" dirty="0" smtClean="0">
                <a:latin typeface="Times New Roman" panose="02020603050405020304" pitchFamily="18" charset="0"/>
                <a:cs typeface="Times New Roman" panose="02020603050405020304" pitchFamily="18" charset="0"/>
              </a:rPr>
              <a:t>E-commerce </a:t>
            </a:r>
            <a:r>
              <a:rPr lang="en-IN" sz="2000" dirty="0">
                <a:latin typeface="Times New Roman" panose="02020603050405020304" pitchFamily="18" charset="0"/>
                <a:cs typeface="Times New Roman" panose="02020603050405020304" pitchFamily="18" charset="0"/>
              </a:rPr>
              <a:t>allows business transactions on the cross country bound can be more convenient and more effective as compared with the traditional commerce. </a:t>
            </a:r>
            <a:endParaRPr lang="en-IN" sz="2000" dirty="0" smtClean="0">
              <a:latin typeface="Times New Roman" panose="02020603050405020304" pitchFamily="18" charset="0"/>
              <a:cs typeface="Times New Roman" panose="02020603050405020304" pitchFamily="18" charset="0"/>
            </a:endParaRPr>
          </a:p>
          <a:p>
            <a:pPr marL="0" indent="0">
              <a:buNone/>
            </a:pPr>
            <a:endParaRPr lang="en-IN" sz="2000"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3.</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en-IN" sz="2000" b="1" dirty="0" smtClean="0">
                <a:solidFill>
                  <a:srgbClr val="FF0000"/>
                </a:solidFill>
                <a:latin typeface="Times New Roman" panose="02020603050405020304" pitchFamily="18" charset="0"/>
                <a:cs typeface="Times New Roman" panose="02020603050405020304" pitchFamily="18" charset="0"/>
              </a:rPr>
              <a:t>Universal Standards-</a:t>
            </a:r>
            <a:endParaRPr lang="en-IN" sz="20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IN" sz="2000" b="1" dirty="0" smtClean="0">
                <a:solidFill>
                  <a:srgbClr val="FF0000"/>
                </a:solidFill>
                <a:latin typeface="Times New Roman" panose="02020603050405020304" pitchFamily="18" charset="0"/>
                <a:cs typeface="Times New Roman" panose="02020603050405020304" pitchFamily="18" charset="0"/>
              </a:rPr>
              <a:t>	</a:t>
            </a:r>
            <a:r>
              <a:rPr lang="en-IN" sz="2000" dirty="0" smtClean="0">
                <a:latin typeface="Times New Roman" panose="02020603050405020304" pitchFamily="18" charset="0"/>
                <a:cs typeface="Times New Roman" panose="02020603050405020304" pitchFamily="18" charset="0"/>
              </a:rPr>
              <a:t>E-commerce </a:t>
            </a:r>
            <a:r>
              <a:rPr lang="en-IN" sz="2000" dirty="0">
                <a:latin typeface="Times New Roman" panose="02020603050405020304" pitchFamily="18" charset="0"/>
                <a:cs typeface="Times New Roman" panose="02020603050405020304" pitchFamily="18" charset="0"/>
              </a:rPr>
              <a:t>technologies is an unusual feature, is the technical standard of the Internet, so to carry out the technical standard of e-commerce is shared by all countries around the world standard. </a:t>
            </a:r>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457200" y="620688"/>
            <a:ext cx="8229600" cy="5505475"/>
          </a:xfrm>
        </p:spPr>
        <p:txBody>
          <a:bodyPr>
            <a:noAutofit/>
          </a:bodyPr>
          <a:lstStyle/>
          <a:p>
            <a:pPr marL="514350" indent="-514350" algn="just">
              <a:buAutoNum type="arabicPeriod" startAt="4"/>
            </a:pPr>
            <a:endParaRPr lang="en-IN" sz="2000" b="1" dirty="0" smtClean="0">
              <a:solidFill>
                <a:srgbClr val="FF0000"/>
              </a:solidFill>
              <a:latin typeface="Times New Roman" panose="02020603050405020304" pitchFamily="18" charset="0"/>
              <a:cs typeface="Times New Roman" panose="02020603050405020304" pitchFamily="18" charset="0"/>
            </a:endParaRPr>
          </a:p>
          <a:p>
            <a:pPr marL="514350" indent="-514350" algn="just">
              <a:buAutoNum type="arabicPeriod" startAt="4"/>
            </a:pPr>
            <a:endParaRPr lang="en-IN" sz="2000" b="1" dirty="0">
              <a:solidFill>
                <a:srgbClr val="FF0000"/>
              </a:solidFill>
              <a:latin typeface="Times New Roman" panose="02020603050405020304" pitchFamily="18" charset="0"/>
              <a:cs typeface="Times New Roman" panose="02020603050405020304" pitchFamily="18" charset="0"/>
            </a:endParaRPr>
          </a:p>
          <a:p>
            <a:pPr marL="514350" indent="-514350" algn="just">
              <a:buAutoNum type="arabicPeriod" startAt="4"/>
            </a:pPr>
            <a:endParaRPr lang="en-IN" sz="2000" b="1" dirty="0" smtClean="0">
              <a:solidFill>
                <a:srgbClr val="FF0000"/>
              </a:solidFill>
              <a:latin typeface="Times New Roman" panose="02020603050405020304" pitchFamily="18" charset="0"/>
              <a:cs typeface="Times New Roman" panose="02020603050405020304" pitchFamily="18" charset="0"/>
            </a:endParaRPr>
          </a:p>
          <a:p>
            <a:pPr marL="514350" indent="-514350" algn="just">
              <a:buAutoNum type="arabicPeriod" startAt="4"/>
            </a:pPr>
            <a:r>
              <a:rPr lang="en-IN" sz="2000" b="1" dirty="0" smtClean="0">
                <a:solidFill>
                  <a:srgbClr val="FF0000"/>
                </a:solidFill>
                <a:latin typeface="Times New Roman" panose="02020603050405020304" pitchFamily="18" charset="0"/>
                <a:cs typeface="Times New Roman" panose="02020603050405020304" pitchFamily="18" charset="0"/>
              </a:rPr>
              <a:t>Richness- </a:t>
            </a:r>
            <a:endParaRPr lang="en-IN" sz="2000" b="1"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IN" sz="2000" dirty="0">
                <a:latin typeface="Times New Roman" panose="02020603050405020304" pitchFamily="18" charset="0"/>
                <a:cs typeface="Times New Roman" panose="02020603050405020304" pitchFamily="18" charset="0"/>
              </a:rPr>
              <a:t>	</a:t>
            </a:r>
            <a:r>
              <a:rPr lang="en-IN" sz="2000" dirty="0" smtClean="0">
                <a:latin typeface="Times New Roman" panose="02020603050405020304" pitchFamily="18" charset="0"/>
                <a:cs typeface="Times New Roman" panose="02020603050405020304" pitchFamily="18" charset="0"/>
              </a:rPr>
              <a:t>Advertising </a:t>
            </a:r>
            <a:r>
              <a:rPr lang="en-IN" sz="2000" dirty="0">
                <a:latin typeface="Times New Roman" panose="02020603050405020304" pitchFamily="18" charset="0"/>
                <a:cs typeface="Times New Roman" panose="02020603050405020304" pitchFamily="18" charset="0"/>
              </a:rPr>
              <a:t>and branding are an important part of commerce. E-commerce can deliver video, audio, animation, billboards, signs and etc. However, it’s about as rich as television technology.</a:t>
            </a:r>
            <a:endParaRPr lang="en-IN" sz="2000" dirty="0">
              <a:latin typeface="Times New Roman" panose="02020603050405020304" pitchFamily="18" charset="0"/>
              <a:cs typeface="Times New Roman" panose="02020603050405020304" pitchFamily="18" charset="0"/>
            </a:endParaRPr>
          </a:p>
          <a:p>
            <a:pPr marL="514350" indent="-514350" algn="just">
              <a:buAutoNum type="arabicPeriod" startAt="5"/>
            </a:pPr>
            <a:r>
              <a:rPr lang="en-IN" sz="2000" b="1" dirty="0" smtClean="0">
                <a:solidFill>
                  <a:srgbClr val="FF0000"/>
                </a:solidFill>
                <a:latin typeface="Times New Roman" panose="02020603050405020304" pitchFamily="18" charset="0"/>
                <a:cs typeface="Times New Roman" panose="02020603050405020304" pitchFamily="18" charset="0"/>
              </a:rPr>
              <a:t>Interactivity- </a:t>
            </a:r>
            <a:endParaRPr lang="en-IN" sz="2000" b="1"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IN" sz="2000" b="1" dirty="0">
                <a:solidFill>
                  <a:srgbClr val="FF0000"/>
                </a:solidFill>
                <a:latin typeface="Times New Roman" panose="02020603050405020304" pitchFamily="18" charset="0"/>
                <a:cs typeface="Times New Roman" panose="02020603050405020304" pitchFamily="18" charset="0"/>
              </a:rPr>
              <a:t>	</a:t>
            </a:r>
            <a:r>
              <a:rPr lang="en-IN" sz="2000" dirty="0" smtClean="0">
                <a:latin typeface="Times New Roman" panose="02020603050405020304" pitchFamily="18" charset="0"/>
                <a:cs typeface="Times New Roman" panose="02020603050405020304" pitchFamily="18" charset="0"/>
              </a:rPr>
              <a:t>Twentieth </a:t>
            </a:r>
            <a:r>
              <a:rPr lang="en-IN" sz="2000" dirty="0">
                <a:latin typeface="Times New Roman" panose="02020603050405020304" pitchFamily="18" charset="0"/>
                <a:cs typeface="Times New Roman" panose="02020603050405020304" pitchFamily="18" charset="0"/>
              </a:rPr>
              <a:t>Century electronic commerce business technology is called interactive, so they allow for two-way communication between businesses and consumers.</a:t>
            </a:r>
            <a:endParaRPr lang="en-IN" sz="2000" dirty="0">
              <a:latin typeface="Times New Roman" panose="02020603050405020304" pitchFamily="18" charset="0"/>
              <a:cs typeface="Times New Roman" panose="02020603050405020304" pitchFamily="18" charset="0"/>
            </a:endParaRPr>
          </a:p>
          <a:p>
            <a:pPr marL="514350" indent="-514350" algn="just">
              <a:buAutoNum type="arabicPeriod" startAt="6"/>
            </a:pPr>
            <a:r>
              <a:rPr lang="en-IN" sz="2000" b="1" dirty="0" smtClean="0">
                <a:solidFill>
                  <a:srgbClr val="FF0000"/>
                </a:solidFill>
                <a:latin typeface="Times New Roman" panose="02020603050405020304" pitchFamily="18" charset="0"/>
                <a:cs typeface="Times New Roman" panose="02020603050405020304" pitchFamily="18" charset="0"/>
              </a:rPr>
              <a:t>Information </a:t>
            </a:r>
            <a:r>
              <a:rPr lang="en-IN" sz="2000" b="1" dirty="0">
                <a:solidFill>
                  <a:srgbClr val="FF0000"/>
                </a:solidFill>
                <a:latin typeface="Times New Roman" panose="02020603050405020304" pitchFamily="18" charset="0"/>
                <a:cs typeface="Times New Roman" panose="02020603050405020304" pitchFamily="18" charset="0"/>
              </a:rPr>
              <a:t>Density- </a:t>
            </a:r>
            <a:endParaRPr lang="en-IN" sz="2000" b="1"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IN" sz="2000" b="1" dirty="0">
                <a:solidFill>
                  <a:srgbClr val="FF0000"/>
                </a:solidFill>
                <a:latin typeface="Times New Roman" panose="02020603050405020304" pitchFamily="18" charset="0"/>
                <a:cs typeface="Times New Roman" panose="02020603050405020304" pitchFamily="18" charset="0"/>
              </a:rPr>
              <a:t>	</a:t>
            </a:r>
            <a:r>
              <a:rPr lang="en-IN" sz="2000" dirty="0" smtClean="0">
                <a:latin typeface="Times New Roman" panose="02020603050405020304" pitchFamily="18" charset="0"/>
                <a:cs typeface="Times New Roman" panose="02020603050405020304" pitchFamily="18" charset="0"/>
              </a:rPr>
              <a:t>The </a:t>
            </a:r>
            <a:r>
              <a:rPr lang="en-IN" sz="2000" dirty="0">
                <a:latin typeface="Times New Roman" panose="02020603050405020304" pitchFamily="18" charset="0"/>
                <a:cs typeface="Times New Roman" panose="02020603050405020304" pitchFamily="18" charset="0"/>
              </a:rPr>
              <a:t>density of information the Internet has greatly </a:t>
            </a:r>
            <a:r>
              <a:rPr lang="en-IN" sz="2000" dirty="0" smtClean="0">
                <a:latin typeface="Times New Roman" panose="02020603050405020304" pitchFamily="18" charset="0"/>
                <a:cs typeface="Times New Roman" panose="02020603050405020304" pitchFamily="18" charset="0"/>
              </a:rPr>
              <a:t>improved</a:t>
            </a:r>
            <a:r>
              <a:rPr lang="en-IN" sz="2000" dirty="0">
                <a:latin typeface="Times New Roman" panose="02020603050405020304" pitchFamily="18" charset="0"/>
                <a:cs typeface="Times New Roman" panose="02020603050405020304" pitchFamily="18" charset="0"/>
              </a:rPr>
              <a:t>.</a:t>
            </a:r>
            <a:r>
              <a:rPr lang="en-IN" sz="2000" dirty="0" smtClean="0">
                <a:latin typeface="Times New Roman" panose="02020603050405020304" pitchFamily="18" charset="0"/>
                <a:cs typeface="Times New Roman" panose="02020603050405020304" pitchFamily="18" charset="0"/>
              </a:rPr>
              <a:t> The </a:t>
            </a:r>
            <a:r>
              <a:rPr lang="en-IN" sz="2000" dirty="0">
                <a:latin typeface="Times New Roman" panose="02020603050405020304" pitchFamily="18" charset="0"/>
                <a:cs typeface="Times New Roman" panose="02020603050405020304" pitchFamily="18" charset="0"/>
              </a:rPr>
              <a:t>electronic commerce technology, reduce the information collection, storage, communication and processing cost. At the same time, accuracy and timeliness of the information technology increases </a:t>
            </a:r>
            <a:r>
              <a:rPr lang="en-IN" sz="2000" dirty="0" smtClean="0">
                <a:latin typeface="Times New Roman" panose="02020603050405020304" pitchFamily="18" charset="0"/>
                <a:cs typeface="Times New Roman" panose="02020603050405020304" pitchFamily="18" charset="0"/>
              </a:rPr>
              <a:t>greatly.</a:t>
            </a:r>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514350" indent="-514350" algn="just">
              <a:buAutoNum type="arabicPeriod" startAt="7"/>
            </a:pPr>
            <a:r>
              <a:rPr lang="en-IN" sz="2200" b="1" dirty="0">
                <a:solidFill>
                  <a:srgbClr val="FF0000"/>
                </a:solidFill>
                <a:latin typeface="Times New Roman" panose="02020603050405020304" pitchFamily="18" charset="0"/>
                <a:cs typeface="Times New Roman" panose="02020603050405020304" pitchFamily="18" charset="0"/>
              </a:rPr>
              <a:t>Personalization- </a:t>
            </a:r>
            <a:endParaRPr lang="en-IN" sz="2200" b="1"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IN" sz="2200" dirty="0">
                <a:latin typeface="Times New Roman" panose="02020603050405020304" pitchFamily="18" charset="0"/>
                <a:cs typeface="Times New Roman" panose="02020603050405020304" pitchFamily="18" charset="0"/>
              </a:rPr>
              <a:t>	E-commerce technology allows for personalization. Business can be adjusted for a name, a person’s interests and past purchase message objects and marketing message to a specific individual. The technology also allows for custom. </a:t>
            </a:r>
            <a:endParaRPr lang="en-IN" sz="2200" dirty="0">
              <a:latin typeface="Times New Roman" panose="02020603050405020304" pitchFamily="18" charset="0"/>
              <a:cs typeface="Times New Roman" panose="02020603050405020304" pitchFamily="18" charset="0"/>
            </a:endParaRPr>
          </a:p>
          <a:p>
            <a:pPr marL="0" indent="0" fontAlgn="t">
              <a:buNone/>
            </a:pPr>
            <a:endParaRPr lang="en-IN" sz="2200" b="1" dirty="0" smtClean="0">
              <a:solidFill>
                <a:srgbClr val="FF0000"/>
              </a:solidFill>
              <a:latin typeface="Times New Roman" panose="02020603050405020304" pitchFamily="18" charset="0"/>
              <a:cs typeface="Times New Roman" panose="02020603050405020304" pitchFamily="18" charset="0"/>
            </a:endParaRPr>
          </a:p>
          <a:p>
            <a:pPr marL="0" indent="0" fontAlgn="t">
              <a:buNone/>
            </a:pPr>
            <a:r>
              <a:rPr lang="en-IN" sz="2200" b="1" dirty="0" smtClean="0">
                <a:solidFill>
                  <a:srgbClr val="FF0000"/>
                </a:solidFill>
                <a:latin typeface="Times New Roman" panose="02020603050405020304" pitchFamily="18" charset="0"/>
                <a:cs typeface="Times New Roman" panose="02020603050405020304" pitchFamily="18" charset="0"/>
              </a:rPr>
              <a:t>8.    Social technology</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0" indent="0" fontAlgn="t">
              <a:buNone/>
            </a:pPr>
            <a:r>
              <a:rPr lang="en-IN" sz="2200" dirty="0" smtClean="0">
                <a:latin typeface="Times New Roman" panose="02020603050405020304" pitchFamily="18" charset="0"/>
                <a:cs typeface="Times New Roman" panose="02020603050405020304" pitchFamily="18" charset="0"/>
              </a:rPr>
              <a:t>	User </a:t>
            </a:r>
            <a:r>
              <a:rPr lang="en-IN" sz="2200" dirty="0">
                <a:latin typeface="Times New Roman" panose="02020603050405020304" pitchFamily="18" charset="0"/>
                <a:cs typeface="Times New Roman" panose="02020603050405020304" pitchFamily="18" charset="0"/>
              </a:rPr>
              <a:t>content generation and social networks, enable user content creation and </a:t>
            </a:r>
            <a:r>
              <a:rPr lang="en-IN" sz="2200" dirty="0" smtClean="0">
                <a:latin typeface="Times New Roman" panose="02020603050405020304" pitchFamily="18" charset="0"/>
                <a:cs typeface="Times New Roman" panose="02020603050405020304" pitchFamily="18" charset="0"/>
              </a:rPr>
              <a:t>distribution.</a:t>
            </a:r>
            <a:endParaRPr lang="en-IN" sz="2200" dirty="0">
              <a:latin typeface="Times New Roman" panose="02020603050405020304" pitchFamily="18" charset="0"/>
              <a:cs typeface="Times New Roman" panose="02020603050405020304" pitchFamily="18" charset="0"/>
            </a:endParaRPr>
          </a:p>
          <a:p>
            <a:pPr marL="0" indent="0">
              <a:buNone/>
            </a:pPr>
            <a:br>
              <a:rPr lang="en-IN"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C00000"/>
                </a:solidFill>
              </a:rPr>
              <a:t>What is E-commerce?</a:t>
            </a:r>
            <a:br>
              <a:rPr lang="en-US" sz="3200" b="1" dirty="0">
                <a:solidFill>
                  <a:srgbClr val="C00000"/>
                </a:solidFill>
              </a:rPr>
            </a:br>
            <a:endParaRPr lang="en-IN" sz="3200" b="1" dirty="0"/>
          </a:p>
        </p:txBody>
      </p:sp>
      <p:sp>
        <p:nvSpPr>
          <p:cNvPr id="3" name="Content Placeholder 2"/>
          <p:cNvSpPr>
            <a:spLocks noGrp="1"/>
          </p:cNvSpPr>
          <p:nvPr>
            <p:ph idx="1"/>
          </p:nvPr>
        </p:nvSpPr>
        <p:spPr/>
        <p:txBody>
          <a:bodyPr>
            <a:normAutofit/>
          </a:bodyPr>
          <a:lstStyle/>
          <a:p>
            <a:pPr algn="just"/>
            <a:r>
              <a:rPr lang="en-IN" sz="2200" b="1" dirty="0">
                <a:latin typeface="Times New Roman" panose="02020603050405020304" pitchFamily="18" charset="0"/>
                <a:cs typeface="Times New Roman" panose="02020603050405020304" pitchFamily="18" charset="0"/>
              </a:rPr>
              <a:t>Ecommerce</a:t>
            </a:r>
            <a:r>
              <a:rPr lang="en-IN" sz="2200" dirty="0">
                <a:latin typeface="Times New Roman" panose="02020603050405020304" pitchFamily="18" charset="0"/>
                <a:cs typeface="Times New Roman" panose="02020603050405020304" pitchFamily="18" charset="0"/>
              </a:rPr>
              <a:t>, also known as </a:t>
            </a:r>
            <a:r>
              <a:rPr lang="en-IN" sz="2200" b="1" dirty="0">
                <a:latin typeface="Times New Roman" panose="02020603050405020304" pitchFamily="18" charset="0"/>
                <a:cs typeface="Times New Roman" panose="02020603050405020304" pitchFamily="18" charset="0"/>
              </a:rPr>
              <a:t>electronic commerce</a:t>
            </a:r>
            <a:r>
              <a:rPr lang="en-IN" sz="2200" dirty="0">
                <a:latin typeface="Times New Roman" panose="02020603050405020304" pitchFamily="18" charset="0"/>
                <a:cs typeface="Times New Roman" panose="02020603050405020304" pitchFamily="18" charset="0"/>
              </a:rPr>
              <a:t> or internet </a:t>
            </a:r>
            <a:r>
              <a:rPr lang="en-IN" sz="2200" b="1" dirty="0" smtClean="0">
                <a:latin typeface="Times New Roman" panose="02020603050405020304" pitchFamily="18" charset="0"/>
                <a:cs typeface="Times New Roman" panose="02020603050405020304" pitchFamily="18" charset="0"/>
              </a:rPr>
              <a:t>commerce</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algn="just"/>
            <a:endParaRPr lang="en-IN" sz="2200" b="1" i="0" dirty="0" smtClean="0">
              <a:solidFill>
                <a:srgbClr val="222222"/>
              </a:solidFill>
              <a:effectLst/>
              <a:latin typeface="Times New Roman" panose="02020603050405020304" pitchFamily="18" charset="0"/>
              <a:cs typeface="Times New Roman" panose="02020603050405020304" pitchFamily="18" charset="0"/>
            </a:endParaRPr>
          </a:p>
          <a:p>
            <a:pPr algn="just"/>
            <a:r>
              <a:rPr lang="en-IN" sz="2200" b="1" i="0" dirty="0" smtClean="0">
                <a:solidFill>
                  <a:srgbClr val="222222"/>
                </a:solidFill>
                <a:effectLst/>
                <a:latin typeface="Times New Roman" panose="02020603050405020304" pitchFamily="18" charset="0"/>
                <a:cs typeface="Times New Roman" panose="02020603050405020304" pitchFamily="18" charset="0"/>
              </a:rPr>
              <a:t>E</a:t>
            </a:r>
            <a:r>
              <a:rPr lang="en-IN" sz="2200" b="0" i="0" dirty="0" smtClean="0">
                <a:solidFill>
                  <a:srgbClr val="222222"/>
                </a:solidFill>
                <a:effectLst/>
                <a:latin typeface="Times New Roman" panose="02020603050405020304" pitchFamily="18" charset="0"/>
                <a:cs typeface="Times New Roman" panose="02020603050405020304" pitchFamily="18" charset="0"/>
              </a:rPr>
              <a:t>-</a:t>
            </a:r>
            <a:r>
              <a:rPr lang="en-IN" sz="2200" b="1" i="0" dirty="0" smtClean="0">
                <a:solidFill>
                  <a:srgbClr val="222222"/>
                </a:solidFill>
                <a:effectLst/>
                <a:latin typeface="Times New Roman" panose="02020603050405020304" pitchFamily="18" charset="0"/>
                <a:cs typeface="Times New Roman" panose="02020603050405020304" pitchFamily="18" charset="0"/>
              </a:rPr>
              <a:t>commerce</a:t>
            </a:r>
            <a:r>
              <a:rPr lang="en-IN" sz="2200" b="0" i="0" dirty="0" smtClean="0">
                <a:solidFill>
                  <a:srgbClr val="222222"/>
                </a:solidFill>
                <a:effectLst/>
                <a:latin typeface="Times New Roman" panose="02020603050405020304" pitchFamily="18" charset="0"/>
                <a:cs typeface="Times New Roman" panose="02020603050405020304" pitchFamily="18" charset="0"/>
              </a:rPr>
              <a:t>  is the buying and selling of goods and services, or the transmitting of funds or data, over an </a:t>
            </a:r>
            <a:r>
              <a:rPr lang="en-IN" sz="2200" b="1" i="0" dirty="0" smtClean="0">
                <a:solidFill>
                  <a:srgbClr val="222222"/>
                </a:solidFill>
                <a:effectLst/>
                <a:latin typeface="Times New Roman" panose="02020603050405020304" pitchFamily="18" charset="0"/>
                <a:cs typeface="Times New Roman" panose="02020603050405020304" pitchFamily="18" charset="0"/>
              </a:rPr>
              <a:t>electronic</a:t>
            </a:r>
            <a:r>
              <a:rPr lang="en-IN" sz="2200" b="0" i="0" dirty="0" smtClean="0">
                <a:solidFill>
                  <a:srgbClr val="222222"/>
                </a:solidFill>
                <a:effectLst/>
                <a:latin typeface="Times New Roman" panose="02020603050405020304" pitchFamily="18" charset="0"/>
                <a:cs typeface="Times New Roman" panose="02020603050405020304" pitchFamily="18" charset="0"/>
              </a:rPr>
              <a:t> network, primarily the internet. </a:t>
            </a:r>
            <a:endParaRPr lang="en-IN" sz="2200" b="0" i="0" dirty="0" smtClean="0">
              <a:solidFill>
                <a:srgbClr val="222222"/>
              </a:solidFill>
              <a:effectLst/>
              <a:latin typeface="Times New Roman" panose="02020603050405020304" pitchFamily="18" charset="0"/>
              <a:cs typeface="Times New Roman" panose="02020603050405020304" pitchFamily="18" charset="0"/>
            </a:endParaRPr>
          </a:p>
          <a:p>
            <a:pPr algn="just"/>
            <a:endParaRPr lang="en-IN" sz="2200" b="0" i="0" dirty="0" smtClean="0">
              <a:solidFill>
                <a:srgbClr val="222222"/>
              </a:solidFill>
              <a:effectLst/>
              <a:latin typeface="Times New Roman" panose="02020603050405020304" pitchFamily="18" charset="0"/>
              <a:cs typeface="Times New Roman" panose="02020603050405020304" pitchFamily="18" charset="0"/>
            </a:endParaRPr>
          </a:p>
          <a:p>
            <a:pPr algn="just"/>
            <a:r>
              <a:rPr lang="en-US" sz="2200" dirty="0" smtClean="0"/>
              <a:t>E-Commerce </a:t>
            </a:r>
            <a:r>
              <a:rPr lang="en-US" sz="2200" dirty="0"/>
              <a:t>is a term for any type of business, or commercial transaction, that involves the transfer of information across the Internet.</a:t>
            </a:r>
            <a:endParaRPr lang="en-US" sz="2200" dirty="0"/>
          </a:p>
          <a:p>
            <a:pPr algn="just"/>
            <a:endParaRPr lang="en-IN" sz="2200" b="0" i="0" dirty="0" smtClean="0">
              <a:solidFill>
                <a:srgbClr val="222222"/>
              </a:solidFill>
              <a:effectLst/>
              <a:latin typeface="Times New Roman" panose="02020603050405020304" pitchFamily="18" charset="0"/>
              <a:cs typeface="Times New Roman" panose="02020603050405020304" pitchFamily="18" charset="0"/>
            </a:endParaRPr>
          </a:p>
          <a:p>
            <a:pPr algn="just"/>
            <a:endParaRPr lang="en-IN" sz="2200" b="0" i="0" dirty="0" smtClean="0">
              <a:solidFill>
                <a:srgbClr val="222222"/>
              </a:solidFill>
              <a:effectLst/>
              <a:latin typeface="Times New Roman" panose="02020603050405020304" pitchFamily="18" charset="0"/>
              <a:cs typeface="Times New Roman" panose="02020603050405020304" pitchFamily="18" charset="0"/>
            </a:endParaRPr>
          </a:p>
          <a:p>
            <a:pPr marL="0" indent="0" algn="just">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solidFill>
                <a:srgbClr val="C00000"/>
              </a:solidFill>
            </a:endParaRPr>
          </a:p>
        </p:txBody>
      </p:sp>
      <p:sp>
        <p:nvSpPr>
          <p:cNvPr id="3" name="Content Placeholder 2"/>
          <p:cNvSpPr>
            <a:spLocks noGrp="1"/>
          </p:cNvSpPr>
          <p:nvPr>
            <p:ph idx="1"/>
          </p:nvPr>
        </p:nvSpPr>
        <p:spPr>
          <a:xfrm>
            <a:off x="457200" y="1600200"/>
            <a:ext cx="8229600" cy="4724400"/>
          </a:xfrm>
        </p:spPr>
        <p:txBody>
          <a:bodyPr>
            <a:normAutofit/>
          </a:bodyPr>
          <a:lstStyle/>
          <a:p>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It covers a range of different types of businesses, from consumer based retail sites, through auction or music sites, to business exchanges trading goods and services between corporations. It is currently one of the most important aspects of the Internet to emerge</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Ecommerce allows consumers to electronically exchange goods and services with no barriers of time or distance. Electronic commerce has expanded rapidly over the past five years and is predicted to continue at this rate, or even accelerate. </a:t>
            </a:r>
            <a:endParaRPr lang="en-US"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Text Placeholder 3"/>
          <p:cNvSpPr>
            <a:spLocks noGrp="1"/>
          </p:cNvSpPr>
          <p:nvPr>
            <p:ph type="body" sz="half" idx="2"/>
          </p:nvPr>
        </p:nvSpPr>
        <p:spPr/>
        <p:txBody>
          <a:bodyPr/>
          <a:lstStyle/>
          <a:p>
            <a:endParaRPr lang="en-US"/>
          </a:p>
        </p:txBody>
      </p:sp>
      <p:pic>
        <p:nvPicPr>
          <p:cNvPr id="6" name="Picture Placeholder 5" descr="ecommerce-2140604_640.jpg"/>
          <p:cNvPicPr>
            <a:picLocks noGrp="1" noChangeAspect="1"/>
          </p:cNvPicPr>
          <p:nvPr>
            <p:ph type="pic" idx="1"/>
          </p:nvPr>
        </p:nvPicPr>
        <p:blipFill>
          <a:blip r:embed="rId1"/>
          <a:srcRect l="20833" r="20833"/>
          <a:stretch>
            <a:fillRect/>
          </a:stretch>
        </p:blipFill>
        <p:spPr bwMode="auto">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C00000"/>
                </a:solidFill>
              </a:rPr>
              <a:t>History of E‐commerce</a:t>
            </a:r>
            <a:br>
              <a:rPr lang="en-IN" sz="3200" dirty="0">
                <a:solidFill>
                  <a:srgbClr val="C00000"/>
                </a:solidFill>
              </a:rPr>
            </a:br>
            <a:endParaRPr lang="en-IN" sz="3200" dirty="0">
              <a:solidFill>
                <a:srgbClr val="C00000"/>
              </a:solidFill>
            </a:endParaRPr>
          </a:p>
        </p:txBody>
      </p:sp>
      <p:sp>
        <p:nvSpPr>
          <p:cNvPr id="3" name="Content Placeholder 2"/>
          <p:cNvSpPr>
            <a:spLocks noGrp="1"/>
          </p:cNvSpPr>
          <p:nvPr>
            <p:ph idx="1"/>
          </p:nvPr>
        </p:nvSpPr>
        <p:spPr/>
        <p:txBody>
          <a:bodyPr>
            <a:normAutofit/>
          </a:bodyPr>
          <a:lstStyle/>
          <a:p>
            <a:pPr marL="0" indent="0">
              <a:buNone/>
            </a:pPr>
            <a:r>
              <a:rPr lang="en-US" sz="2200" b="1" dirty="0" smtClean="0">
                <a:latin typeface="Times New Roman" panose="02020603050405020304" pitchFamily="18" charset="0"/>
                <a:cs typeface="Times New Roman" panose="02020603050405020304" pitchFamily="18" charset="0"/>
              </a:rPr>
              <a:t>I . </a:t>
            </a:r>
            <a:r>
              <a:rPr lang="en-US" sz="2200" b="1" u="sng" dirty="0" smtClean="0">
                <a:latin typeface="Times New Roman" panose="02020603050405020304" pitchFamily="18" charset="0"/>
                <a:cs typeface="Times New Roman" panose="02020603050405020304" pitchFamily="18" charset="0"/>
              </a:rPr>
              <a:t>1960’s: EDI </a:t>
            </a:r>
            <a:r>
              <a:rPr lang="en-US" sz="2200" b="1" dirty="0" smtClean="0">
                <a:latin typeface="Times New Roman" panose="02020603050405020304" pitchFamily="18" charset="0"/>
                <a:cs typeface="Times New Roman" panose="02020603050405020304" pitchFamily="18" charset="0"/>
              </a:rPr>
              <a:t>(</a:t>
            </a:r>
            <a:r>
              <a:rPr lang="en-US" sz="2200" b="1" dirty="0" err="1" smtClean="0">
                <a:latin typeface="Times New Roman" panose="02020603050405020304" pitchFamily="18" charset="0"/>
                <a:cs typeface="Times New Roman" panose="02020603050405020304" pitchFamily="18" charset="0"/>
              </a:rPr>
              <a:t>Eectronic</a:t>
            </a:r>
            <a:r>
              <a:rPr lang="en-US" sz="2200" b="1" dirty="0" smtClean="0">
                <a:latin typeface="Times New Roman" panose="02020603050405020304" pitchFamily="18" charset="0"/>
                <a:cs typeface="Times New Roman" panose="02020603050405020304" pitchFamily="18" charset="0"/>
              </a:rPr>
              <a:t> Data Interchange)</a:t>
            </a:r>
            <a:endParaRPr lang="en-US" sz="2200" b="1"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EDI </a:t>
            </a:r>
            <a:r>
              <a:rPr lang="en-US" sz="2200" dirty="0">
                <a:latin typeface="Times New Roman" panose="02020603050405020304" pitchFamily="18" charset="0"/>
                <a:cs typeface="Times New Roman" panose="02020603050405020304" pitchFamily="18" charset="0"/>
              </a:rPr>
              <a:t>is widely viewed as the beginning of E‐commerce. </a:t>
            </a:r>
            <a:endParaRPr lang="en-US" sz="2200" dirty="0" smtClean="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 EDI is a set of standards developed in the 1960’s to exchange business information and do electronic transactions.</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has not gained reasonable acceptance until eighties</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At first there were several different EDI formats that business could use, so companies still might not be able to interact with each other.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Electronic </a:t>
            </a:r>
            <a:r>
              <a:rPr lang="en-US" sz="2200" dirty="0">
                <a:latin typeface="Times New Roman" panose="02020603050405020304" pitchFamily="18" charset="0"/>
                <a:cs typeface="Times New Roman" panose="02020603050405020304" pitchFamily="18" charset="0"/>
              </a:rPr>
              <a:t>Data interchange [EDI] allowed different companies to perform electronic dealings with one another.</a:t>
            </a:r>
            <a:endParaRPr lang="en-IN" sz="2200" dirty="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62500" lnSpcReduction="20000"/>
          </a:bodyPr>
          <a:lstStyle/>
          <a:p>
            <a:pPr marL="0" indent="0">
              <a:buNone/>
            </a:pPr>
            <a:r>
              <a:rPr lang="en-US" b="1" u="sng" dirty="0" smtClean="0">
                <a:latin typeface="Times New Roman" panose="02020603050405020304" pitchFamily="18" charset="0"/>
                <a:cs typeface="Times New Roman" panose="02020603050405020304" pitchFamily="18" charset="0"/>
              </a:rPr>
              <a:t>II. 1969’s : Internet</a:t>
            </a:r>
            <a:endParaRPr lang="en-US" b="1" u="sng" dirty="0" smtClean="0">
              <a:latin typeface="Times New Roman" panose="02020603050405020304" pitchFamily="18" charset="0"/>
              <a:cs typeface="Times New Roman" panose="02020603050405020304" pitchFamily="18" charset="0"/>
            </a:endParaRPr>
          </a:p>
          <a:p>
            <a:pPr marL="0" indent="0">
              <a:buNone/>
            </a:pPr>
            <a:endParaRPr lang="en-US" b="1" u="sng"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internet was conceived in 1969, when the Advanced Research Projects Agency [a Department of Defense Organization] funded research of computer networking. </a:t>
            </a: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pPr marL="0" indent="0">
              <a:buNone/>
            </a:pPr>
            <a:r>
              <a:rPr lang="en-US" b="1" u="sng" dirty="0" smtClean="0">
                <a:latin typeface="Times New Roman" panose="02020603050405020304" pitchFamily="18" charset="0"/>
                <a:cs typeface="Times New Roman" panose="02020603050405020304" pitchFamily="18" charset="0"/>
              </a:rPr>
              <a:t>III. 1990’s : World Wide Web</a:t>
            </a:r>
            <a:endParaRPr lang="en-US" b="1" u="sng"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Internet could end up like EDI without the emergence of World Wide Web in 1990s</a:t>
            </a:r>
            <a:r>
              <a:rPr lang="en-US"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web became a popular mainstream medium </a:t>
            </a: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 speed, which had never seen before.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web users and contents were increasing at an accelerated rate.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Besides these, the </a:t>
            </a:r>
            <a:r>
              <a:rPr lang="en-US" dirty="0">
                <a:latin typeface="Times New Roman" panose="02020603050405020304" pitchFamily="18" charset="0"/>
                <a:cs typeface="Times New Roman" panose="02020603050405020304" pitchFamily="18" charset="0"/>
              </a:rPr>
              <a:t>popularity of the web is largely attributed to the low cost access and simplicity of HTML </a:t>
            </a:r>
            <a:r>
              <a:rPr lang="en-US" dirty="0" smtClean="0">
                <a:latin typeface="Times New Roman" panose="02020603050405020304" pitchFamily="18" charset="0"/>
                <a:cs typeface="Times New Roman" panose="02020603050405020304" pitchFamily="18" charset="0"/>
              </a:rPr>
              <a:t>authoring.</a:t>
            </a:r>
            <a:endParaRPr lang="en-IN" dirty="0">
              <a:latin typeface="Times New Roman" panose="02020603050405020304" pitchFamily="18" charset="0"/>
              <a:cs typeface="Times New Roman" panose="02020603050405020304" pitchFamily="18" charset="0"/>
            </a:endParaRPr>
          </a:p>
          <a:p>
            <a:pPr marL="0" indent="0">
              <a:buNone/>
            </a:pPr>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US" sz="2200" b="1" u="sng" dirty="0" smtClean="0">
                <a:latin typeface="Times New Roman" panose="02020603050405020304" pitchFamily="18" charset="0"/>
                <a:cs typeface="Times New Roman" panose="02020603050405020304" pitchFamily="18" charset="0"/>
              </a:rPr>
              <a:t>IV.  XML (Extensible Markup Language) </a:t>
            </a:r>
            <a:endParaRPr lang="en-US" sz="2200" b="1" u="sng"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It is </a:t>
            </a:r>
            <a:r>
              <a:rPr lang="en-US" sz="2200" dirty="0">
                <a:latin typeface="Times New Roman" panose="02020603050405020304" pitchFamily="18" charset="0"/>
                <a:cs typeface="Times New Roman" panose="02020603050405020304" pitchFamily="18" charset="0"/>
              </a:rPr>
              <a:t>a Meta Markup Language, provides a development tool for defining format of data interchange in a wide variety of business communities.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Web </a:t>
            </a:r>
            <a:r>
              <a:rPr lang="en-US" sz="2200" dirty="0">
                <a:latin typeface="Times New Roman" panose="02020603050405020304" pitchFamily="18" charset="0"/>
                <a:cs typeface="Times New Roman" panose="02020603050405020304" pitchFamily="18" charset="0"/>
              </a:rPr>
              <a:t>services offer a flexible and effective architecture for the implementation. </a:t>
            </a:r>
            <a:endParaRPr lang="en-US" sz="2200" dirty="0" smtClean="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pPr marL="0" indent="0">
              <a:buNone/>
            </a:pPr>
            <a:r>
              <a:rPr lang="en-US" sz="2200" b="1" u="sng" dirty="0" smtClean="0">
                <a:latin typeface="Times New Roman" panose="02020603050405020304" pitchFamily="18" charset="0"/>
                <a:cs typeface="Times New Roman" panose="02020603050405020304" pitchFamily="18" charset="0"/>
              </a:rPr>
              <a:t>V. 1992 : </a:t>
            </a:r>
            <a:r>
              <a:rPr lang="en-US" sz="2200" b="1" u="sng" dirty="0">
                <a:latin typeface="Times New Roman" panose="02020603050405020304" pitchFamily="18" charset="0"/>
                <a:cs typeface="Times New Roman" panose="02020603050405020304" pitchFamily="18" charset="0"/>
              </a:rPr>
              <a:t>Mosaic Web browser </a:t>
            </a:r>
            <a:endParaRPr lang="en-US" sz="2200" b="1" u="sng"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next important phase in the History of E‐commerce was the development of Mosaic Web browser in 1992</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Web Browser was soon given the form of a browser which could be downloaded and was named as Netscape.</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US" sz="2200" b="1" u="sng" dirty="0" smtClean="0">
                <a:latin typeface="Times New Roman" panose="02020603050405020304" pitchFamily="18" charset="0"/>
                <a:cs typeface="Times New Roman" panose="02020603050405020304" pitchFamily="18" charset="0"/>
              </a:rPr>
              <a:t>VI. Napster:</a:t>
            </a:r>
            <a:endParaRPr lang="en-US" sz="2200" b="1" u="sng" dirty="0" smtClean="0">
              <a:latin typeface="Times New Roman" panose="02020603050405020304" pitchFamily="18" charset="0"/>
              <a:cs typeface="Times New Roman" panose="02020603050405020304" pitchFamily="18" charset="0"/>
            </a:endParaRPr>
          </a:p>
          <a:p>
            <a:pPr marL="0" indent="0">
              <a:buNone/>
            </a:pPr>
            <a:endParaRPr lang="en-US" sz="2200" b="1" u="sng"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next important milestone in e‐commerce was the development of Napster.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Napster </a:t>
            </a:r>
            <a:r>
              <a:rPr lang="en-US" sz="2200" dirty="0">
                <a:latin typeface="Times New Roman" panose="02020603050405020304" pitchFamily="18" charset="0"/>
                <a:cs typeface="Times New Roman" panose="02020603050405020304" pitchFamily="18" charset="0"/>
              </a:rPr>
              <a:t>was an online application used to share music files for free.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Many </a:t>
            </a:r>
            <a:r>
              <a:rPr lang="en-US" sz="2200" dirty="0">
                <a:latin typeface="Times New Roman" panose="02020603050405020304" pitchFamily="18" charset="0"/>
                <a:cs typeface="Times New Roman" panose="02020603050405020304" pitchFamily="18" charset="0"/>
              </a:rPr>
              <a:t>consumers used the site and were dictating what they wanted from the Industry.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Napster </a:t>
            </a:r>
            <a:r>
              <a:rPr lang="en-US" sz="2200" dirty="0">
                <a:latin typeface="Times New Roman" panose="02020603050405020304" pitchFamily="18" charset="0"/>
                <a:cs typeface="Times New Roman" panose="02020603050405020304" pitchFamily="18" charset="0"/>
              </a:rPr>
              <a:t>allowed people to download music from the Internet for free.</a:t>
            </a:r>
            <a:endParaRPr lang="en-IN" sz="2200" dirty="0">
              <a:latin typeface="Times New Roman" panose="02020603050405020304" pitchFamily="18" charset="0"/>
              <a:cs typeface="Times New Roman" panose="02020603050405020304" pitchFamily="18" charset="0"/>
            </a:endParaRPr>
          </a:p>
          <a:p>
            <a:pPr marL="0" indent="0">
              <a:buNone/>
            </a:pPr>
            <a:br>
              <a:rPr lang="en-US"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853136"/>
          </a:xfrm>
        </p:spPr>
        <p:txBody>
          <a:bodyPr>
            <a:normAutofit fontScale="62500" lnSpcReduction="20000"/>
          </a:bodyPr>
          <a:lstStyle/>
          <a:p>
            <a:pPr marL="0" indent="0" algn="just">
              <a:buNone/>
            </a:pPr>
            <a:r>
              <a:rPr lang="en-US" b="1" u="sng" dirty="0" smtClean="0">
                <a:latin typeface="Times New Roman" panose="02020603050405020304" pitchFamily="18" charset="0"/>
                <a:cs typeface="Times New Roman" panose="02020603050405020304" pitchFamily="18" charset="0"/>
              </a:rPr>
              <a:t>VII .</a:t>
            </a:r>
            <a:r>
              <a:rPr lang="en-US" b="1" u="sng" dirty="0">
                <a:latin typeface="Times New Roman" panose="02020603050405020304" pitchFamily="18" charset="0"/>
                <a:cs typeface="Times New Roman" panose="02020603050405020304" pitchFamily="18" charset="0"/>
              </a:rPr>
              <a:t> DSL and Red hat Linux </a:t>
            </a:r>
            <a:r>
              <a:rPr lang="en-US" b="1" u="sng" dirty="0" smtClean="0">
                <a:latin typeface="Times New Roman" panose="02020603050405020304" pitchFamily="18" charset="0"/>
                <a:cs typeface="Times New Roman" panose="02020603050405020304" pitchFamily="18" charset="0"/>
              </a:rPr>
              <a:t>:</a:t>
            </a:r>
            <a:endParaRPr lang="en-US" b="1" u="sng" dirty="0" smtClean="0">
              <a:latin typeface="Times New Roman" panose="02020603050405020304" pitchFamily="18" charset="0"/>
              <a:cs typeface="Times New Roman" panose="02020603050405020304" pitchFamily="18" charset="0"/>
            </a:endParaRPr>
          </a:p>
          <a:p>
            <a:pPr marL="0" indent="0" algn="just">
              <a:buNone/>
            </a:pPr>
            <a:endParaRPr lang="en-US" b="1" u="sng"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development and adaptation of DSL and Red hat Linux respectively, again benefited the process of online business transaction</a:t>
            </a:r>
            <a:r>
              <a:rPr lang="en-US"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year 2000, saw a major merge between AOL and Time Warner which marked another important step towards the development of E‐commerce</a:t>
            </a:r>
            <a:r>
              <a:rPr lang="en-US"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algn="just"/>
            <a:endParaRPr lang="en-IN" b="1" u="sng" dirty="0">
              <a:latin typeface="Times New Roman" panose="02020603050405020304" pitchFamily="18" charset="0"/>
              <a:cs typeface="Times New Roman" panose="02020603050405020304" pitchFamily="18" charset="0"/>
            </a:endParaRPr>
          </a:p>
          <a:p>
            <a:pPr marL="0" indent="0" algn="just">
              <a:buNone/>
            </a:pPr>
            <a:r>
              <a:rPr lang="en-US" b="1" u="sng" dirty="0" smtClean="0">
                <a:latin typeface="Times New Roman" panose="02020603050405020304" pitchFamily="18" charset="0"/>
                <a:cs typeface="Times New Roman" panose="02020603050405020304" pitchFamily="18" charset="0"/>
              </a:rPr>
              <a:t>VIII. Ecommerce:</a:t>
            </a:r>
            <a:endParaRPr lang="en-US" b="1" u="sng" dirty="0" smtClean="0">
              <a:latin typeface="Times New Roman" panose="02020603050405020304" pitchFamily="18" charset="0"/>
              <a:cs typeface="Times New Roman" panose="02020603050405020304" pitchFamily="18" charset="0"/>
            </a:endParaRPr>
          </a:p>
          <a:p>
            <a:pPr marL="0" indent="0" algn="just">
              <a:buNone/>
            </a:pPr>
            <a:endParaRPr lang="en-US" b="1" u="sng"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World wide popularity of Internet has resulted in the stable development and overwhelming acceptance of E‐Commerce. </a:t>
            </a:r>
            <a:endParaRPr lang="en-US" dirty="0" smtClean="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E‐Commerce </a:t>
            </a:r>
            <a:r>
              <a:rPr lang="en-US" dirty="0">
                <a:latin typeface="Times New Roman" panose="02020603050405020304" pitchFamily="18" charset="0"/>
                <a:cs typeface="Times New Roman" panose="02020603050405020304" pitchFamily="18" charset="0"/>
              </a:rPr>
              <a:t>provides with a rich online transaction experience.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Business </a:t>
            </a:r>
            <a:r>
              <a:rPr lang="en-US" dirty="0">
                <a:latin typeface="Times New Roman" panose="02020603050405020304" pitchFamily="18" charset="0"/>
                <a:cs typeface="Times New Roman" panose="02020603050405020304" pitchFamily="18" charset="0"/>
              </a:rPr>
              <a:t>to Business is the largest E‐Commerce in the present time. Peer to Peer and Consumer to Consumer are two important types of E‐Commerce.</a:t>
            </a:r>
            <a:endParaRPr lang="en-IN" dirty="0">
              <a:latin typeface="Times New Roman" panose="02020603050405020304" pitchFamily="18" charset="0"/>
              <a:cs typeface="Times New Roman" panose="02020603050405020304" pitchFamily="18" charset="0"/>
            </a:endParaRPr>
          </a:p>
          <a:p>
            <a:pPr algn="just"/>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5158</Words>
  <Application>WPS Presentation</Application>
  <PresentationFormat>On-screen Show (4:3)</PresentationFormat>
  <Paragraphs>102</Paragraphs>
  <Slides>12</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12</vt:i4>
      </vt:variant>
    </vt:vector>
  </HeadingPairs>
  <TitlesOfParts>
    <vt:vector size="20" baseType="lpstr">
      <vt:lpstr>Arial</vt:lpstr>
      <vt:lpstr>SimSun</vt:lpstr>
      <vt:lpstr>Wingdings</vt:lpstr>
      <vt:lpstr>Times New Roman</vt:lpstr>
      <vt:lpstr>Calibri</vt:lpstr>
      <vt:lpstr>Microsoft YaHei</vt:lpstr>
      <vt:lpstr>Arial Unicode MS</vt:lpstr>
      <vt:lpstr>Office Theme</vt:lpstr>
      <vt:lpstr>Introduction to E-Commerce</vt:lpstr>
      <vt:lpstr>What is E-commerce? </vt:lpstr>
      <vt:lpstr>PowerPoint 演示文稿</vt:lpstr>
      <vt:lpstr>PowerPoint 演示文稿</vt:lpstr>
      <vt:lpstr>History of E‐commerce </vt:lpstr>
      <vt:lpstr>PowerPoint 演示文稿</vt:lpstr>
      <vt:lpstr>PowerPoint 演示文稿</vt:lpstr>
      <vt:lpstr>PowerPoint 演示文稿</vt:lpstr>
      <vt:lpstr>PowerPoint 演示文稿</vt:lpstr>
      <vt:lpstr>Characteristics or Features of E-commerce</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26</cp:revision>
  <dcterms:created xsi:type="dcterms:W3CDTF">2020-07-03T16:19:00Z</dcterms:created>
  <dcterms:modified xsi:type="dcterms:W3CDTF">2024-08-31T08:49:49Z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20B3E8B10C7A4DF09E1B2BEE85C2082D_12</vt:lpwstr>
  </property>
  <property fmtid="{D5CDD505-2E9C-101B-9397-08002B2CF9AE}" pid="3" name="KSOProductBuildVer">
    <vt:lpwstr>1033-12.2.0.17562</vt:lpwstr>
  </property>
</Properties>
</file>