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309" r:id="rId3"/>
    <p:sldId id="307" r:id="rId4"/>
    <p:sldId id="263" r:id="rId5"/>
    <p:sldId id="265" r:id="rId6"/>
    <p:sldId id="266" r:id="rId7"/>
    <p:sldId id="267" r:id="rId8"/>
    <p:sldId id="268" r:id="rId9"/>
    <p:sldId id="269"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30E7C5EA-EE4A-4B8D-B766-2B85BAC75DA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8B20917-9704-4485-9DC6-475FD5CEC3C5}"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30E7C5EA-EE4A-4B8D-B766-2B85BAC75DA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8B20917-9704-4485-9DC6-475FD5CEC3C5}"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30E7C5EA-EE4A-4B8D-B766-2B85BAC75DA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8B20917-9704-4485-9DC6-475FD5CEC3C5}"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30E7C5EA-EE4A-4B8D-B766-2B85BAC75DA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8B20917-9704-4485-9DC6-475FD5CEC3C5}"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30E7C5EA-EE4A-4B8D-B766-2B85BAC75DA0}"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8B20917-9704-4485-9DC6-475FD5CEC3C5}"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30E7C5EA-EE4A-4B8D-B766-2B85BAC75DA0}"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8B20917-9704-4485-9DC6-475FD5CEC3C5}"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30E7C5EA-EE4A-4B8D-B766-2B85BAC75DA0}"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8B20917-9704-4485-9DC6-475FD5CEC3C5}"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30E7C5EA-EE4A-4B8D-B766-2B85BAC75DA0}"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8B20917-9704-4485-9DC6-475FD5CEC3C5}"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E7C5EA-EE4A-4B8D-B766-2B85BAC75DA0}"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8B20917-9704-4485-9DC6-475FD5CEC3C5}"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30E7C5EA-EE4A-4B8D-B766-2B85BAC75DA0}"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8B20917-9704-4485-9DC6-475FD5CEC3C5}"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30E7C5EA-EE4A-4B8D-B766-2B85BAC75DA0}"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8B20917-9704-4485-9DC6-475FD5CEC3C5}"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E7C5EA-EE4A-4B8D-B766-2B85BAC75DA0}"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B20917-9704-4485-9DC6-475FD5CEC3C5}"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https://www.oberlo.com/statistics/global-ecommerce-sale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b="1" dirty="0" smtClean="0">
                <a:solidFill>
                  <a:srgbClr val="FF0000"/>
                </a:solidFill>
              </a:rPr>
              <a:t>MODULE 1</a:t>
            </a:r>
            <a:endParaRPr lang="en-IN" sz="3200" b="1" dirty="0">
              <a:solidFill>
                <a:srgbClr val="FF0000"/>
              </a:solidFill>
            </a:endParaRPr>
          </a:p>
        </p:txBody>
      </p:sp>
      <p:sp>
        <p:nvSpPr>
          <p:cNvPr id="3" name="Subtitle 2"/>
          <p:cNvSpPr>
            <a:spLocks noGrp="1"/>
          </p:cNvSpPr>
          <p:nvPr>
            <p:ph type="subTitle" idx="1"/>
          </p:nvPr>
        </p:nvSpPr>
        <p:spPr>
          <a:xfrm>
            <a:off x="1371600" y="3360420"/>
            <a:ext cx="6400800" cy="2278380"/>
          </a:xfrm>
        </p:spPr>
        <p:txBody>
          <a:bodyPr>
            <a:normAutofit fontScale="70000"/>
          </a:bodyPr>
          <a:lstStyle/>
          <a:p>
            <a:r>
              <a:rPr lang="en-US" b="1" dirty="0" smtClean="0">
                <a:solidFill>
                  <a:srgbClr val="FF0000"/>
                </a:solidFill>
              </a:rPr>
              <a:t>Importance, Benefits of e-commerce and limitations</a:t>
            </a:r>
            <a:endParaRPr lang="en-US" b="1" dirty="0" smtClean="0">
              <a:solidFill>
                <a:srgbClr val="FF0000"/>
              </a:solidFill>
            </a:endParaRPr>
          </a:p>
          <a:p>
            <a:r>
              <a:rPr lang="en-US" altLang="en-IN" sz="2600" b="1" dirty="0">
                <a:solidFill>
                  <a:srgbClr val="002060"/>
                </a:solidFill>
                <a:sym typeface="+mn-ea"/>
              </a:rPr>
              <a:t>Prepared by </a:t>
            </a:r>
            <a:endParaRPr lang="en-US" altLang="en-IN" sz="2600" b="1" dirty="0">
              <a:solidFill>
                <a:srgbClr val="002060"/>
              </a:solidFill>
              <a:sym typeface="+mn-ea"/>
            </a:endParaRPr>
          </a:p>
          <a:p>
            <a:br>
              <a:rPr lang="en-US" altLang="en-IN" sz="2600" b="1" dirty="0">
                <a:solidFill>
                  <a:srgbClr val="002060"/>
                </a:solidFill>
                <a:sym typeface="+mn-ea"/>
              </a:rPr>
            </a:br>
            <a:r>
              <a:rPr lang="en-US" altLang="en-IN" sz="2600" b="1" dirty="0">
                <a:solidFill>
                  <a:srgbClr val="002060"/>
                </a:solidFill>
                <a:sym typeface="+mn-ea"/>
              </a:rPr>
              <a:t>Dr. Muhammed Rafi.P</a:t>
            </a:r>
            <a:br>
              <a:rPr lang="en-US" altLang="en-IN" sz="2600" b="1" dirty="0">
                <a:solidFill>
                  <a:srgbClr val="002060"/>
                </a:solidFill>
                <a:sym typeface="+mn-ea"/>
              </a:rPr>
            </a:br>
            <a:r>
              <a:rPr lang="en-US" altLang="en-IN" sz="2600" b="1" dirty="0">
                <a:solidFill>
                  <a:srgbClr val="002060"/>
                </a:solidFill>
                <a:sym typeface="+mn-ea"/>
              </a:rPr>
              <a:t>Assistant Professor</a:t>
            </a:r>
            <a:br>
              <a:rPr lang="en-US" altLang="en-IN" sz="2600" b="1" dirty="0">
                <a:solidFill>
                  <a:srgbClr val="002060"/>
                </a:solidFill>
                <a:sym typeface="+mn-ea"/>
              </a:rPr>
            </a:br>
            <a:r>
              <a:rPr lang="en-US" altLang="en-IN" sz="2600" b="1" dirty="0">
                <a:solidFill>
                  <a:srgbClr val="002060"/>
                </a:solidFill>
                <a:sym typeface="+mn-ea"/>
              </a:rPr>
              <a:t>PG Department of Commerce &amp; Management studies</a:t>
            </a:r>
            <a:r>
              <a:rPr lang="en-US" sz="2600" b="1" dirty="0" smtClean="0"/>
              <a:t> </a:t>
            </a:r>
            <a:endParaRPr lang="en-US" sz="2600" b="1"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C00000"/>
                </a:solidFill>
              </a:rPr>
              <a:t>Importance of E-Commerce</a:t>
            </a:r>
            <a:endParaRPr lang="en-IN" sz="3200" b="1" dirty="0">
              <a:solidFill>
                <a:srgbClr val="C00000"/>
              </a:solidFill>
            </a:endParaRP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Consumer sovereignty</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Customization</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New markets</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Efficient use of resources</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Employment opportunities</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Quick and speedy disposal of customers</a:t>
            </a:r>
            <a:endParaRPr lang="en-US" sz="2200" dirty="0" smtClean="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200" dirty="0" smtClean="0">
                <a:latin typeface="Times New Roman" panose="02020603050405020304" pitchFamily="18" charset="0"/>
                <a:cs typeface="Times New Roman" panose="02020603050405020304" pitchFamily="18" charset="0"/>
              </a:rPr>
              <a:t>Managing competition</a:t>
            </a: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solidFill>
                  <a:srgbClr val="C00000"/>
                </a:solidFill>
              </a:rPr>
              <a:t>Benefits of E-commerce</a:t>
            </a:r>
            <a:br>
              <a:rPr lang="en-US" sz="3200" b="1" dirty="0" smtClean="0"/>
            </a:br>
            <a:r>
              <a:rPr lang="en-US" sz="3100" b="1" dirty="0">
                <a:solidFill>
                  <a:srgbClr val="FF0000"/>
                </a:solidFill>
                <a:latin typeface="+mn-lt"/>
                <a:cs typeface="Times New Roman" panose="02020603050405020304" pitchFamily="18" charset="0"/>
              </a:rPr>
              <a:t>I. Benefits  to business organization:</a:t>
            </a:r>
            <a:br>
              <a:rPr lang="en-IN" sz="3100" b="1" dirty="0">
                <a:solidFill>
                  <a:srgbClr val="FF0000"/>
                </a:solidFill>
                <a:latin typeface="+mn-lt"/>
                <a:cs typeface="Times New Roman" panose="02020603050405020304" pitchFamily="18" charset="0"/>
              </a:rPr>
            </a:br>
            <a:endParaRPr lang="en-IN" sz="3100" b="1" dirty="0">
              <a:solidFill>
                <a:srgbClr val="FF0000"/>
              </a:solidFill>
              <a:latin typeface="+mn-lt"/>
            </a:endParaRPr>
          </a:p>
        </p:txBody>
      </p:sp>
      <p:sp>
        <p:nvSpPr>
          <p:cNvPr id="3" name="Content Placeholder 2"/>
          <p:cNvSpPr>
            <a:spLocks noGrp="1"/>
          </p:cNvSpPr>
          <p:nvPr>
            <p:ph idx="1"/>
          </p:nvPr>
        </p:nvSpPr>
        <p:spPr>
          <a:xfrm>
            <a:off x="457200" y="1196752"/>
            <a:ext cx="8229600" cy="4929411"/>
          </a:xfrm>
        </p:spPr>
        <p:txBody>
          <a:bodyPr>
            <a:noAutofit/>
          </a:bodyPr>
          <a:lstStyle/>
          <a:p>
            <a:pPr marL="457200" indent="-457200">
              <a:buFont typeface="+mj-lt"/>
              <a:buAutoNum type="arabicPeriod"/>
            </a:pPr>
            <a:endParaRPr lang="en-IN" sz="2200" b="1" dirty="0" smtClean="0">
              <a:latin typeface="Times New Roman" panose="02020603050405020304" pitchFamily="18" charset="0"/>
              <a:cs typeface="Times New Roman" panose="02020603050405020304" pitchFamily="18" charset="0"/>
            </a:endParaRPr>
          </a:p>
          <a:p>
            <a:pPr marL="457200" indent="-457200">
              <a:buFont typeface="+mj-lt"/>
              <a:buAutoNum type="arabicPeriod"/>
            </a:pPr>
            <a:r>
              <a:rPr lang="en-IN" sz="2200" b="1" dirty="0" smtClean="0">
                <a:solidFill>
                  <a:srgbClr val="FF0000"/>
                </a:solidFill>
                <a:latin typeface="Times New Roman" panose="02020603050405020304" pitchFamily="18" charset="0"/>
                <a:cs typeface="Times New Roman" panose="02020603050405020304" pitchFamily="18" charset="0"/>
              </a:rPr>
              <a:t>Global </a:t>
            </a:r>
            <a:r>
              <a:rPr lang="en-IN" sz="2200" b="1" dirty="0">
                <a:solidFill>
                  <a:srgbClr val="FF0000"/>
                </a:solidFill>
                <a:latin typeface="Times New Roman" panose="02020603050405020304" pitchFamily="18" charset="0"/>
                <a:cs typeface="Times New Roman" panose="02020603050405020304" pitchFamily="18" charset="0"/>
              </a:rPr>
              <a:t>market. </a:t>
            </a:r>
            <a:endParaRPr lang="en-IN" sz="2200" b="1"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en-IN" sz="2200" b="1"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A </a:t>
            </a:r>
            <a:r>
              <a:rPr lang="en-IN" sz="2200" dirty="0">
                <a:latin typeface="Times New Roman" panose="02020603050405020304" pitchFamily="18" charset="0"/>
                <a:cs typeface="Times New Roman" panose="02020603050405020304" pitchFamily="18" charset="0"/>
              </a:rPr>
              <a:t>physical store will always be limited by a geographical area it can serve. An online store, or any other type of </a:t>
            </a:r>
            <a:r>
              <a:rPr lang="en-IN" sz="2200" dirty="0" smtClean="0">
                <a:latin typeface="Times New Roman" panose="02020603050405020304" pitchFamily="18" charset="0"/>
                <a:cs typeface="Times New Roman" panose="02020603050405020304" pitchFamily="18" charset="0"/>
              </a:rPr>
              <a:t>E-Commerce </a:t>
            </a:r>
            <a:r>
              <a:rPr lang="en-IN" sz="2200" dirty="0">
                <a:latin typeface="Times New Roman" panose="02020603050405020304" pitchFamily="18" charset="0"/>
                <a:cs typeface="Times New Roman" panose="02020603050405020304" pitchFamily="18" charset="0"/>
              </a:rPr>
              <a:t>business for that matter, has the whole world as its market. Going from a local customer base to a global market at no additional cost is really one of the greatest advantages of trading online. In 2018, </a:t>
            </a:r>
            <a:r>
              <a:rPr lang="en-IN" sz="2200" dirty="0">
                <a:solidFill>
                  <a:srgbClr val="7030A0"/>
                </a:solidFill>
                <a:latin typeface="Times New Roman" panose="02020603050405020304" pitchFamily="18" charset="0"/>
                <a:cs typeface="Times New Roman" panose="02020603050405020304" pitchFamily="18" charset="0"/>
                <a:hlinkClick r:id="rId1"/>
              </a:rPr>
              <a:t>11.9% of global retail sales came from online purchases</a:t>
            </a:r>
            <a:r>
              <a:rPr lang="en-IN" sz="2200" dirty="0">
                <a:latin typeface="Times New Roman" panose="02020603050405020304" pitchFamily="18" charset="0"/>
                <a:cs typeface="Times New Roman" panose="02020603050405020304" pitchFamily="18" charset="0"/>
              </a:rPr>
              <a:t> and this is only set to increase year on year</a:t>
            </a:r>
            <a:r>
              <a:rPr lang="en-IN" sz="2200" dirty="0" smtClean="0">
                <a:latin typeface="Times New Roman" panose="02020603050405020304" pitchFamily="18" charset="0"/>
                <a:cs typeface="Times New Roman" panose="02020603050405020304" pitchFamily="18" charset="0"/>
              </a:rPr>
              <a:t>.</a:t>
            </a:r>
            <a:endParaRPr lang="en-IN" sz="2200" dirty="0" smtClean="0">
              <a:latin typeface="Times New Roman" panose="02020603050405020304" pitchFamily="18" charset="0"/>
              <a:cs typeface="Times New Roman" panose="02020603050405020304" pitchFamily="18" charset="0"/>
            </a:endParaRPr>
          </a:p>
          <a:p>
            <a:pPr marL="457200" indent="-457200">
              <a:buAutoNum type="arabicPeriod" startAt="2"/>
            </a:pPr>
            <a:r>
              <a:rPr lang="en-IN" sz="2200" b="1" dirty="0" smtClean="0">
                <a:solidFill>
                  <a:srgbClr val="FF0000"/>
                </a:solidFill>
                <a:latin typeface="Times New Roman" panose="02020603050405020304" pitchFamily="18" charset="0"/>
                <a:cs typeface="Times New Roman" panose="02020603050405020304" pitchFamily="18" charset="0"/>
              </a:rPr>
              <a:t>Around-the-clock </a:t>
            </a:r>
            <a:r>
              <a:rPr lang="en-IN" sz="2200" b="1" dirty="0">
                <a:solidFill>
                  <a:srgbClr val="FF0000"/>
                </a:solidFill>
                <a:latin typeface="Times New Roman" panose="02020603050405020304" pitchFamily="18" charset="0"/>
                <a:cs typeface="Times New Roman" panose="02020603050405020304" pitchFamily="18" charset="0"/>
              </a:rPr>
              <a:t>availability</a:t>
            </a:r>
            <a:r>
              <a:rPr lang="en-IN" sz="2200" b="1" dirty="0" smtClean="0">
                <a:solidFill>
                  <a:srgbClr val="FF0000"/>
                </a:solidFill>
                <a:latin typeface="Times New Roman" panose="02020603050405020304" pitchFamily="18" charset="0"/>
                <a:cs typeface="Times New Roman" panose="02020603050405020304" pitchFamily="18" charset="0"/>
              </a:rPr>
              <a:t>.</a:t>
            </a:r>
            <a:endParaRPr lang="en-IN" sz="2200" b="1"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en-IN" sz="2200" b="1"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Another </a:t>
            </a:r>
            <a:r>
              <a:rPr lang="en-IN" sz="2200" dirty="0">
                <a:latin typeface="Times New Roman" panose="02020603050405020304" pitchFamily="18" charset="0"/>
                <a:cs typeface="Times New Roman" panose="02020603050405020304" pitchFamily="18" charset="0"/>
              </a:rPr>
              <a:t>great benefit of running an online business is that it is always open. For a merchant, it’s a dramatic increase in sales </a:t>
            </a:r>
            <a:r>
              <a:rPr lang="en-IN" sz="2200" dirty="0" smtClean="0">
                <a:latin typeface="Times New Roman" panose="02020603050405020304" pitchFamily="18" charset="0"/>
                <a:cs typeface="Times New Roman" panose="02020603050405020304" pitchFamily="18" charset="0"/>
              </a:rPr>
              <a:t>opportunities.</a:t>
            </a:r>
            <a:endParaRPr lang="en-IN" sz="2200" dirty="0">
              <a:latin typeface="Times New Roman" panose="02020603050405020304" pitchFamily="18" charset="0"/>
              <a:cs typeface="Times New Roman" panose="02020603050405020304" pitchFamily="18" charset="0"/>
            </a:endParaRPr>
          </a:p>
          <a:p>
            <a:pPr marL="0" indent="0">
              <a:buNone/>
            </a:pPr>
            <a:br>
              <a:rPr lang="en-IN" sz="2200" dirty="0" smtClean="0">
                <a:latin typeface="Times New Roman" panose="02020603050405020304" pitchFamily="18" charset="0"/>
                <a:cs typeface="Times New Roman" panose="02020603050405020304" pitchFamily="18" charset="0"/>
              </a:rPr>
            </a:b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908720"/>
            <a:ext cx="8229600" cy="5217443"/>
          </a:xfrm>
        </p:spPr>
        <p:txBody>
          <a:bodyPr>
            <a:noAutofit/>
          </a:bodyPr>
          <a:lstStyle/>
          <a:p>
            <a:pPr marL="514350" indent="-514350" algn="just">
              <a:buAutoNum type="arabicPeriod" startAt="3"/>
            </a:pPr>
            <a:r>
              <a:rPr lang="en-IN" sz="2100" b="1" dirty="0" smtClean="0">
                <a:solidFill>
                  <a:srgbClr val="FF0000"/>
                </a:solidFill>
                <a:latin typeface="Times New Roman" panose="02020603050405020304" pitchFamily="18" charset="0"/>
                <a:cs typeface="Times New Roman" panose="02020603050405020304" pitchFamily="18" charset="0"/>
              </a:rPr>
              <a:t>Reduced </a:t>
            </a:r>
            <a:r>
              <a:rPr lang="en-IN" sz="2100" b="1" dirty="0">
                <a:solidFill>
                  <a:srgbClr val="FF0000"/>
                </a:solidFill>
                <a:latin typeface="Times New Roman" panose="02020603050405020304" pitchFamily="18" charset="0"/>
                <a:cs typeface="Times New Roman" panose="02020603050405020304" pitchFamily="18" charset="0"/>
              </a:rPr>
              <a:t>costs. </a:t>
            </a:r>
            <a:endParaRPr lang="en-IN" sz="2100" b="1" dirty="0" smtClean="0">
              <a:solidFill>
                <a:srgbClr val="FF0000"/>
              </a:solidFill>
              <a:latin typeface="Times New Roman" panose="02020603050405020304" pitchFamily="18" charset="0"/>
              <a:cs typeface="Times New Roman" panose="02020603050405020304" pitchFamily="18" charset="0"/>
            </a:endParaRPr>
          </a:p>
          <a:p>
            <a:pPr marL="0" indent="0" algn="just">
              <a:buNone/>
            </a:pPr>
            <a:r>
              <a:rPr lang="en-IN" sz="2100" b="1" dirty="0">
                <a:latin typeface="Times New Roman" panose="02020603050405020304" pitchFamily="18" charset="0"/>
                <a:cs typeface="Times New Roman" panose="02020603050405020304" pitchFamily="18" charset="0"/>
              </a:rPr>
              <a:t>	</a:t>
            </a:r>
            <a:r>
              <a:rPr lang="en-IN" sz="2100" b="1" dirty="0" smtClean="0">
                <a:latin typeface="Times New Roman" panose="02020603050405020304" pitchFamily="18" charset="0"/>
                <a:cs typeface="Times New Roman" panose="02020603050405020304" pitchFamily="18" charset="0"/>
              </a:rPr>
              <a:t>E-</a:t>
            </a:r>
            <a:r>
              <a:rPr lang="en-IN" sz="2100" dirty="0" smtClean="0">
                <a:latin typeface="Times New Roman" panose="02020603050405020304" pitchFamily="18" charset="0"/>
                <a:cs typeface="Times New Roman" panose="02020603050405020304" pitchFamily="18" charset="0"/>
              </a:rPr>
              <a:t>Commerce </a:t>
            </a:r>
            <a:r>
              <a:rPr lang="en-IN" sz="2100" dirty="0">
                <a:latin typeface="Times New Roman" panose="02020603050405020304" pitchFamily="18" charset="0"/>
                <a:cs typeface="Times New Roman" panose="02020603050405020304" pitchFamily="18" charset="0"/>
              </a:rPr>
              <a:t>businesses benefit from significantly lower running costs. As there’s no need to hire sales staff or maintain a physical storefront, the major </a:t>
            </a:r>
            <a:r>
              <a:rPr lang="en-IN" sz="2100" dirty="0" smtClean="0">
                <a:latin typeface="Times New Roman" panose="02020603050405020304" pitchFamily="18" charset="0"/>
                <a:cs typeface="Times New Roman" panose="02020603050405020304" pitchFamily="18" charset="0"/>
              </a:rPr>
              <a:t>E-Commerce </a:t>
            </a:r>
            <a:r>
              <a:rPr lang="en-IN" sz="2100" dirty="0">
                <a:latin typeface="Times New Roman" panose="02020603050405020304" pitchFamily="18" charset="0"/>
                <a:cs typeface="Times New Roman" panose="02020603050405020304" pitchFamily="18" charset="0"/>
              </a:rPr>
              <a:t>costs go to warehousing and product storage</a:t>
            </a:r>
            <a:r>
              <a:rPr lang="en-IN" sz="2100" dirty="0" smtClean="0">
                <a:latin typeface="Times New Roman" panose="02020603050405020304" pitchFamily="18" charset="0"/>
                <a:cs typeface="Times New Roman" panose="02020603050405020304" pitchFamily="18" charset="0"/>
              </a:rPr>
              <a:t>. </a:t>
            </a:r>
            <a:r>
              <a:rPr lang="en-IN" sz="2100" dirty="0">
                <a:latin typeface="Times New Roman" panose="02020603050405020304" pitchFamily="18" charset="0"/>
                <a:cs typeface="Times New Roman" panose="02020603050405020304" pitchFamily="18" charset="0"/>
              </a:rPr>
              <a:t>As merchants are able to save on operational costs, they can offer better deals and discounts to their customers.</a:t>
            </a:r>
            <a:endParaRPr lang="en-IN" sz="2100" dirty="0">
              <a:latin typeface="Times New Roman" panose="02020603050405020304" pitchFamily="18" charset="0"/>
              <a:cs typeface="Times New Roman" panose="02020603050405020304" pitchFamily="18" charset="0"/>
            </a:endParaRPr>
          </a:p>
          <a:p>
            <a:pPr marL="514350" indent="-514350" algn="just">
              <a:buAutoNum type="arabicPeriod" startAt="4"/>
            </a:pPr>
            <a:r>
              <a:rPr lang="en-IN" sz="2100" b="1" dirty="0" smtClean="0">
                <a:solidFill>
                  <a:srgbClr val="FF0000"/>
                </a:solidFill>
                <a:latin typeface="Times New Roman" panose="02020603050405020304" pitchFamily="18" charset="0"/>
                <a:cs typeface="Times New Roman" panose="02020603050405020304" pitchFamily="18" charset="0"/>
              </a:rPr>
              <a:t>Inventory </a:t>
            </a:r>
            <a:r>
              <a:rPr lang="en-IN" sz="2100" b="1" dirty="0">
                <a:solidFill>
                  <a:srgbClr val="FF0000"/>
                </a:solidFill>
                <a:latin typeface="Times New Roman" panose="02020603050405020304" pitchFamily="18" charset="0"/>
                <a:cs typeface="Times New Roman" panose="02020603050405020304" pitchFamily="18" charset="0"/>
              </a:rPr>
              <a:t>management. </a:t>
            </a:r>
            <a:endParaRPr lang="en-IN" sz="2100" b="1" dirty="0" smtClean="0">
              <a:solidFill>
                <a:srgbClr val="FF0000"/>
              </a:solidFill>
              <a:latin typeface="Times New Roman" panose="02020603050405020304" pitchFamily="18" charset="0"/>
              <a:cs typeface="Times New Roman" panose="02020603050405020304" pitchFamily="18" charset="0"/>
            </a:endParaRPr>
          </a:p>
          <a:p>
            <a:pPr marL="0" indent="0" algn="just">
              <a:buNone/>
            </a:pPr>
            <a:r>
              <a:rPr lang="en-IN" sz="2100" b="1" dirty="0">
                <a:solidFill>
                  <a:srgbClr val="FF0000"/>
                </a:solidFill>
                <a:latin typeface="Times New Roman" panose="02020603050405020304" pitchFamily="18" charset="0"/>
                <a:cs typeface="Times New Roman" panose="02020603050405020304" pitchFamily="18" charset="0"/>
              </a:rPr>
              <a:t>	</a:t>
            </a:r>
            <a:r>
              <a:rPr lang="en-IN" sz="2100" b="1" dirty="0" smtClean="0">
                <a:latin typeface="Times New Roman" panose="02020603050405020304" pitchFamily="18" charset="0"/>
                <a:cs typeface="Times New Roman" panose="02020603050405020304" pitchFamily="18" charset="0"/>
              </a:rPr>
              <a:t>E-</a:t>
            </a:r>
            <a:r>
              <a:rPr lang="en-IN" sz="2100" dirty="0" smtClean="0">
                <a:latin typeface="Times New Roman" panose="02020603050405020304" pitchFamily="18" charset="0"/>
                <a:cs typeface="Times New Roman" panose="02020603050405020304" pitchFamily="18" charset="0"/>
              </a:rPr>
              <a:t>Commerce </a:t>
            </a:r>
            <a:r>
              <a:rPr lang="en-IN" sz="2100" dirty="0">
                <a:latin typeface="Times New Roman" panose="02020603050405020304" pitchFamily="18" charset="0"/>
                <a:cs typeface="Times New Roman" panose="02020603050405020304" pitchFamily="18" charset="0"/>
              </a:rPr>
              <a:t>businesses can automate their inventory management by using electronic tools to accelerate ordering, delivery and payment procedures. It’s saving businesses billions in operational and inventory costs</a:t>
            </a:r>
            <a:r>
              <a:rPr lang="en-IN" sz="2100" dirty="0" smtClean="0">
                <a:latin typeface="Times New Roman" panose="02020603050405020304" pitchFamily="18" charset="0"/>
                <a:cs typeface="Times New Roman" panose="02020603050405020304" pitchFamily="18" charset="0"/>
              </a:rPr>
              <a:t>.</a:t>
            </a:r>
            <a:endParaRPr lang="en-IN" sz="2100" dirty="0">
              <a:latin typeface="Times New Roman" panose="02020603050405020304" pitchFamily="18" charset="0"/>
              <a:cs typeface="Times New Roman" panose="02020603050405020304" pitchFamily="18" charset="0"/>
            </a:endParaRPr>
          </a:p>
          <a:p>
            <a:pPr marL="514350" indent="-514350" algn="just">
              <a:buAutoNum type="arabicPeriod" startAt="5"/>
            </a:pPr>
            <a:r>
              <a:rPr lang="en-IN" sz="2100" b="1" dirty="0" smtClean="0">
                <a:solidFill>
                  <a:srgbClr val="FF0000"/>
                </a:solidFill>
                <a:latin typeface="Times New Roman" panose="02020603050405020304" pitchFamily="18" charset="0"/>
                <a:cs typeface="Times New Roman" panose="02020603050405020304" pitchFamily="18" charset="0"/>
              </a:rPr>
              <a:t>Targeted </a:t>
            </a:r>
            <a:r>
              <a:rPr lang="en-IN" sz="2100" b="1" dirty="0">
                <a:solidFill>
                  <a:srgbClr val="FF0000"/>
                </a:solidFill>
                <a:latin typeface="Times New Roman" panose="02020603050405020304" pitchFamily="18" charset="0"/>
                <a:cs typeface="Times New Roman" panose="02020603050405020304" pitchFamily="18" charset="0"/>
              </a:rPr>
              <a:t>marketing.</a:t>
            </a:r>
            <a:r>
              <a:rPr lang="en-IN" sz="2100" dirty="0">
                <a:solidFill>
                  <a:srgbClr val="FF0000"/>
                </a:solidFill>
                <a:latin typeface="Times New Roman" panose="02020603050405020304" pitchFamily="18" charset="0"/>
                <a:cs typeface="Times New Roman" panose="02020603050405020304" pitchFamily="18" charset="0"/>
              </a:rPr>
              <a:t> </a:t>
            </a:r>
            <a:endParaRPr lang="en-IN" sz="2100" dirty="0">
              <a:solidFill>
                <a:srgbClr val="FF0000"/>
              </a:solidFill>
              <a:latin typeface="Times New Roman" panose="02020603050405020304" pitchFamily="18" charset="0"/>
              <a:cs typeface="Times New Roman" panose="02020603050405020304" pitchFamily="18" charset="0"/>
            </a:endParaRPr>
          </a:p>
          <a:p>
            <a:pPr marL="0" indent="0" algn="just">
              <a:buNone/>
            </a:pPr>
            <a:r>
              <a:rPr lang="en-IN" sz="2100" dirty="0" smtClean="0">
                <a:solidFill>
                  <a:srgbClr val="FF0000"/>
                </a:solidFill>
                <a:latin typeface="Times New Roman" panose="02020603050405020304" pitchFamily="18" charset="0"/>
                <a:cs typeface="Times New Roman" panose="02020603050405020304" pitchFamily="18" charset="0"/>
              </a:rPr>
              <a:t>	</a:t>
            </a:r>
            <a:r>
              <a:rPr lang="en-IN" sz="2100" dirty="0" smtClean="0">
                <a:latin typeface="Times New Roman" panose="02020603050405020304" pitchFamily="18" charset="0"/>
                <a:cs typeface="Times New Roman" panose="02020603050405020304" pitchFamily="18" charset="0"/>
              </a:rPr>
              <a:t>With </a:t>
            </a:r>
            <a:r>
              <a:rPr lang="en-IN" sz="2100" dirty="0">
                <a:latin typeface="Times New Roman" panose="02020603050405020304" pitchFamily="18" charset="0"/>
                <a:cs typeface="Times New Roman" panose="02020603050405020304" pitchFamily="18" charset="0"/>
              </a:rPr>
              <a:t>access to such a wealth of customer data and an opportunity to keep an eye on customer buying habits as well as the emerging industry trends, </a:t>
            </a:r>
            <a:r>
              <a:rPr lang="en-IN" sz="2100" dirty="0" smtClean="0">
                <a:latin typeface="Times New Roman" panose="02020603050405020304" pitchFamily="18" charset="0"/>
                <a:cs typeface="Times New Roman" panose="02020603050405020304" pitchFamily="18" charset="0"/>
              </a:rPr>
              <a:t>E-Commerce </a:t>
            </a:r>
            <a:r>
              <a:rPr lang="en-IN" sz="2100" dirty="0">
                <a:latin typeface="Times New Roman" panose="02020603050405020304" pitchFamily="18" charset="0"/>
                <a:cs typeface="Times New Roman" panose="02020603050405020304" pitchFamily="18" charset="0"/>
              </a:rPr>
              <a:t>businesses can stay agile and shape their marketing efforts to provide a better-tailored experience and find more new customers. </a:t>
            </a:r>
            <a:endParaRPr lang="en-IN" sz="2100" dirty="0">
              <a:latin typeface="Times New Roman" panose="02020603050405020304" pitchFamily="18" charset="0"/>
              <a:cs typeface="Times New Roman" panose="02020603050405020304" pitchFamily="18" charset="0"/>
            </a:endParaRPr>
          </a:p>
          <a:p>
            <a:pPr algn="just"/>
            <a:endParaRPr lang="en-IN" sz="21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514350" indent="-514350" algn="just">
              <a:buAutoNum type="arabicPeriod" startAt="6"/>
            </a:pPr>
            <a:r>
              <a:rPr lang="en-IN" sz="2200" b="1" dirty="0" smtClean="0">
                <a:solidFill>
                  <a:srgbClr val="FF0000"/>
                </a:solidFill>
                <a:latin typeface="Times New Roman" panose="02020603050405020304" pitchFamily="18" charset="0"/>
                <a:cs typeface="Times New Roman" panose="02020603050405020304" pitchFamily="18" charset="0"/>
              </a:rPr>
              <a:t>Serving </a:t>
            </a:r>
            <a:r>
              <a:rPr lang="en-IN" sz="2200" b="1" dirty="0">
                <a:solidFill>
                  <a:srgbClr val="FF0000"/>
                </a:solidFill>
                <a:latin typeface="Times New Roman" panose="02020603050405020304" pitchFamily="18" charset="0"/>
                <a:cs typeface="Times New Roman" panose="02020603050405020304" pitchFamily="18" charset="0"/>
              </a:rPr>
              <a:t>niche markets.</a:t>
            </a:r>
            <a:r>
              <a:rPr lang="en-IN" sz="2200" dirty="0">
                <a:solidFill>
                  <a:srgbClr val="FF0000"/>
                </a:solidFill>
                <a:latin typeface="Times New Roman" panose="02020603050405020304" pitchFamily="18" charset="0"/>
                <a:cs typeface="Times New Roman" panose="02020603050405020304" pitchFamily="18" charset="0"/>
              </a:rPr>
              <a:t> </a:t>
            </a:r>
            <a:endParaRPr lang="en-IN" sz="2200" dirty="0" smtClean="0">
              <a:solidFill>
                <a:srgbClr val="FF0000"/>
              </a:solidFill>
              <a:latin typeface="Times New Roman" panose="02020603050405020304" pitchFamily="18" charset="0"/>
              <a:cs typeface="Times New Roman" panose="02020603050405020304" pitchFamily="18" charset="0"/>
            </a:endParaRPr>
          </a:p>
          <a:p>
            <a:pPr marL="0" indent="0" algn="just">
              <a:buNone/>
            </a:pPr>
            <a:r>
              <a:rPr lang="en-IN" sz="2200" dirty="0">
                <a:solidFill>
                  <a:srgbClr val="FF0000"/>
                </a:solidFill>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Running </a:t>
            </a:r>
            <a:r>
              <a:rPr lang="en-IN" sz="2200" dirty="0">
                <a:latin typeface="Times New Roman" panose="02020603050405020304" pitchFamily="18" charset="0"/>
                <a:cs typeface="Times New Roman" panose="02020603050405020304" pitchFamily="18" charset="0"/>
              </a:rPr>
              <a:t>a niche brick-and-mortar business can be tough. </a:t>
            </a:r>
            <a:r>
              <a:rPr lang="en-IN" sz="2200" dirty="0" smtClean="0">
                <a:latin typeface="Times New Roman" panose="02020603050405020304" pitchFamily="18" charset="0"/>
                <a:cs typeface="Times New Roman" panose="02020603050405020304" pitchFamily="18" charset="0"/>
              </a:rPr>
              <a:t>By </a:t>
            </a:r>
            <a:r>
              <a:rPr lang="en-IN" sz="2200" dirty="0">
                <a:latin typeface="Times New Roman" panose="02020603050405020304" pitchFamily="18" charset="0"/>
                <a:cs typeface="Times New Roman" panose="02020603050405020304" pitchFamily="18" charset="0"/>
              </a:rPr>
              <a:t>tapping into a global market, </a:t>
            </a:r>
            <a:r>
              <a:rPr lang="en-IN" sz="2200" dirty="0" smtClean="0">
                <a:latin typeface="Times New Roman" panose="02020603050405020304" pitchFamily="18" charset="0"/>
                <a:cs typeface="Times New Roman" panose="02020603050405020304" pitchFamily="18" charset="0"/>
              </a:rPr>
              <a:t>E-Commerce </a:t>
            </a:r>
            <a:r>
              <a:rPr lang="en-IN" sz="2200" dirty="0">
                <a:latin typeface="Times New Roman" panose="02020603050405020304" pitchFamily="18" charset="0"/>
                <a:cs typeface="Times New Roman" panose="02020603050405020304" pitchFamily="18" charset="0"/>
              </a:rPr>
              <a:t>retailers can build a highly profitable niche business without any further investment. Using online search capabilities, customers from any corner of the world can find and purchase your products</a:t>
            </a:r>
            <a:r>
              <a:rPr lang="en-IN" sz="2200" dirty="0" smtClean="0">
                <a:latin typeface="Times New Roman" panose="02020603050405020304" pitchFamily="18" charset="0"/>
                <a:cs typeface="Times New Roman" panose="02020603050405020304" pitchFamily="18" charset="0"/>
              </a:rPr>
              <a:t>.</a:t>
            </a:r>
            <a:endParaRPr lang="en-IN" sz="2200" dirty="0" smtClean="0">
              <a:latin typeface="Times New Roman" panose="02020603050405020304" pitchFamily="18" charset="0"/>
              <a:cs typeface="Times New Roman" panose="02020603050405020304" pitchFamily="18" charset="0"/>
            </a:endParaRPr>
          </a:p>
          <a:p>
            <a:pPr marL="0" indent="0" algn="just">
              <a:buNone/>
            </a:pPr>
            <a:endParaRPr lang="en-IN" sz="2200" dirty="0">
              <a:latin typeface="Times New Roman" panose="02020603050405020304" pitchFamily="18" charset="0"/>
              <a:cs typeface="Times New Roman" panose="02020603050405020304" pitchFamily="18" charset="0"/>
            </a:endParaRPr>
          </a:p>
          <a:p>
            <a:pPr marL="514350" indent="-514350" algn="just">
              <a:buAutoNum type="arabicPeriod" startAt="7"/>
            </a:pPr>
            <a:r>
              <a:rPr lang="en-IN" sz="2200" b="1" dirty="0" smtClean="0">
                <a:solidFill>
                  <a:srgbClr val="FF0000"/>
                </a:solidFill>
                <a:latin typeface="Times New Roman" panose="02020603050405020304" pitchFamily="18" charset="0"/>
                <a:cs typeface="Times New Roman" panose="02020603050405020304" pitchFamily="18" charset="0"/>
              </a:rPr>
              <a:t>Working </a:t>
            </a:r>
            <a:r>
              <a:rPr lang="en-IN" sz="2200" b="1" dirty="0">
                <a:solidFill>
                  <a:srgbClr val="FF0000"/>
                </a:solidFill>
                <a:latin typeface="Times New Roman" panose="02020603050405020304" pitchFamily="18" charset="0"/>
                <a:cs typeface="Times New Roman" panose="02020603050405020304" pitchFamily="18" charset="0"/>
              </a:rPr>
              <a:t>from anywhere. </a:t>
            </a:r>
            <a:endParaRPr lang="en-IN" sz="2200" b="1" dirty="0" smtClean="0">
              <a:solidFill>
                <a:srgbClr val="FF0000"/>
              </a:solidFill>
              <a:latin typeface="Times New Roman" panose="02020603050405020304" pitchFamily="18" charset="0"/>
              <a:cs typeface="Times New Roman" panose="02020603050405020304" pitchFamily="18" charset="0"/>
            </a:endParaRPr>
          </a:p>
          <a:p>
            <a:pPr marL="0" indent="0" algn="just">
              <a:buNone/>
            </a:pPr>
            <a:r>
              <a:rPr lang="en-IN" sz="2200" b="1" dirty="0">
                <a:solidFill>
                  <a:srgbClr val="FF0000"/>
                </a:solidFill>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Often</a:t>
            </a:r>
            <a:r>
              <a:rPr lang="en-IN" sz="2200" dirty="0">
                <a:latin typeface="Times New Roman" panose="02020603050405020304" pitchFamily="18" charset="0"/>
                <a:cs typeface="Times New Roman" panose="02020603050405020304" pitchFamily="18" charset="0"/>
              </a:rPr>
              <a:t>, running an </a:t>
            </a:r>
            <a:r>
              <a:rPr lang="en-IN" sz="2200" dirty="0" smtClean="0">
                <a:latin typeface="Times New Roman" panose="02020603050405020304" pitchFamily="18" charset="0"/>
                <a:cs typeface="Times New Roman" panose="02020603050405020304" pitchFamily="18" charset="0"/>
              </a:rPr>
              <a:t>E-Commerce </a:t>
            </a:r>
            <a:r>
              <a:rPr lang="en-IN" sz="2200" dirty="0">
                <a:latin typeface="Times New Roman" panose="02020603050405020304" pitchFamily="18" charset="0"/>
                <a:cs typeface="Times New Roman" panose="02020603050405020304" pitchFamily="18" charset="0"/>
              </a:rPr>
              <a:t>business means that </a:t>
            </a:r>
            <a:r>
              <a:rPr lang="en-IN" sz="2200" dirty="0" smtClean="0">
                <a:latin typeface="Times New Roman" panose="02020603050405020304" pitchFamily="18" charset="0"/>
                <a:cs typeface="Times New Roman" panose="02020603050405020304" pitchFamily="18" charset="0"/>
              </a:rPr>
              <a:t>we </a:t>
            </a:r>
            <a:r>
              <a:rPr lang="en-IN" sz="2200" dirty="0">
                <a:latin typeface="Times New Roman" panose="02020603050405020304" pitchFamily="18" charset="0"/>
                <a:cs typeface="Times New Roman" panose="02020603050405020304" pitchFamily="18" charset="0"/>
              </a:rPr>
              <a:t>don’t need to sit in an office from 9 to </a:t>
            </a:r>
            <a:r>
              <a:rPr lang="en-IN" sz="2200" dirty="0" smtClean="0">
                <a:latin typeface="Times New Roman" panose="02020603050405020304" pitchFamily="18" charset="0"/>
                <a:cs typeface="Times New Roman" panose="02020603050405020304" pitchFamily="18" charset="0"/>
              </a:rPr>
              <a:t>5. A </a:t>
            </a:r>
            <a:r>
              <a:rPr lang="en-IN" sz="2200" dirty="0">
                <a:latin typeface="Times New Roman" panose="02020603050405020304" pitchFamily="18" charset="0"/>
                <a:cs typeface="Times New Roman" panose="02020603050405020304" pitchFamily="18" charset="0"/>
              </a:rPr>
              <a:t>laptop and a good internet connection is all it takes to manage </a:t>
            </a:r>
            <a:r>
              <a:rPr lang="en-IN" sz="2200" dirty="0" smtClean="0">
                <a:latin typeface="Times New Roman" panose="02020603050405020304" pitchFamily="18" charset="0"/>
                <a:cs typeface="Times New Roman" panose="02020603050405020304" pitchFamily="18" charset="0"/>
              </a:rPr>
              <a:t>our </a:t>
            </a:r>
            <a:r>
              <a:rPr lang="en-IN" sz="2200" dirty="0">
                <a:latin typeface="Times New Roman" panose="02020603050405020304" pitchFamily="18" charset="0"/>
                <a:cs typeface="Times New Roman" panose="02020603050405020304" pitchFamily="18" charset="0"/>
              </a:rPr>
              <a:t>business from anywhere in the world.</a:t>
            </a:r>
            <a:endParaRPr lang="en-IN" sz="2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514350" indent="-514350">
              <a:buAutoNum type="arabicPeriod" startAt="8"/>
            </a:pPr>
            <a:r>
              <a:rPr lang="en-US" sz="2200" b="1" dirty="0" smtClean="0">
                <a:solidFill>
                  <a:srgbClr val="FF0000"/>
                </a:solidFill>
                <a:latin typeface="Times New Roman" panose="02020603050405020304" pitchFamily="18" charset="0"/>
                <a:cs typeface="Times New Roman" panose="02020603050405020304" pitchFamily="18" charset="0"/>
              </a:rPr>
              <a:t>Lower telecommunication cost:</a:t>
            </a:r>
            <a:endParaRPr lang="en-US" sz="2200" b="1"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en-US" sz="2200" b="1" dirty="0">
                <a:solidFill>
                  <a:srgbClr val="FF0000"/>
                </a:solidFill>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T</a:t>
            </a:r>
            <a:r>
              <a:rPr lang="en-US" sz="2200" dirty="0" smtClean="0">
                <a:latin typeface="Times New Roman" panose="02020603050405020304" pitchFamily="18" charset="0"/>
                <a:cs typeface="Times New Roman" panose="02020603050405020304" pitchFamily="18" charset="0"/>
              </a:rPr>
              <a:t>he internet is much cheaper than Value Added Network (VAN) which were based on leasing telephone lines for the exclusive use of the organization. It is also cheaper to send a fax or e-mail via the internet than direct dialing.</a:t>
            </a:r>
            <a:endParaRPr lang="en-US" sz="2200" dirty="0" smtClean="0">
              <a:latin typeface="Times New Roman" panose="02020603050405020304" pitchFamily="18" charset="0"/>
              <a:cs typeface="Times New Roman" panose="02020603050405020304" pitchFamily="18" charset="0"/>
            </a:endParaRPr>
          </a:p>
          <a:p>
            <a:pPr marL="0" indent="0">
              <a:buNone/>
            </a:pPr>
            <a:endParaRPr lang="en-US" sz="2200" dirty="0" smtClean="0">
              <a:latin typeface="Times New Roman" panose="02020603050405020304" pitchFamily="18" charset="0"/>
              <a:cs typeface="Times New Roman" panose="02020603050405020304" pitchFamily="18" charset="0"/>
            </a:endParaRPr>
          </a:p>
          <a:p>
            <a:pPr marL="514350" indent="-514350">
              <a:buAutoNum type="arabicPeriod" startAt="9"/>
            </a:pPr>
            <a:r>
              <a:rPr lang="en-US" sz="2200" b="1" dirty="0" err="1" smtClean="0">
                <a:solidFill>
                  <a:srgbClr val="FF0000"/>
                </a:solidFill>
                <a:latin typeface="Times New Roman" panose="02020603050405020304" pitchFamily="18" charset="0"/>
                <a:cs typeface="Times New Roman" panose="02020603050405020304" pitchFamily="18" charset="0"/>
              </a:rPr>
              <a:t>Digitisation</a:t>
            </a:r>
            <a:r>
              <a:rPr lang="en-US" sz="2200" b="1" dirty="0" smtClean="0">
                <a:solidFill>
                  <a:srgbClr val="FF0000"/>
                </a:solidFill>
                <a:latin typeface="Times New Roman" panose="02020603050405020304" pitchFamily="18" charset="0"/>
                <a:cs typeface="Times New Roman" panose="02020603050405020304" pitchFamily="18" charset="0"/>
              </a:rPr>
              <a:t> of products and processes:</a:t>
            </a:r>
            <a:endParaRPr lang="en-US" sz="2200" b="1"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en-US" sz="2200" b="1" dirty="0">
                <a:solidFill>
                  <a:srgbClr val="FF0000"/>
                </a:solidFill>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Digitisation</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of products and </a:t>
            </a:r>
            <a:r>
              <a:rPr lang="en-US" sz="2200" dirty="0" smtClean="0">
                <a:latin typeface="Times New Roman" panose="02020603050405020304" pitchFamily="18" charset="0"/>
                <a:cs typeface="Times New Roman" panose="02020603050405020304" pitchFamily="18" charset="0"/>
              </a:rPr>
              <a:t>processes particularly in the </a:t>
            </a:r>
            <a:r>
              <a:rPr lang="en-US" sz="2200" dirty="0" err="1" smtClean="0">
                <a:latin typeface="Times New Roman" panose="02020603050405020304" pitchFamily="18" charset="0"/>
                <a:cs typeface="Times New Roman" panose="02020603050405020304" pitchFamily="18" charset="0"/>
              </a:rPr>
              <a:t>cas</a:t>
            </a:r>
            <a:r>
              <a:rPr lang="en-US" sz="2200" dirty="0" smtClean="0">
                <a:latin typeface="Times New Roman" panose="02020603050405020304" pitchFamily="18" charset="0"/>
                <a:cs typeface="Times New Roman" panose="02020603050405020304" pitchFamily="18" charset="0"/>
              </a:rPr>
              <a:t> of software and music/video products, which can be downloaded ore-mailed directly to customers via internet in digital format within 24 hour time.</a:t>
            </a:r>
            <a:endParaRPr lang="en-US" sz="2200" dirty="0">
              <a:latin typeface="Times New Roman" panose="02020603050405020304" pitchFamily="18" charset="0"/>
              <a:cs typeface="Times New Roman" panose="02020603050405020304" pitchFamily="18" charset="0"/>
            </a:endParaRPr>
          </a:p>
          <a:p>
            <a:pPr marL="400050" lvl="1" indent="0">
              <a:buNone/>
            </a:pPr>
            <a:endParaRPr lang="en-US" sz="2200" dirty="0" smtClean="0">
              <a:latin typeface="Times New Roman" panose="02020603050405020304" pitchFamily="18" charset="0"/>
              <a:cs typeface="Times New Roman" panose="02020603050405020304" pitchFamily="18" charset="0"/>
            </a:endParaRPr>
          </a:p>
          <a:p>
            <a:pPr marL="0" indent="0">
              <a:buNone/>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err="1">
                <a:solidFill>
                  <a:srgbClr val="FF0000"/>
                </a:solidFill>
              </a:rPr>
              <a:t>II.Benefits</a:t>
            </a:r>
            <a:r>
              <a:rPr lang="en-US" sz="2800" b="1" dirty="0">
                <a:solidFill>
                  <a:srgbClr val="FF0000"/>
                </a:solidFill>
              </a:rPr>
              <a:t> to Consumers:</a:t>
            </a:r>
            <a:br>
              <a:rPr lang="en-US" sz="2800" b="1" dirty="0">
                <a:solidFill>
                  <a:srgbClr val="FF0000"/>
                </a:solidFill>
              </a:rPr>
            </a:br>
            <a:endParaRPr lang="en-IN" sz="2800" b="1" dirty="0">
              <a:solidFill>
                <a:srgbClr val="FF0000"/>
              </a:solidFill>
            </a:endParaRPr>
          </a:p>
        </p:txBody>
      </p:sp>
      <p:sp>
        <p:nvSpPr>
          <p:cNvPr id="3" name="Content Placeholder 2"/>
          <p:cNvSpPr>
            <a:spLocks noGrp="1"/>
          </p:cNvSpPr>
          <p:nvPr>
            <p:ph idx="1"/>
          </p:nvPr>
        </p:nvSpPr>
        <p:spPr/>
        <p:txBody>
          <a:bodyPr/>
          <a:lstStyle/>
          <a:p>
            <a:pPr marL="0" indent="0">
              <a:buNone/>
            </a:pPr>
            <a:endParaRPr lang="en-IN" dirty="0"/>
          </a:p>
        </p:txBody>
      </p:sp>
      <p:pic>
        <p:nvPicPr>
          <p:cNvPr id="1026" name="Picture 2" descr="C:\Users\user\Downloads\CamScanner 07-05-2020 09.39.09.jpg"/>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251520" y="1556792"/>
            <a:ext cx="8424936" cy="504056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rgbClr val="FF0000"/>
                </a:solidFill>
                <a:cs typeface="Times New Roman" panose="02020603050405020304" pitchFamily="18" charset="0"/>
              </a:rPr>
              <a:t>III. Benefits </a:t>
            </a:r>
            <a:r>
              <a:rPr lang="en-US" sz="2800" b="1" dirty="0">
                <a:solidFill>
                  <a:srgbClr val="FF0000"/>
                </a:solidFill>
                <a:cs typeface="Times New Roman" panose="02020603050405020304" pitchFamily="18" charset="0"/>
              </a:rPr>
              <a:t>to Society:</a:t>
            </a:r>
            <a:br>
              <a:rPr lang="en-US" sz="2800" b="1" dirty="0">
                <a:solidFill>
                  <a:srgbClr val="FF0000"/>
                </a:solidFill>
                <a:cs typeface="Times New Roman" panose="02020603050405020304" pitchFamily="18" charset="0"/>
              </a:rPr>
            </a:br>
            <a:endParaRPr lang="en-IN" sz="2800" b="1" dirty="0">
              <a:solidFill>
                <a:srgbClr val="FF0000"/>
              </a:solidFill>
            </a:endParaRPr>
          </a:p>
        </p:txBody>
      </p:sp>
      <p:sp>
        <p:nvSpPr>
          <p:cNvPr id="3" name="Content Placeholder 2"/>
          <p:cNvSpPr>
            <a:spLocks noGrp="1"/>
          </p:cNvSpPr>
          <p:nvPr>
            <p:ph idx="1"/>
          </p:nvPr>
        </p:nvSpPr>
        <p:spPr>
          <a:xfrm>
            <a:off x="457200" y="764705"/>
            <a:ext cx="8229600" cy="4320480"/>
          </a:xfrm>
        </p:spPr>
        <p:txBody>
          <a:bodyPr>
            <a:normAutofit/>
          </a:bodyPr>
          <a:lstStyle/>
          <a:p>
            <a:pPr marL="0" indent="0" algn="just">
              <a:buNone/>
            </a:pPr>
            <a:endParaRPr lang="en-US" sz="2200" b="1" dirty="0" smtClean="0">
              <a:latin typeface="Times New Roman" panose="02020603050405020304" pitchFamily="18" charset="0"/>
              <a:cs typeface="Times New Roman" panose="02020603050405020304" pitchFamily="18" charset="0"/>
            </a:endParaRPr>
          </a:p>
          <a:p>
            <a:pPr marL="0" indent="0" algn="just">
              <a:buNone/>
            </a:pPr>
            <a:r>
              <a:rPr lang="en-US" sz="2200" b="1" dirty="0" smtClean="0">
                <a:latin typeface="Times New Roman" panose="02020603050405020304" pitchFamily="18" charset="0"/>
                <a:cs typeface="Times New Roman" panose="02020603050405020304" pitchFamily="18" charset="0"/>
              </a:rPr>
              <a:t>1. Flexible working practices:</a:t>
            </a:r>
            <a:endParaRPr lang="en-US" sz="2200" b="1" dirty="0" smtClean="0">
              <a:latin typeface="Times New Roman" panose="02020603050405020304" pitchFamily="18" charset="0"/>
              <a:cs typeface="Times New Roman" panose="02020603050405020304" pitchFamily="18" charset="0"/>
            </a:endParaRPr>
          </a:p>
          <a:p>
            <a:pPr marL="0" indent="0" algn="just">
              <a:buNone/>
            </a:pPr>
            <a:r>
              <a:rPr lang="en-US" sz="2200" dirty="0">
                <a:latin typeface="Times New Roman" panose="02020603050405020304" pitchFamily="18" charset="0"/>
                <a:cs typeface="Times New Roman" panose="02020603050405020304" pitchFamily="18" charset="0"/>
              </a:rPr>
              <a:t>	E</a:t>
            </a:r>
            <a:r>
              <a:rPr lang="en-US" sz="2200" dirty="0" smtClean="0">
                <a:latin typeface="Times New Roman" panose="02020603050405020304" pitchFamily="18" charset="0"/>
                <a:cs typeface="Times New Roman" panose="02020603050405020304" pitchFamily="18" charset="0"/>
              </a:rPr>
              <a:t>-commerce enables more flexible working practices, which enhances the quality of life of people in society, enabling them to work from home. This more convenient and provides happiest and less working environment .it also reduces environmental pollution as few people have to travel to work regularly.</a:t>
            </a:r>
            <a:endParaRPr lang="en-IN" sz="2200" dirty="0">
              <a:latin typeface="Times New Roman" panose="02020603050405020304" pitchFamily="18" charset="0"/>
              <a:cs typeface="Times New Roman" panose="02020603050405020304" pitchFamily="18" charset="0"/>
            </a:endParaRPr>
          </a:p>
        </p:txBody>
      </p:sp>
      <p:pic>
        <p:nvPicPr>
          <p:cNvPr id="2050" name="Picture 2" descr="C:\Users\user\Downloads\CamScanner 07-05-2020 09.46.19_1.jpg"/>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23528" y="3356992"/>
            <a:ext cx="8568952" cy="316835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3340</Words>
  <Application>WPS Presentation</Application>
  <PresentationFormat>On-screen Show (4:3)</PresentationFormat>
  <Paragraphs>53</Paragraphs>
  <Slides>8</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8</vt:i4>
      </vt:variant>
    </vt:vector>
  </HeadingPairs>
  <TitlesOfParts>
    <vt:vector size="16" baseType="lpstr">
      <vt:lpstr>Arial</vt:lpstr>
      <vt:lpstr>SimSun</vt:lpstr>
      <vt:lpstr>Wingdings</vt:lpstr>
      <vt:lpstr>Times New Roman</vt:lpstr>
      <vt:lpstr>Calibri</vt:lpstr>
      <vt:lpstr>Microsoft YaHei</vt:lpstr>
      <vt:lpstr>Arial Unicode MS</vt:lpstr>
      <vt:lpstr>Office Theme</vt:lpstr>
      <vt:lpstr>MODULE 1</vt:lpstr>
      <vt:lpstr>Importance of E-Commerce</vt:lpstr>
      <vt:lpstr>Benefits of E-commerce I. Benefits  to business organization: </vt:lpstr>
      <vt:lpstr>PowerPoint 演示文稿</vt:lpstr>
      <vt:lpstr>PowerPoint 演示文稿</vt:lpstr>
      <vt:lpstr>PowerPoint 演示文稿</vt:lpstr>
      <vt:lpstr>II.Benefits to Consumers: </vt:lpstr>
      <vt:lpstr>III. Benefits to Society: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26</cp:revision>
  <dcterms:created xsi:type="dcterms:W3CDTF">2020-07-03T16:19:00Z</dcterms:created>
  <dcterms:modified xsi:type="dcterms:W3CDTF">2024-08-31T08:51:20Z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484BF73E01CF4AA2AAB4230BC130A2AB_12</vt:lpwstr>
  </property>
  <property fmtid="{D5CDD505-2E9C-101B-9397-08002B2CF9AE}" pid="3" name="KSOProductBuildVer">
    <vt:lpwstr>1033-12.2.0.17562</vt:lpwstr>
  </property>
</Properties>
</file>