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8" r:id="rId3"/>
    <p:sldId id="300" r:id="rId4"/>
    <p:sldId id="273" r:id="rId5"/>
    <p:sldId id="275" r:id="rId6"/>
    <p:sldId id="296" r:id="rId7"/>
    <p:sldId id="301" r:id="rId8"/>
    <p:sldId id="297" r:id="rId9"/>
    <p:sldId id="293" r:id="rId10"/>
    <p:sldId id="29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30E7C5EA-EE4A-4B8D-B766-2B85BAC75D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30E7C5EA-EE4A-4B8D-B766-2B85BAC75DA0}"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0E7C5EA-EE4A-4B8D-B766-2B85BAC75DA0}"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E7C5EA-EE4A-4B8D-B766-2B85BAC75DA0}"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0E7C5EA-EE4A-4B8D-B766-2B85BAC75D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0E7C5EA-EE4A-4B8D-B766-2B85BAC75D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E7C5EA-EE4A-4B8D-B766-2B85BAC75DA0}"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20917-9704-4485-9DC6-475FD5CEC3C5}"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solidFill>
                  <a:srgbClr val="FF0000"/>
                </a:solidFill>
              </a:rPr>
              <a:t>MODULE 1</a:t>
            </a:r>
            <a:endParaRPr lang="en-IN" sz="3200" b="1" dirty="0">
              <a:solidFill>
                <a:srgbClr val="FF0000"/>
              </a:solidFill>
            </a:endParaRPr>
          </a:p>
        </p:txBody>
      </p:sp>
      <p:sp>
        <p:nvSpPr>
          <p:cNvPr id="3" name="Subtitle 2"/>
          <p:cNvSpPr>
            <a:spLocks noGrp="1"/>
          </p:cNvSpPr>
          <p:nvPr>
            <p:ph type="subTitle" idx="1"/>
          </p:nvPr>
        </p:nvSpPr>
        <p:spPr>
          <a:xfrm>
            <a:off x="1371600" y="3374390"/>
            <a:ext cx="6656705" cy="2264410"/>
          </a:xfrm>
        </p:spPr>
        <p:txBody>
          <a:bodyPr>
            <a:normAutofit fontScale="50000"/>
          </a:bodyPr>
          <a:lstStyle/>
          <a:p>
            <a:r>
              <a:rPr lang="en-US" sz="5000" b="1" dirty="0" smtClean="0">
                <a:solidFill>
                  <a:srgbClr val="FF0000"/>
                </a:solidFill>
              </a:rPr>
              <a:t>E-Commerce  </a:t>
            </a:r>
            <a:r>
              <a:rPr lang="en-US" sz="5000" b="1" dirty="0" err="1" smtClean="0">
                <a:solidFill>
                  <a:srgbClr val="FF0000"/>
                </a:solidFill>
              </a:rPr>
              <a:t>vs</a:t>
            </a:r>
            <a:r>
              <a:rPr lang="en-US" sz="5000" b="1" dirty="0" smtClean="0">
                <a:solidFill>
                  <a:srgbClr val="FF0000"/>
                </a:solidFill>
              </a:rPr>
              <a:t> Traditional commerce</a:t>
            </a:r>
            <a:endParaRPr lang="en-US" sz="5000" b="1" dirty="0" smtClean="0">
              <a:solidFill>
                <a:srgbClr val="FF0000"/>
              </a:solidFill>
            </a:endParaRPr>
          </a:p>
          <a:p>
            <a:r>
              <a:rPr lang="en-US" sz="5000" b="1" dirty="0" smtClean="0">
                <a:solidFill>
                  <a:srgbClr val="FF0000"/>
                </a:solidFill>
              </a:rPr>
              <a:t>E-business  </a:t>
            </a:r>
            <a:r>
              <a:rPr lang="en-US" sz="5000" b="1" dirty="0" err="1" smtClean="0">
                <a:solidFill>
                  <a:srgbClr val="FF0000"/>
                </a:solidFill>
              </a:rPr>
              <a:t>vs</a:t>
            </a:r>
            <a:r>
              <a:rPr lang="en-US" sz="5000" b="1" dirty="0" smtClean="0">
                <a:solidFill>
                  <a:srgbClr val="FF0000"/>
                </a:solidFill>
              </a:rPr>
              <a:t> E-Commerce</a:t>
            </a:r>
            <a:endParaRPr lang="en-US" sz="3000" b="1" dirty="0" smtClean="0"/>
          </a:p>
          <a:p>
            <a:r>
              <a:rPr lang="en-US" altLang="en-IN" sz="3000" b="1" dirty="0">
                <a:solidFill>
                  <a:srgbClr val="002060"/>
                </a:solidFill>
                <a:sym typeface="+mn-ea"/>
              </a:rPr>
              <a:t>Prepared by </a:t>
            </a:r>
            <a:endParaRPr lang="en-US" altLang="en-IN" sz="3000" b="1" dirty="0">
              <a:solidFill>
                <a:srgbClr val="002060"/>
              </a:solidFill>
              <a:sym typeface="+mn-ea"/>
            </a:endParaRPr>
          </a:p>
          <a:p>
            <a:br>
              <a:rPr lang="en-US" altLang="en-IN" sz="3000" b="1" dirty="0">
                <a:solidFill>
                  <a:srgbClr val="002060"/>
                </a:solidFill>
                <a:sym typeface="+mn-ea"/>
              </a:rPr>
            </a:br>
            <a:r>
              <a:rPr lang="en-US" altLang="en-IN" sz="3000" b="1" dirty="0">
                <a:solidFill>
                  <a:srgbClr val="002060"/>
                </a:solidFill>
                <a:sym typeface="+mn-ea"/>
              </a:rPr>
              <a:t>Dr. Muhammed Rafi.P</a:t>
            </a:r>
            <a:br>
              <a:rPr lang="en-US" altLang="en-IN" sz="3000" b="1" dirty="0">
                <a:solidFill>
                  <a:srgbClr val="002060"/>
                </a:solidFill>
                <a:sym typeface="+mn-ea"/>
              </a:rPr>
            </a:br>
            <a:r>
              <a:rPr lang="en-US" altLang="en-IN" sz="3000" b="1" dirty="0">
                <a:solidFill>
                  <a:srgbClr val="002060"/>
                </a:solidFill>
                <a:sym typeface="+mn-ea"/>
              </a:rPr>
              <a:t>Assistant Professor</a:t>
            </a:r>
            <a:br>
              <a:rPr lang="en-US" altLang="en-IN" sz="3000" b="1" dirty="0">
                <a:solidFill>
                  <a:srgbClr val="002060"/>
                </a:solidFill>
                <a:sym typeface="+mn-ea"/>
              </a:rPr>
            </a:br>
            <a:r>
              <a:rPr lang="en-US" altLang="en-IN" sz="3000" b="1" dirty="0">
                <a:solidFill>
                  <a:srgbClr val="002060"/>
                </a:solidFill>
                <a:sym typeface="+mn-ea"/>
              </a:rPr>
              <a:t>PG Department of Commerce &amp; Management studies</a:t>
            </a:r>
            <a:endParaRPr lang="en-IN" sz="3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08112"/>
          </a:xfrm>
        </p:spPr>
        <p:txBody>
          <a:bodyPr>
            <a:normAutofit/>
          </a:bodyPr>
          <a:lstStyle/>
          <a:p>
            <a:r>
              <a:rPr lang="en-US" sz="2800" b="1" dirty="0" smtClean="0">
                <a:solidFill>
                  <a:srgbClr val="C00000"/>
                </a:solidFill>
              </a:rPr>
              <a:t>Difference between Traditional commerce and </a:t>
            </a:r>
            <a:br>
              <a:rPr lang="en-US" sz="2800" b="1" dirty="0" smtClean="0">
                <a:solidFill>
                  <a:srgbClr val="C00000"/>
                </a:solidFill>
              </a:rPr>
            </a:br>
            <a:r>
              <a:rPr lang="en-US" sz="2800" b="1" dirty="0" smtClean="0">
                <a:solidFill>
                  <a:srgbClr val="C00000"/>
                </a:solidFill>
              </a:rPr>
              <a:t>E-commerce</a:t>
            </a:r>
            <a:endParaRPr lang="en-IN" sz="2800" b="1" dirty="0">
              <a:solidFill>
                <a:srgbClr val="C00000"/>
              </a:solidFill>
            </a:endParaRPr>
          </a:p>
        </p:txBody>
      </p:sp>
      <p:graphicFrame>
        <p:nvGraphicFramePr>
          <p:cNvPr id="4" name="Content Placeholder 3"/>
          <p:cNvGraphicFramePr>
            <a:graphicFrameLocks noGrp="1"/>
          </p:cNvGraphicFramePr>
          <p:nvPr>
            <p:ph idx="1"/>
          </p:nvPr>
        </p:nvGraphicFramePr>
        <p:xfrm>
          <a:off x="251521" y="1268761"/>
          <a:ext cx="8640959" cy="5206150"/>
        </p:xfrm>
        <a:graphic>
          <a:graphicData uri="http://schemas.openxmlformats.org/drawingml/2006/table">
            <a:tbl>
              <a:tblPr firstRow="1" bandRow="1">
                <a:tableStyleId>{5C22544A-7EE6-4342-B048-85BDC9FD1C3A}</a:tableStyleId>
              </a:tblPr>
              <a:tblGrid>
                <a:gridCol w="720079"/>
                <a:gridCol w="1728192"/>
                <a:gridCol w="3456384"/>
                <a:gridCol w="2736304"/>
              </a:tblGrid>
              <a:tr h="742983">
                <a:tc>
                  <a:txBody>
                    <a:bodyPr/>
                    <a:lstStyle/>
                    <a:p>
                      <a:pPr algn="ctr"/>
                      <a:r>
                        <a:rPr lang="en-US" dirty="0" err="1" smtClean="0"/>
                        <a:t>Sl.No</a:t>
                      </a:r>
                      <a:r>
                        <a:rPr lang="en-US" dirty="0" smtClean="0"/>
                        <a:t>.</a:t>
                      </a:r>
                      <a:endParaRPr lang="en-IN" dirty="0"/>
                    </a:p>
                  </a:txBody>
                  <a:tcPr/>
                </a:tc>
                <a:tc>
                  <a:txBody>
                    <a:bodyPr/>
                    <a:lstStyle/>
                    <a:p>
                      <a:pPr algn="ctr"/>
                      <a:r>
                        <a:rPr lang="en-US" dirty="0" smtClean="0"/>
                        <a:t>Points</a:t>
                      </a:r>
                      <a:endParaRPr lang="en-IN" dirty="0"/>
                    </a:p>
                  </a:txBody>
                  <a:tcPr/>
                </a:tc>
                <a:tc>
                  <a:txBody>
                    <a:bodyPr/>
                    <a:lstStyle/>
                    <a:p>
                      <a:pPr algn="ctr"/>
                      <a:r>
                        <a:rPr lang="en-US" sz="1800" b="1" dirty="0" smtClean="0">
                          <a:solidFill>
                            <a:schemeClr val="bg1"/>
                          </a:solidFill>
                        </a:rPr>
                        <a:t>E-Commerce </a:t>
                      </a:r>
                      <a:endParaRPr lang="en-IN" dirty="0">
                        <a:solidFill>
                          <a:schemeClr val="bg1"/>
                        </a:solidFill>
                      </a:endParaRPr>
                    </a:p>
                  </a:txBody>
                  <a:tcPr/>
                </a:tc>
                <a:tc>
                  <a:txBody>
                    <a:bodyPr/>
                    <a:lstStyle/>
                    <a:p>
                      <a:pPr algn="ctr"/>
                      <a:r>
                        <a:rPr lang="en-US" sz="1800" b="1" dirty="0" smtClean="0">
                          <a:solidFill>
                            <a:schemeClr val="bg1"/>
                          </a:solidFill>
                        </a:rPr>
                        <a:t>Traditional commerce </a:t>
                      </a:r>
                      <a:endParaRPr lang="en-IN" dirty="0">
                        <a:solidFill>
                          <a:schemeClr val="bg1"/>
                        </a:solidFill>
                      </a:endParaRPr>
                    </a:p>
                  </a:txBody>
                  <a:tcPr/>
                </a:tc>
              </a:tr>
              <a:tr h="1497170">
                <a:tc>
                  <a:txBody>
                    <a:bodyPr/>
                    <a:lstStyle/>
                    <a:p>
                      <a:pPr algn="ctr"/>
                      <a:endParaRPr lang="en-US" dirty="0" smtClean="0"/>
                    </a:p>
                    <a:p>
                      <a:pPr algn="ctr"/>
                      <a:r>
                        <a:rPr lang="en-US" dirty="0" smtClean="0"/>
                        <a:t>1</a:t>
                      </a:r>
                      <a:endParaRPr lang="en-IN" dirty="0"/>
                    </a:p>
                  </a:txBody>
                  <a:tcPr/>
                </a:tc>
                <a:tc>
                  <a:txBody>
                    <a:bodyPr/>
                    <a:lstStyle/>
                    <a:p>
                      <a:pPr algn="l"/>
                      <a:endParaRPr lang="en-US" dirty="0" smtClean="0"/>
                    </a:p>
                    <a:p>
                      <a:pPr algn="l"/>
                      <a:r>
                        <a:rPr lang="en-US" dirty="0" smtClean="0"/>
                        <a:t>Definition </a:t>
                      </a:r>
                      <a:endParaRPr lang="en-IN" dirty="0"/>
                    </a:p>
                  </a:txBody>
                  <a:tcPr/>
                </a:tc>
                <a:tc>
                  <a:txBody>
                    <a:bodyPr/>
                    <a:lstStyle/>
                    <a:p>
                      <a:pPr algn="ctr"/>
                      <a:r>
                        <a:rPr lang="en-IN" dirty="0" smtClean="0"/>
                        <a:t>It is a form of online shopping where users can buy goods and services from their electronic devices such as a laptop, mobile, tablet</a:t>
                      </a:r>
                      <a:endParaRPr lang="en-IN" dirty="0"/>
                    </a:p>
                  </a:txBody>
                  <a:tcPr/>
                </a:tc>
                <a:tc>
                  <a:txBody>
                    <a:bodyPr/>
                    <a:lstStyle/>
                    <a:p>
                      <a:r>
                        <a:rPr lang="en-IN" dirty="0" smtClean="0"/>
                        <a:t>It</a:t>
                      </a:r>
                      <a:r>
                        <a:rPr lang="en-IN" baseline="0" dirty="0" smtClean="0"/>
                        <a:t> </a:t>
                      </a:r>
                      <a:r>
                        <a:rPr lang="en-IN" dirty="0" smtClean="0"/>
                        <a:t>is a traditional approach to buy goods and services in person which involves face to face dealing.</a:t>
                      </a:r>
                      <a:endParaRPr lang="en-IN" dirty="0" smtClean="0"/>
                    </a:p>
                  </a:txBody>
                  <a:tcPr/>
                </a:tc>
              </a:tr>
              <a:tr h="1288238">
                <a:tc>
                  <a:txBody>
                    <a:bodyPr/>
                    <a:lstStyle/>
                    <a:p>
                      <a:pPr algn="ctr"/>
                      <a:endParaRPr lang="en-US" dirty="0" smtClean="0"/>
                    </a:p>
                    <a:p>
                      <a:pPr algn="ctr"/>
                      <a:r>
                        <a:rPr lang="en-US" dirty="0" smtClean="0"/>
                        <a:t>2</a:t>
                      </a:r>
                      <a:endParaRPr lang="en-IN" dirty="0"/>
                    </a:p>
                  </a:txBody>
                  <a:tcPr/>
                </a:tc>
                <a:tc>
                  <a:txBody>
                    <a:bodyPr/>
                    <a:lstStyle/>
                    <a:p>
                      <a:pPr algn="l"/>
                      <a:endParaRPr lang="en-US" dirty="0" smtClean="0"/>
                    </a:p>
                    <a:p>
                      <a:pPr algn="l"/>
                      <a:r>
                        <a:rPr lang="en-US" dirty="0" smtClean="0"/>
                        <a:t>Usage </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IN" dirty="0" smtClean="0"/>
                    </a:p>
                    <a:p>
                      <a:pPr marL="0" marR="0" indent="0" algn="ctr" defTabSz="914400" rtl="0" eaLnBrk="1" fontAlgn="auto" latinLnBrk="0" hangingPunct="1">
                        <a:lnSpc>
                          <a:spcPct val="100000"/>
                        </a:lnSpc>
                        <a:spcBef>
                          <a:spcPts val="0"/>
                        </a:spcBef>
                        <a:spcAft>
                          <a:spcPts val="0"/>
                        </a:spcAft>
                        <a:buClrTx/>
                        <a:buSzTx/>
                        <a:buFontTx/>
                        <a:buNone/>
                        <a:defRPr/>
                      </a:pPr>
                      <a:r>
                        <a:rPr lang="en-IN" dirty="0" smtClean="0"/>
                        <a:t>It is used to save valuable time and money.</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IN" dirty="0" smtClean="0"/>
                        <a:t>It is ancient and still in usage where the digital network is not reachable.</a:t>
                      </a:r>
                      <a:endParaRPr lang="en-IN" dirty="0" smtClean="0"/>
                    </a:p>
                    <a:p>
                      <a:pPr algn="ctr"/>
                      <a:endParaRPr lang="en-IN" dirty="0"/>
                    </a:p>
                  </a:txBody>
                  <a:tcPr/>
                </a:tc>
              </a:tr>
              <a:tr h="1677759">
                <a:tc>
                  <a:txBody>
                    <a:bodyPr/>
                    <a:lstStyle/>
                    <a:p>
                      <a:pPr algn="ctr"/>
                      <a:endParaRPr lang="en-US" dirty="0" smtClean="0"/>
                    </a:p>
                    <a:p>
                      <a:pPr algn="ctr"/>
                      <a:r>
                        <a:rPr lang="en-US" dirty="0" smtClean="0"/>
                        <a:t>3</a:t>
                      </a:r>
                      <a:endParaRPr lang="en-IN" dirty="0"/>
                    </a:p>
                  </a:txBody>
                  <a:tcPr/>
                </a:tc>
                <a:tc>
                  <a:txBody>
                    <a:bodyPr/>
                    <a:lstStyle/>
                    <a:p>
                      <a:pPr algn="l"/>
                      <a:endParaRPr lang="en-US" dirty="0" smtClean="0"/>
                    </a:p>
                    <a:p>
                      <a:pPr algn="l"/>
                      <a:r>
                        <a:rPr lang="en-US" dirty="0" smtClean="0"/>
                        <a:t>Process knowledge</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IN" dirty="0" smtClean="0"/>
                        <a:t>It is easier to use and operate if the customer has basic digital gadget knowledge.	</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IN" dirty="0" smtClean="0"/>
                        <a:t>It can be followed by any person irrespective of education or knowledge.</a:t>
                      </a:r>
                      <a:endParaRPr lang="en-IN" dirty="0" smtClean="0"/>
                    </a:p>
                    <a:p>
                      <a:pPr algn="ctr"/>
                      <a:endParaRPr lang="en-IN"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IN" sz="3200" b="1" dirty="0">
              <a:solidFill>
                <a:srgbClr val="C00000"/>
              </a:solidFill>
            </a:endParaRPr>
          </a:p>
        </p:txBody>
      </p:sp>
      <p:graphicFrame>
        <p:nvGraphicFramePr>
          <p:cNvPr id="4" name="Content Placeholder 3"/>
          <p:cNvGraphicFramePr>
            <a:graphicFrameLocks noGrp="1"/>
          </p:cNvGraphicFramePr>
          <p:nvPr>
            <p:ph idx="1"/>
          </p:nvPr>
        </p:nvGraphicFramePr>
        <p:xfrm>
          <a:off x="457200" y="332656"/>
          <a:ext cx="8075240" cy="5976663"/>
        </p:xfrm>
        <a:graphic>
          <a:graphicData uri="http://schemas.openxmlformats.org/drawingml/2006/table">
            <a:tbl>
              <a:tblPr firstRow="1" bandRow="1">
                <a:tableStyleId>{5C22544A-7EE6-4342-B048-85BDC9FD1C3A}</a:tableStyleId>
              </a:tblPr>
              <a:tblGrid>
                <a:gridCol w="874440"/>
                <a:gridCol w="1512168"/>
                <a:gridCol w="2880320"/>
                <a:gridCol w="2808312"/>
              </a:tblGrid>
              <a:tr h="781260">
                <a:tc>
                  <a:txBody>
                    <a:bodyPr/>
                    <a:lstStyle/>
                    <a:p>
                      <a:pPr algn="ctr"/>
                      <a:r>
                        <a:rPr lang="en-US" dirty="0" err="1" smtClean="0"/>
                        <a:t>Sl.No</a:t>
                      </a:r>
                      <a:r>
                        <a:rPr lang="en-US" dirty="0" smtClean="0"/>
                        <a:t>.</a:t>
                      </a:r>
                      <a:endParaRPr lang="en-IN" dirty="0"/>
                    </a:p>
                  </a:txBody>
                  <a:tcPr/>
                </a:tc>
                <a:tc>
                  <a:txBody>
                    <a:bodyPr/>
                    <a:lstStyle/>
                    <a:p>
                      <a:pPr algn="ctr"/>
                      <a:r>
                        <a:rPr lang="en-US" dirty="0" smtClean="0"/>
                        <a:t>Points</a:t>
                      </a:r>
                      <a:endParaRPr lang="en-IN" dirty="0"/>
                    </a:p>
                  </a:txBody>
                  <a:tcPr/>
                </a:tc>
                <a:tc>
                  <a:txBody>
                    <a:bodyPr/>
                    <a:lstStyle/>
                    <a:p>
                      <a:pPr algn="ctr"/>
                      <a:r>
                        <a:rPr lang="en-US" sz="1800" b="1" dirty="0" smtClean="0">
                          <a:solidFill>
                            <a:schemeClr val="bg1"/>
                          </a:solidFill>
                        </a:rPr>
                        <a:t>E-Commerce </a:t>
                      </a:r>
                      <a:endParaRPr lang="en-IN" dirty="0">
                        <a:solidFill>
                          <a:schemeClr val="bg1"/>
                        </a:solidFill>
                      </a:endParaRPr>
                    </a:p>
                  </a:txBody>
                  <a:tcPr/>
                </a:tc>
                <a:tc>
                  <a:txBody>
                    <a:bodyPr/>
                    <a:lstStyle/>
                    <a:p>
                      <a:pPr algn="ctr"/>
                      <a:r>
                        <a:rPr lang="en-US" sz="1800" b="1" dirty="0" smtClean="0">
                          <a:solidFill>
                            <a:schemeClr val="bg1"/>
                          </a:solidFill>
                        </a:rPr>
                        <a:t>Traditional commerce </a:t>
                      </a:r>
                      <a:endParaRPr lang="en-IN" dirty="0">
                        <a:solidFill>
                          <a:schemeClr val="bg1"/>
                        </a:solidFill>
                      </a:endParaRPr>
                    </a:p>
                  </a:txBody>
                  <a:tcPr/>
                </a:tc>
              </a:tr>
              <a:tr h="1289718">
                <a:tc>
                  <a:txBody>
                    <a:bodyPr/>
                    <a:lstStyle/>
                    <a:p>
                      <a:pPr algn="ctr"/>
                      <a:endParaRPr lang="en-US" dirty="0" smtClean="0"/>
                    </a:p>
                    <a:p>
                      <a:pPr algn="ctr"/>
                      <a:r>
                        <a:rPr lang="en-US" dirty="0" smtClean="0"/>
                        <a:t>4</a:t>
                      </a:r>
                      <a:endParaRPr lang="en-IN" dirty="0"/>
                    </a:p>
                  </a:txBody>
                  <a:tcPr/>
                </a:tc>
                <a:tc>
                  <a:txBody>
                    <a:bodyPr/>
                    <a:lstStyle/>
                    <a:p>
                      <a:pPr algn="l"/>
                      <a:endParaRPr lang="en-US" dirty="0" smtClean="0"/>
                    </a:p>
                    <a:p>
                      <a:pPr algn="l"/>
                      <a:r>
                        <a:rPr lang="en-US" dirty="0" smtClean="0"/>
                        <a:t>Mode</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IN" dirty="0" smtClean="0"/>
                    </a:p>
                    <a:p>
                      <a:pPr marL="0" marR="0" indent="0" algn="ctr" defTabSz="914400" rtl="0" eaLnBrk="1" fontAlgn="auto" latinLnBrk="0" hangingPunct="1">
                        <a:lnSpc>
                          <a:spcPct val="100000"/>
                        </a:lnSpc>
                        <a:spcBef>
                          <a:spcPts val="0"/>
                        </a:spcBef>
                        <a:spcAft>
                          <a:spcPts val="0"/>
                        </a:spcAft>
                        <a:buClrTx/>
                        <a:buSzTx/>
                        <a:buFontTx/>
                        <a:buNone/>
                        <a:defRPr/>
                      </a:pPr>
                      <a:r>
                        <a:rPr lang="en-IN" dirty="0" smtClean="0"/>
                        <a:t>It is in electronic or digital mode only.</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IN" dirty="0" smtClean="0"/>
                        <a:t>It can be in any form which is non-electronic or manual form.</a:t>
                      </a:r>
                      <a:endParaRPr lang="en-IN" dirty="0" smtClean="0"/>
                    </a:p>
                    <a:p>
                      <a:pPr algn="ctr"/>
                      <a:endParaRPr lang="en-IN" dirty="0"/>
                    </a:p>
                  </a:txBody>
                  <a:tcPr/>
                </a:tc>
              </a:tr>
              <a:tr h="1345920">
                <a:tc>
                  <a:txBody>
                    <a:bodyPr/>
                    <a:lstStyle/>
                    <a:p>
                      <a:pPr algn="ctr"/>
                      <a:endParaRPr lang="en-US" dirty="0" smtClean="0"/>
                    </a:p>
                    <a:p>
                      <a:pPr algn="ctr"/>
                      <a:r>
                        <a:rPr lang="en-US" dirty="0" smtClean="0"/>
                        <a:t>5</a:t>
                      </a:r>
                      <a:endParaRPr lang="en-IN" dirty="0"/>
                    </a:p>
                  </a:txBody>
                  <a:tcPr/>
                </a:tc>
                <a:tc>
                  <a:txBody>
                    <a:bodyPr/>
                    <a:lstStyle/>
                    <a:p>
                      <a:pPr algn="l"/>
                      <a:endParaRPr lang="en-US" dirty="0" smtClean="0"/>
                    </a:p>
                    <a:p>
                      <a:pPr algn="l"/>
                      <a:r>
                        <a:rPr lang="en-US" dirty="0" smtClean="0"/>
                        <a:t>Time </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IN" dirty="0" smtClean="0"/>
                    </a:p>
                    <a:p>
                      <a:pPr marL="0" marR="0" indent="0" algn="ctr" defTabSz="914400" rtl="0" eaLnBrk="1" fontAlgn="auto" latinLnBrk="0" hangingPunct="1">
                        <a:lnSpc>
                          <a:spcPct val="100000"/>
                        </a:lnSpc>
                        <a:spcBef>
                          <a:spcPts val="0"/>
                        </a:spcBef>
                        <a:spcAft>
                          <a:spcPts val="0"/>
                        </a:spcAft>
                        <a:buClrTx/>
                        <a:buSzTx/>
                        <a:buFontTx/>
                        <a:buNone/>
                        <a:defRPr/>
                      </a:pPr>
                      <a:r>
                        <a:rPr lang="en-IN" dirty="0" smtClean="0"/>
                        <a:t>It is available round the clock.</a:t>
                      </a:r>
                      <a:endParaRPr lang="en-IN" dirty="0"/>
                    </a:p>
                  </a:txBody>
                  <a:tcPr/>
                </a:tc>
                <a:tc>
                  <a:txBody>
                    <a:bodyPr/>
                    <a:lstStyle/>
                    <a:p>
                      <a:r>
                        <a:rPr lang="en-IN" dirty="0" smtClean="0"/>
                        <a:t>It is available during the limited time as prescribed by the law and based on the type of business.</a:t>
                      </a:r>
                      <a:endParaRPr lang="en-IN" dirty="0" smtClean="0"/>
                    </a:p>
                  </a:txBody>
                  <a:tcPr/>
                </a:tc>
              </a:tr>
              <a:tr h="1328143">
                <a:tc>
                  <a:txBody>
                    <a:bodyPr/>
                    <a:lstStyle/>
                    <a:p>
                      <a:pPr algn="ctr"/>
                      <a:endParaRPr lang="en-US" dirty="0" smtClean="0"/>
                    </a:p>
                    <a:p>
                      <a:pPr algn="ctr"/>
                      <a:r>
                        <a:rPr lang="en-US" dirty="0" smtClean="0"/>
                        <a:t>6</a:t>
                      </a:r>
                      <a:endParaRPr lang="en-IN" dirty="0"/>
                    </a:p>
                  </a:txBody>
                  <a:tcPr/>
                </a:tc>
                <a:tc>
                  <a:txBody>
                    <a:bodyPr/>
                    <a:lstStyle/>
                    <a:p>
                      <a:pPr algn="l"/>
                      <a:endParaRPr lang="en-US" dirty="0" smtClean="0"/>
                    </a:p>
                    <a:p>
                      <a:pPr algn="l"/>
                      <a:r>
                        <a:rPr lang="en-US" dirty="0" smtClean="0"/>
                        <a:t>Purchase </a:t>
                      </a:r>
                      <a:endParaRPr lang="en-IN" dirty="0"/>
                    </a:p>
                  </a:txBody>
                  <a:tcPr/>
                </a:tc>
                <a:tc>
                  <a:txBody>
                    <a:bodyPr/>
                    <a:lstStyle/>
                    <a:p>
                      <a:pPr algn="ctr"/>
                      <a:r>
                        <a:rPr lang="en-IN" dirty="0" smtClean="0"/>
                        <a:t>Inspecting a product before purchasing is not possible in this type.	</a:t>
                      </a:r>
                      <a:endParaRPr lang="en-IN" dirty="0"/>
                    </a:p>
                  </a:txBody>
                  <a:tcPr/>
                </a:tc>
                <a:tc>
                  <a:txBody>
                    <a:bodyPr/>
                    <a:lstStyle/>
                    <a:p>
                      <a:pPr algn="ctr"/>
                      <a:r>
                        <a:rPr lang="en-IN" dirty="0" smtClean="0"/>
                        <a:t>Inspecting a product before purchasing is possible in a traditional commerce business model.</a:t>
                      </a:r>
                      <a:endParaRPr lang="en-IN" dirty="0"/>
                    </a:p>
                  </a:txBody>
                  <a:tcPr/>
                </a:tc>
              </a:tr>
              <a:tr h="1231622">
                <a:tc>
                  <a:txBody>
                    <a:bodyPr/>
                    <a:lstStyle/>
                    <a:p>
                      <a:pPr algn="ctr"/>
                      <a:endParaRPr lang="en-US" dirty="0" smtClean="0"/>
                    </a:p>
                    <a:p>
                      <a:pPr algn="ctr"/>
                      <a:r>
                        <a:rPr lang="en-US" dirty="0" smtClean="0"/>
                        <a:t>7</a:t>
                      </a:r>
                      <a:endParaRPr lang="en-IN" dirty="0"/>
                    </a:p>
                  </a:txBody>
                  <a:tcPr/>
                </a:tc>
                <a:tc>
                  <a:txBody>
                    <a:bodyPr/>
                    <a:lstStyle/>
                    <a:p>
                      <a:pPr algn="l"/>
                      <a:endParaRPr lang="en-US" dirty="0" smtClean="0"/>
                    </a:p>
                    <a:p>
                      <a:pPr algn="l"/>
                      <a:r>
                        <a:rPr lang="en-US" dirty="0" smtClean="0"/>
                        <a:t>Involvement </a:t>
                      </a:r>
                      <a:endParaRPr lang="en-IN" dirty="0"/>
                    </a:p>
                  </a:txBody>
                  <a:tcPr/>
                </a:tc>
                <a:tc>
                  <a:txBody>
                    <a:bodyPr/>
                    <a:lstStyle/>
                    <a:p>
                      <a:pPr algn="ctr"/>
                      <a:r>
                        <a:rPr lang="en-IN" dirty="0" smtClean="0"/>
                        <a:t>It involves only digital gadget engagement to place the order.</a:t>
                      </a:r>
                      <a:endParaRPr lang="en-IN" dirty="0"/>
                    </a:p>
                  </a:txBody>
                  <a:tcPr/>
                </a:tc>
                <a:tc>
                  <a:txBody>
                    <a:bodyPr/>
                    <a:lstStyle/>
                    <a:p>
                      <a:pPr algn="ctr"/>
                      <a:r>
                        <a:rPr lang="en-IN" dirty="0" smtClean="0"/>
                        <a:t>It involves face to face involvement of both buyer and seller</a:t>
                      </a:r>
                      <a:endParaRPr lang="en-IN"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sz="3200" b="1" dirty="0">
              <a:solidFill>
                <a:srgbClr val="C00000"/>
              </a:solidFill>
            </a:endParaRPr>
          </a:p>
        </p:txBody>
      </p:sp>
      <p:graphicFrame>
        <p:nvGraphicFramePr>
          <p:cNvPr id="4" name="Content Placeholder 3"/>
          <p:cNvGraphicFramePr>
            <a:graphicFrameLocks noGrp="1"/>
          </p:cNvGraphicFramePr>
          <p:nvPr>
            <p:ph idx="1"/>
          </p:nvPr>
        </p:nvGraphicFramePr>
        <p:xfrm>
          <a:off x="457200" y="332656"/>
          <a:ext cx="8075240" cy="6255082"/>
        </p:xfrm>
        <a:graphic>
          <a:graphicData uri="http://schemas.openxmlformats.org/drawingml/2006/table">
            <a:tbl>
              <a:tblPr firstRow="1" bandRow="1">
                <a:tableStyleId>{5C22544A-7EE6-4342-B048-85BDC9FD1C3A}</a:tableStyleId>
              </a:tblPr>
              <a:tblGrid>
                <a:gridCol w="874440"/>
                <a:gridCol w="1512168"/>
                <a:gridCol w="2880320"/>
                <a:gridCol w="2808312"/>
              </a:tblGrid>
              <a:tr h="506863">
                <a:tc>
                  <a:txBody>
                    <a:bodyPr/>
                    <a:lstStyle/>
                    <a:p>
                      <a:pPr algn="ctr"/>
                      <a:r>
                        <a:rPr lang="en-US" dirty="0" err="1" smtClean="0"/>
                        <a:t>Sl.No</a:t>
                      </a:r>
                      <a:r>
                        <a:rPr lang="en-US" dirty="0" smtClean="0"/>
                        <a:t>.</a:t>
                      </a:r>
                      <a:endParaRPr lang="en-IN" dirty="0"/>
                    </a:p>
                  </a:txBody>
                  <a:tcPr/>
                </a:tc>
                <a:tc>
                  <a:txBody>
                    <a:bodyPr/>
                    <a:lstStyle/>
                    <a:p>
                      <a:pPr algn="ctr"/>
                      <a:r>
                        <a:rPr lang="en-US" dirty="0" smtClean="0"/>
                        <a:t>Points</a:t>
                      </a:r>
                      <a:endParaRPr lang="en-IN" dirty="0"/>
                    </a:p>
                  </a:txBody>
                  <a:tcPr/>
                </a:tc>
                <a:tc>
                  <a:txBody>
                    <a:bodyPr/>
                    <a:lstStyle/>
                    <a:p>
                      <a:pPr algn="ctr"/>
                      <a:r>
                        <a:rPr lang="en-US" sz="1800" b="1" dirty="0" smtClean="0">
                          <a:solidFill>
                            <a:schemeClr val="bg1"/>
                          </a:solidFill>
                        </a:rPr>
                        <a:t>E-Commerce </a:t>
                      </a:r>
                      <a:endParaRPr lang="en-IN" dirty="0">
                        <a:solidFill>
                          <a:schemeClr val="bg1"/>
                        </a:solidFill>
                      </a:endParaRPr>
                    </a:p>
                  </a:txBody>
                  <a:tcPr/>
                </a:tc>
                <a:tc>
                  <a:txBody>
                    <a:bodyPr/>
                    <a:lstStyle/>
                    <a:p>
                      <a:pPr algn="ctr"/>
                      <a:r>
                        <a:rPr lang="en-US" sz="1800" b="1" dirty="0" smtClean="0">
                          <a:solidFill>
                            <a:schemeClr val="bg1"/>
                          </a:solidFill>
                        </a:rPr>
                        <a:t>Traditional commerce </a:t>
                      </a:r>
                      <a:endParaRPr lang="en-IN" dirty="0">
                        <a:solidFill>
                          <a:schemeClr val="bg1"/>
                        </a:solidFill>
                      </a:endParaRPr>
                    </a:p>
                  </a:txBody>
                  <a:tcPr/>
                </a:tc>
              </a:tr>
              <a:tr h="706662">
                <a:tc>
                  <a:txBody>
                    <a:bodyPr/>
                    <a:lstStyle/>
                    <a:p>
                      <a:pPr algn="ctr"/>
                      <a:endParaRPr lang="en-US" dirty="0" smtClean="0"/>
                    </a:p>
                    <a:p>
                      <a:pPr algn="ctr"/>
                      <a:r>
                        <a:rPr lang="en-US" dirty="0" smtClean="0"/>
                        <a:t>8</a:t>
                      </a:r>
                      <a:endParaRPr lang="en-IN" dirty="0"/>
                    </a:p>
                  </a:txBody>
                  <a:tcPr/>
                </a:tc>
                <a:tc>
                  <a:txBody>
                    <a:bodyPr/>
                    <a:lstStyle/>
                    <a:p>
                      <a:pPr algn="l"/>
                      <a:endParaRPr lang="en-US" dirty="0" smtClean="0"/>
                    </a:p>
                    <a:p>
                      <a:pPr algn="l"/>
                      <a:r>
                        <a:rPr lang="en-US" dirty="0" smtClean="0"/>
                        <a:t>Business </a:t>
                      </a:r>
                      <a:endParaRPr lang="en-IN" dirty="0"/>
                    </a:p>
                  </a:txBody>
                  <a:tcPr/>
                </a:tc>
                <a:tc>
                  <a:txBody>
                    <a:bodyPr/>
                    <a:lstStyle/>
                    <a:p>
                      <a:pPr algn="ctr"/>
                      <a:r>
                        <a:rPr lang="en-IN" dirty="0" smtClean="0"/>
                        <a:t>More business can be done easily without any hassles.</a:t>
                      </a:r>
                      <a:endParaRPr lang="en-IN" dirty="0"/>
                    </a:p>
                  </a:txBody>
                  <a:tcPr/>
                </a:tc>
                <a:tc>
                  <a:txBody>
                    <a:bodyPr/>
                    <a:lstStyle/>
                    <a:p>
                      <a:pPr algn="ctr"/>
                      <a:r>
                        <a:rPr lang="en-IN" dirty="0" smtClean="0"/>
                        <a:t>It is difficult to perform more business in this model</a:t>
                      </a:r>
                      <a:endParaRPr lang="en-IN" dirty="0"/>
                    </a:p>
                  </a:txBody>
                  <a:tcPr/>
                </a:tc>
              </a:tr>
              <a:tr h="1256630">
                <a:tc>
                  <a:txBody>
                    <a:bodyPr/>
                    <a:lstStyle/>
                    <a:p>
                      <a:pPr algn="ctr"/>
                      <a:endParaRPr lang="en-US" dirty="0" smtClean="0"/>
                    </a:p>
                    <a:p>
                      <a:pPr algn="ctr"/>
                      <a:r>
                        <a:rPr lang="en-US" dirty="0" smtClean="0"/>
                        <a:t>9</a:t>
                      </a:r>
                      <a:endParaRPr lang="en-IN" dirty="0"/>
                    </a:p>
                  </a:txBody>
                  <a:tcPr/>
                </a:tc>
                <a:tc>
                  <a:txBody>
                    <a:bodyPr/>
                    <a:lstStyle/>
                    <a:p>
                      <a:pPr algn="l"/>
                      <a:endParaRPr lang="en-US" dirty="0" smtClean="0"/>
                    </a:p>
                    <a:p>
                      <a:pPr algn="l"/>
                      <a:r>
                        <a:rPr lang="en-US" dirty="0" smtClean="0"/>
                        <a:t>Maintenance </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IN" dirty="0" smtClean="0"/>
                    </a:p>
                    <a:p>
                      <a:pPr marL="0" marR="0" indent="0" algn="ctr" defTabSz="914400" rtl="0" eaLnBrk="1" fontAlgn="auto" latinLnBrk="0" hangingPunct="1">
                        <a:lnSpc>
                          <a:spcPct val="100000"/>
                        </a:lnSpc>
                        <a:spcBef>
                          <a:spcPts val="0"/>
                        </a:spcBef>
                        <a:spcAft>
                          <a:spcPts val="0"/>
                        </a:spcAft>
                        <a:buClrTx/>
                        <a:buSzTx/>
                        <a:buFontTx/>
                        <a:buNone/>
                        <a:defRPr/>
                      </a:pPr>
                      <a:r>
                        <a:rPr lang="en-IN" dirty="0" smtClean="0"/>
                        <a:t>Easier to maintain this as the only warehouse is enough to store the goods.</a:t>
                      </a:r>
                      <a:endParaRPr lang="en-IN" dirty="0" smtClean="0"/>
                    </a:p>
                    <a:p>
                      <a:pPr algn="ct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IN" dirty="0" smtClean="0"/>
                        <a:t>It is cost effective as display and showcase of the products are required to attract the customers.</a:t>
                      </a:r>
                      <a:endParaRPr lang="en-IN" dirty="0" smtClean="0"/>
                    </a:p>
                  </a:txBody>
                  <a:tcPr/>
                </a:tc>
              </a:tr>
              <a:tr h="1009516">
                <a:tc>
                  <a:txBody>
                    <a:bodyPr/>
                    <a:lstStyle/>
                    <a:p>
                      <a:pPr algn="ctr"/>
                      <a:endParaRPr lang="en-US" dirty="0" smtClean="0"/>
                    </a:p>
                    <a:p>
                      <a:pPr algn="ctr"/>
                      <a:r>
                        <a:rPr lang="en-US" dirty="0" smtClean="0"/>
                        <a:t>10</a:t>
                      </a:r>
                      <a:endParaRPr lang="en-IN" dirty="0"/>
                    </a:p>
                  </a:txBody>
                  <a:tcPr/>
                </a:tc>
                <a:tc>
                  <a:txBody>
                    <a:bodyPr/>
                    <a:lstStyle/>
                    <a:p>
                      <a:pPr algn="l"/>
                      <a:endParaRPr lang="en-US" dirty="0" smtClean="0"/>
                    </a:p>
                    <a:p>
                      <a:pPr algn="l"/>
                      <a:r>
                        <a:rPr lang="en-US" dirty="0" smtClean="0"/>
                        <a:t>Product’s return rate</a:t>
                      </a:r>
                      <a:endParaRPr lang="en-IN" dirty="0"/>
                    </a:p>
                  </a:txBody>
                  <a:tcPr/>
                </a:tc>
                <a:tc>
                  <a:txBody>
                    <a:bodyPr/>
                    <a:lstStyle/>
                    <a:p>
                      <a:pPr algn="ctr"/>
                      <a:r>
                        <a:rPr lang="en-US" dirty="0" smtClean="0"/>
                        <a:t>It reduces the number of returned items and</a:t>
                      </a:r>
                      <a:r>
                        <a:rPr lang="en-US" baseline="0" dirty="0" smtClean="0"/>
                        <a:t> complaints</a:t>
                      </a:r>
                      <a:endParaRPr lang="en-IN" dirty="0"/>
                    </a:p>
                  </a:txBody>
                  <a:tcPr/>
                </a:tc>
                <a:tc>
                  <a:txBody>
                    <a:bodyPr/>
                    <a:lstStyle/>
                    <a:p>
                      <a:pPr algn="ctr"/>
                      <a:r>
                        <a:rPr lang="en-US" dirty="0" smtClean="0"/>
                        <a:t>A higher rate of returns</a:t>
                      </a:r>
                      <a:r>
                        <a:rPr lang="en-US" baseline="0" dirty="0" smtClean="0"/>
                        <a:t> of products can expect in e-commerce business.</a:t>
                      </a:r>
                      <a:endParaRPr lang="en-IN" dirty="0"/>
                    </a:p>
                  </a:txBody>
                  <a:tcPr/>
                </a:tc>
              </a:tr>
              <a:tr h="1256630">
                <a:tc>
                  <a:txBody>
                    <a:bodyPr/>
                    <a:lstStyle/>
                    <a:p>
                      <a:pPr algn="ctr"/>
                      <a:endParaRPr lang="en-US" dirty="0" smtClean="0"/>
                    </a:p>
                    <a:p>
                      <a:pPr algn="ctr"/>
                      <a:r>
                        <a:rPr lang="en-US" dirty="0" smtClean="0"/>
                        <a:t>11</a:t>
                      </a:r>
                      <a:endParaRPr lang="en-IN" dirty="0"/>
                    </a:p>
                  </a:txBody>
                  <a:tcPr/>
                </a:tc>
                <a:tc>
                  <a:txBody>
                    <a:bodyPr/>
                    <a:lstStyle/>
                    <a:p>
                      <a:pPr algn="l"/>
                      <a:endParaRPr lang="en-US" dirty="0" smtClean="0"/>
                    </a:p>
                    <a:p>
                      <a:pPr algn="l"/>
                      <a:r>
                        <a:rPr lang="en-US" dirty="0" smtClean="0"/>
                        <a:t>Access </a:t>
                      </a:r>
                      <a:endParaRPr lang="en-IN" dirty="0"/>
                    </a:p>
                  </a:txBody>
                  <a:tcPr/>
                </a:tc>
                <a:tc>
                  <a:txBody>
                    <a:bodyPr/>
                    <a:lstStyle/>
                    <a:p>
                      <a:pPr algn="ctr"/>
                      <a:r>
                        <a:rPr lang="en-US" dirty="0" smtClean="0"/>
                        <a:t>There is</a:t>
                      </a:r>
                      <a:r>
                        <a:rPr lang="en-US" baseline="0" dirty="0" smtClean="0"/>
                        <a:t> no limit to the market and the firm can do business with any customers living in any country</a:t>
                      </a:r>
                      <a:endParaRPr lang="en-IN" dirty="0"/>
                    </a:p>
                  </a:txBody>
                  <a:tcPr/>
                </a:tc>
                <a:tc>
                  <a:txBody>
                    <a:bodyPr/>
                    <a:lstStyle/>
                    <a:p>
                      <a:pPr algn="ctr"/>
                      <a:r>
                        <a:rPr lang="en-US" dirty="0" smtClean="0"/>
                        <a:t>Here, the selling of products are restricted to people who actually visit the shop</a:t>
                      </a:r>
                      <a:endParaRPr lang="en-IN" dirty="0"/>
                    </a:p>
                  </a:txBody>
                  <a:tcPr/>
                </a:tc>
              </a:tr>
              <a:tr h="1312371">
                <a:tc>
                  <a:txBody>
                    <a:bodyPr/>
                    <a:lstStyle/>
                    <a:p>
                      <a:pPr algn="ctr"/>
                      <a:endParaRPr lang="en-US" dirty="0" smtClean="0"/>
                    </a:p>
                    <a:p>
                      <a:pPr algn="ctr"/>
                      <a:r>
                        <a:rPr lang="en-US" dirty="0" smtClean="0"/>
                        <a:t>12</a:t>
                      </a:r>
                      <a:endParaRPr lang="en-IN" dirty="0"/>
                    </a:p>
                  </a:txBody>
                  <a:tcPr/>
                </a:tc>
                <a:tc>
                  <a:txBody>
                    <a:bodyPr/>
                    <a:lstStyle/>
                    <a:p>
                      <a:pPr algn="l"/>
                      <a:endParaRPr lang="en-US" dirty="0" smtClean="0"/>
                    </a:p>
                    <a:p>
                      <a:pPr algn="l"/>
                      <a:r>
                        <a:rPr lang="en-US" dirty="0" smtClean="0"/>
                        <a:t>Credit card fraud</a:t>
                      </a:r>
                      <a:endParaRPr lang="en-IN" dirty="0"/>
                    </a:p>
                  </a:txBody>
                  <a:tcPr/>
                </a:tc>
                <a:tc>
                  <a:txBody>
                    <a:bodyPr/>
                    <a:lstStyle/>
                    <a:p>
                      <a:pPr algn="ctr"/>
                      <a:endParaRPr lang="en-US" dirty="0" smtClean="0"/>
                    </a:p>
                    <a:p>
                      <a:pPr algn="ctr"/>
                      <a:r>
                        <a:rPr lang="en-US" dirty="0" smtClean="0"/>
                        <a:t>More credit card fraud</a:t>
                      </a:r>
                      <a:endParaRPr lang="en-IN" dirty="0"/>
                    </a:p>
                  </a:txBody>
                  <a:tcPr/>
                </a:tc>
                <a:tc>
                  <a:txBody>
                    <a:bodyPr/>
                    <a:lstStyle/>
                    <a:p>
                      <a:pPr algn="ctr"/>
                      <a:endParaRPr lang="en-US" dirty="0" smtClean="0"/>
                    </a:p>
                    <a:p>
                      <a:pPr algn="ctr"/>
                      <a:r>
                        <a:rPr lang="en-US" dirty="0" smtClean="0"/>
                        <a:t>Low credit card fraud</a:t>
                      </a:r>
                      <a:endParaRPr lang="en-IN"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solidFill>
                  <a:srgbClr val="C00000"/>
                </a:solidFill>
              </a:rPr>
              <a:t>Meaning of E-Business</a:t>
            </a:r>
            <a:br>
              <a:rPr lang="en-IN" sz="3200" b="1" dirty="0">
                <a:solidFill>
                  <a:srgbClr val="C00000"/>
                </a:solidFill>
              </a:rPr>
            </a:br>
            <a:endParaRPr lang="en-IN" sz="3200" b="1" dirty="0">
              <a:solidFill>
                <a:srgbClr val="C00000"/>
              </a:solidFill>
            </a:endParaRPr>
          </a:p>
        </p:txBody>
      </p:sp>
      <p:sp>
        <p:nvSpPr>
          <p:cNvPr id="3" name="Content Placeholder 2"/>
          <p:cNvSpPr>
            <a:spLocks noGrp="1"/>
          </p:cNvSpPr>
          <p:nvPr>
            <p:ph idx="1"/>
          </p:nvPr>
        </p:nvSpPr>
        <p:spPr>
          <a:xfrm>
            <a:off x="457200" y="1052736"/>
            <a:ext cx="8229600" cy="5073427"/>
          </a:xfrm>
        </p:spPr>
        <p:txBody>
          <a:bodyPr>
            <a:noAutofit/>
          </a:bodyPr>
          <a:lstStyle/>
          <a:p>
            <a:pPr algn="just"/>
            <a:r>
              <a:rPr lang="en-IN" sz="2200" dirty="0" smtClean="0">
                <a:latin typeface="Times New Roman" panose="02020603050405020304" pitchFamily="18" charset="0"/>
                <a:cs typeface="Times New Roman" panose="02020603050405020304" pitchFamily="18" charset="0"/>
              </a:rPr>
              <a:t>Electronic </a:t>
            </a:r>
            <a:r>
              <a:rPr lang="en-IN" sz="2200" dirty="0">
                <a:latin typeface="Times New Roman" panose="02020603050405020304" pitchFamily="18" charset="0"/>
                <a:cs typeface="Times New Roman" panose="02020603050405020304" pitchFamily="18" charset="0"/>
              </a:rPr>
              <a:t>Business, shortly known as e-business, is the online presence of business. </a:t>
            </a:r>
            <a:endParaRPr lang="en-IN" sz="2200" dirty="0" smtClean="0">
              <a:latin typeface="Times New Roman" panose="02020603050405020304" pitchFamily="18" charset="0"/>
              <a:cs typeface="Times New Roman" panose="02020603050405020304" pitchFamily="18" charset="0"/>
            </a:endParaRPr>
          </a:p>
          <a:p>
            <a:pPr algn="just"/>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can also be defined as the business which is done with the help of internet or electronic data interchange i.e. is known as E-business. </a:t>
            </a:r>
            <a:endParaRPr lang="en-IN" sz="2200" dirty="0" smtClean="0">
              <a:latin typeface="Times New Roman" panose="02020603050405020304" pitchFamily="18" charset="0"/>
              <a:cs typeface="Times New Roman" panose="02020603050405020304" pitchFamily="18" charset="0"/>
            </a:endParaRPr>
          </a:p>
          <a:p>
            <a:pPr algn="just"/>
            <a:r>
              <a:rPr lang="en-IN" sz="2200" dirty="0" smtClean="0">
                <a:latin typeface="Times New Roman" panose="02020603050405020304" pitchFamily="18" charset="0"/>
                <a:cs typeface="Times New Roman" panose="02020603050405020304" pitchFamily="18" charset="0"/>
              </a:rPr>
              <a:t>E-commerce </a:t>
            </a:r>
            <a:r>
              <a:rPr lang="en-IN" sz="2200" dirty="0">
                <a:latin typeface="Times New Roman" panose="02020603050405020304" pitchFamily="18" charset="0"/>
                <a:cs typeface="Times New Roman" panose="02020603050405020304" pitchFamily="18" charset="0"/>
              </a:rPr>
              <a:t>is one of the important components of e-business, but it is not an essential part.</a:t>
            </a:r>
            <a:endParaRPr lang="en-IN" sz="2200" dirty="0">
              <a:latin typeface="Times New Roman" panose="02020603050405020304" pitchFamily="18" charset="0"/>
              <a:cs typeface="Times New Roman" panose="02020603050405020304" pitchFamily="18" charset="0"/>
            </a:endParaRPr>
          </a:p>
          <a:p>
            <a:pPr algn="just"/>
            <a:r>
              <a:rPr lang="en-IN" sz="2200" dirty="0">
                <a:latin typeface="Times New Roman" panose="02020603050405020304" pitchFamily="18" charset="0"/>
                <a:cs typeface="Times New Roman" panose="02020603050405020304" pitchFamily="18" charset="0"/>
              </a:rPr>
              <a:t>e-business is not confined to buying and selling of goods only, but it includes other activities that also form part of business like providing services to the customers, communicating with employees, client or business partners can contact the company in case if they want to have a word with the company, or they have any issue regarding the services, etc. </a:t>
            </a:r>
            <a:endParaRPr lang="en-IN" sz="2200" dirty="0" smtClean="0">
              <a:latin typeface="Times New Roman" panose="02020603050405020304" pitchFamily="18" charset="0"/>
              <a:cs typeface="Times New Roman" panose="02020603050405020304" pitchFamily="18" charset="0"/>
            </a:endParaRPr>
          </a:p>
          <a:p>
            <a:pPr algn="just"/>
            <a:r>
              <a:rPr lang="en-IN" sz="2200" dirty="0" smtClean="0">
                <a:latin typeface="Times New Roman" panose="02020603050405020304" pitchFamily="18" charset="0"/>
                <a:cs typeface="Times New Roman" panose="02020603050405020304" pitchFamily="18" charset="0"/>
              </a:rPr>
              <a:t>All </a:t>
            </a:r>
            <a:r>
              <a:rPr lang="en-IN" sz="2200" dirty="0">
                <a:latin typeface="Times New Roman" panose="02020603050405020304" pitchFamily="18" charset="0"/>
                <a:cs typeface="Times New Roman" panose="02020603050405020304" pitchFamily="18" charset="0"/>
              </a:rPr>
              <a:t>the basic business operations are done using electronic media. </a:t>
            </a:r>
            <a:endParaRPr lang="en-IN" sz="2200" dirty="0" smtClean="0">
              <a:latin typeface="Times New Roman" panose="02020603050405020304" pitchFamily="18" charset="0"/>
              <a:cs typeface="Times New Roman" panose="02020603050405020304" pitchFamily="18" charset="0"/>
            </a:endParaRPr>
          </a:p>
          <a:p>
            <a:pPr marL="0" indent="0" algn="just">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Definition </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pPr algn="just">
              <a:lnSpc>
                <a:spcPct val="150000"/>
              </a:lnSpc>
            </a:pPr>
            <a:r>
              <a:rPr lang="en-US" sz="2200" dirty="0" smtClean="0">
                <a:latin typeface="Times New Roman" panose="02020603050405020304" pitchFamily="18" charset="0"/>
                <a:cs typeface="Times New Roman" panose="02020603050405020304" pitchFamily="18" charset="0"/>
              </a:rPr>
              <a:t>E-business refers to a broader definition of e-commerce, “which includes not just the buying and selling of goods an services, but also servicing customers, collaborating with business partners, conducting e-learning and conducting e-transaction within an organization</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sz="2200" dirty="0">
                <a:latin typeface="Times New Roman" panose="02020603050405020304" pitchFamily="18" charset="0"/>
                <a:cs typeface="Times New Roman" panose="02020603050405020304" pitchFamily="18" charset="0"/>
              </a:rPr>
              <a:t>There are two types  of e-business, which are:</a:t>
            </a:r>
            <a:endParaRPr lang="en-IN" sz="2200" dirty="0">
              <a:latin typeface="Times New Roman" panose="02020603050405020304" pitchFamily="18" charset="0"/>
              <a:cs typeface="Times New Roman" panose="02020603050405020304" pitchFamily="18" charset="0"/>
            </a:endParaRPr>
          </a:p>
          <a:p>
            <a:pPr lvl="1" algn="just"/>
            <a:r>
              <a:rPr lang="en-IN" sz="2200" b="1" dirty="0">
                <a:latin typeface="Times New Roman" panose="02020603050405020304" pitchFamily="18" charset="0"/>
                <a:cs typeface="Times New Roman" panose="02020603050405020304" pitchFamily="18" charset="0"/>
              </a:rPr>
              <a:t>Pure-Play</a:t>
            </a:r>
            <a:r>
              <a:rPr lang="en-IN" sz="2200" dirty="0">
                <a:latin typeface="Times New Roman" panose="02020603050405020304" pitchFamily="18" charset="0"/>
                <a:cs typeface="Times New Roman" panose="02020603050405020304" pitchFamily="18" charset="0"/>
              </a:rPr>
              <a:t>: The business which is having an electronic existence only. </a:t>
            </a:r>
            <a:r>
              <a:rPr lang="en-IN" sz="2200" b="1" dirty="0">
                <a:latin typeface="Times New Roman" panose="02020603050405020304" pitchFamily="18" charset="0"/>
                <a:cs typeface="Times New Roman" panose="02020603050405020304" pitchFamily="18" charset="0"/>
              </a:rPr>
              <a:t>Example</a:t>
            </a:r>
            <a:r>
              <a:rPr lang="en-IN" sz="2200" dirty="0">
                <a:latin typeface="Times New Roman" panose="02020603050405020304" pitchFamily="18" charset="0"/>
                <a:cs typeface="Times New Roman" panose="02020603050405020304" pitchFamily="18" charset="0"/>
              </a:rPr>
              <a:t>: Hotels.com</a:t>
            </a:r>
            <a:endParaRPr lang="en-IN" sz="2200" dirty="0">
              <a:latin typeface="Times New Roman" panose="02020603050405020304" pitchFamily="18" charset="0"/>
              <a:cs typeface="Times New Roman" panose="02020603050405020304" pitchFamily="18" charset="0"/>
            </a:endParaRPr>
          </a:p>
          <a:p>
            <a:pPr lvl="1" algn="just"/>
            <a:r>
              <a:rPr lang="en-IN" sz="2200" b="1" dirty="0">
                <a:latin typeface="Times New Roman" panose="02020603050405020304" pitchFamily="18" charset="0"/>
                <a:cs typeface="Times New Roman" panose="02020603050405020304" pitchFamily="18" charset="0"/>
              </a:rPr>
              <a:t>Brick and Click</a:t>
            </a:r>
            <a:r>
              <a:rPr lang="en-IN" sz="2200" dirty="0">
                <a:latin typeface="Times New Roman" panose="02020603050405020304" pitchFamily="18" charset="0"/>
                <a:cs typeface="Times New Roman" panose="02020603050405020304" pitchFamily="18" charset="0"/>
              </a:rPr>
              <a:t>: The business model, in which the business exists both in online i.e. electronic and offline i.e. physical mode.</a:t>
            </a:r>
            <a:endParaRPr lang="en-IN" sz="2200" dirty="0">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08112"/>
          </a:xfrm>
        </p:spPr>
        <p:txBody>
          <a:bodyPr>
            <a:normAutofit/>
          </a:bodyPr>
          <a:lstStyle/>
          <a:p>
            <a:r>
              <a:rPr lang="en-US" sz="2800" b="1" dirty="0" smtClean="0">
                <a:solidFill>
                  <a:srgbClr val="C00000"/>
                </a:solidFill>
              </a:rPr>
              <a:t>Difference between E- commerce and </a:t>
            </a:r>
            <a:br>
              <a:rPr lang="en-US" sz="2800" b="1" dirty="0" smtClean="0">
                <a:solidFill>
                  <a:srgbClr val="C00000"/>
                </a:solidFill>
              </a:rPr>
            </a:br>
            <a:r>
              <a:rPr lang="en-US" sz="2800" b="1" dirty="0" smtClean="0">
                <a:solidFill>
                  <a:srgbClr val="C00000"/>
                </a:solidFill>
              </a:rPr>
              <a:t>E-Business</a:t>
            </a:r>
            <a:endParaRPr lang="en-IN" sz="2800" b="1" dirty="0">
              <a:solidFill>
                <a:srgbClr val="C00000"/>
              </a:solidFill>
            </a:endParaRPr>
          </a:p>
        </p:txBody>
      </p:sp>
      <p:graphicFrame>
        <p:nvGraphicFramePr>
          <p:cNvPr id="4" name="Content Placeholder 3"/>
          <p:cNvGraphicFramePr>
            <a:graphicFrameLocks noGrp="1"/>
          </p:cNvGraphicFramePr>
          <p:nvPr>
            <p:ph idx="1"/>
          </p:nvPr>
        </p:nvGraphicFramePr>
        <p:xfrm>
          <a:off x="251521" y="1268761"/>
          <a:ext cx="8640959" cy="5712591"/>
        </p:xfrm>
        <a:graphic>
          <a:graphicData uri="http://schemas.openxmlformats.org/drawingml/2006/table">
            <a:tbl>
              <a:tblPr firstRow="1" bandRow="1">
                <a:tableStyleId>{5C22544A-7EE6-4342-B048-85BDC9FD1C3A}</a:tableStyleId>
              </a:tblPr>
              <a:tblGrid>
                <a:gridCol w="720079"/>
                <a:gridCol w="1728192"/>
                <a:gridCol w="3456384"/>
                <a:gridCol w="2736304"/>
              </a:tblGrid>
              <a:tr h="690869">
                <a:tc>
                  <a:txBody>
                    <a:bodyPr/>
                    <a:lstStyle/>
                    <a:p>
                      <a:pPr algn="ctr"/>
                      <a:r>
                        <a:rPr lang="en-US" dirty="0" err="1" smtClean="0"/>
                        <a:t>Sl.No</a:t>
                      </a:r>
                      <a:endParaRPr lang="en-IN" dirty="0"/>
                    </a:p>
                  </a:txBody>
                  <a:tcPr/>
                </a:tc>
                <a:tc>
                  <a:txBody>
                    <a:bodyPr/>
                    <a:lstStyle/>
                    <a:p>
                      <a:pPr algn="ctr"/>
                      <a:r>
                        <a:rPr lang="en-US" dirty="0" smtClean="0"/>
                        <a:t>Points</a:t>
                      </a:r>
                      <a:endParaRPr lang="en-IN" dirty="0"/>
                    </a:p>
                  </a:txBody>
                  <a:tcPr/>
                </a:tc>
                <a:tc>
                  <a:txBody>
                    <a:bodyPr/>
                    <a:lstStyle/>
                    <a:p>
                      <a:pPr algn="ctr"/>
                      <a:r>
                        <a:rPr lang="en-US" sz="1800" b="1" dirty="0" smtClean="0">
                          <a:solidFill>
                            <a:schemeClr val="bg1"/>
                          </a:solidFill>
                        </a:rPr>
                        <a:t>E-Commerce </a:t>
                      </a:r>
                      <a:endParaRPr lang="en-IN" dirty="0">
                        <a:solidFill>
                          <a:schemeClr val="bg1"/>
                        </a:solidFill>
                      </a:endParaRPr>
                    </a:p>
                  </a:txBody>
                  <a:tcPr/>
                </a:tc>
                <a:tc>
                  <a:txBody>
                    <a:bodyPr/>
                    <a:lstStyle/>
                    <a:p>
                      <a:pPr algn="ctr"/>
                      <a:r>
                        <a:rPr lang="en-US" sz="1800" b="1" dirty="0" smtClean="0">
                          <a:solidFill>
                            <a:schemeClr val="bg1"/>
                          </a:solidFill>
                        </a:rPr>
                        <a:t>E-Business </a:t>
                      </a:r>
                      <a:endParaRPr lang="en-IN" dirty="0">
                        <a:solidFill>
                          <a:schemeClr val="bg1"/>
                        </a:solidFill>
                      </a:endParaRPr>
                    </a:p>
                  </a:txBody>
                  <a:tcPr/>
                </a:tc>
              </a:tr>
              <a:tr h="1325354">
                <a:tc>
                  <a:txBody>
                    <a:bodyPr/>
                    <a:lstStyle/>
                    <a:p>
                      <a:pPr algn="ctr"/>
                      <a:endParaRPr lang="en-US" dirty="0" smtClean="0"/>
                    </a:p>
                    <a:p>
                      <a:pPr algn="ctr"/>
                      <a:r>
                        <a:rPr lang="en-US" dirty="0" smtClean="0"/>
                        <a:t>1</a:t>
                      </a:r>
                      <a:endParaRPr lang="en-IN" dirty="0"/>
                    </a:p>
                  </a:txBody>
                  <a:tcPr/>
                </a:tc>
                <a:tc>
                  <a:txBody>
                    <a:bodyPr/>
                    <a:lstStyle/>
                    <a:p>
                      <a:pPr algn="l"/>
                      <a:endParaRPr lang="en-US" dirty="0" smtClean="0"/>
                    </a:p>
                    <a:p>
                      <a:pPr algn="l"/>
                      <a:r>
                        <a:rPr lang="en-US" dirty="0" smtClean="0"/>
                        <a:t>Meaning</a:t>
                      </a:r>
                      <a:r>
                        <a:rPr lang="en-US" baseline="0" dirty="0" smtClean="0"/>
                        <a:t> </a:t>
                      </a:r>
                      <a:r>
                        <a:rPr lang="en-US" dirty="0" smtClean="0"/>
                        <a:t> </a:t>
                      </a:r>
                      <a:endParaRPr lang="en-IN" dirty="0"/>
                    </a:p>
                  </a:txBody>
                  <a:tcPr/>
                </a:tc>
                <a:tc>
                  <a:txBody>
                    <a:bodyPr/>
                    <a:lstStyle/>
                    <a:p>
                      <a:pPr algn="l">
                        <a:buFont typeface="+mj-lt"/>
                        <a:buNone/>
                      </a:pPr>
                      <a:r>
                        <a:rPr lang="en-IN" b="0" i="0" dirty="0" smtClean="0">
                          <a:solidFill>
                            <a:srgbClr val="222222"/>
                          </a:solidFill>
                          <a:effectLst/>
                          <a:latin typeface="Georgia" panose="02040502050405020303"/>
                        </a:rPr>
                        <a:t>Buying and Selling of goods and services through the internet is known as e-commerce. </a:t>
                      </a:r>
                      <a:br>
                        <a:rPr lang="en-IN" dirty="0" smtClean="0"/>
                      </a:br>
                      <a:endParaRPr lang="en-IN" dirty="0">
                        <a:effectLst/>
                      </a:endParaRPr>
                    </a:p>
                  </a:txBody>
                  <a:tcPr marL="76200" marR="76200" marT="76200" marB="76200"/>
                </a:tc>
                <a:tc>
                  <a:txBody>
                    <a:bodyPr/>
                    <a:lstStyle/>
                    <a:p>
                      <a:pPr algn="l">
                        <a:buFont typeface="+mj-lt"/>
                        <a:buNone/>
                      </a:pPr>
                      <a:r>
                        <a:rPr lang="en-IN" b="0" i="0" dirty="0" smtClean="0">
                          <a:solidFill>
                            <a:srgbClr val="222222"/>
                          </a:solidFill>
                          <a:effectLst/>
                          <a:latin typeface="Georgia" panose="02040502050405020303"/>
                        </a:rPr>
                        <a:t>Unlike e-business, which is an electronic presence of business, by which all the business activities are conducted through the internet.</a:t>
                      </a:r>
                      <a:endParaRPr lang="en-IN" b="0" i="0" dirty="0" smtClean="0">
                        <a:solidFill>
                          <a:srgbClr val="222222"/>
                        </a:solidFill>
                        <a:effectLst/>
                        <a:latin typeface="Georgia" panose="02040502050405020303"/>
                      </a:endParaRPr>
                    </a:p>
                    <a:p>
                      <a:br>
                        <a:rPr lang="en-IN" dirty="0" smtClean="0"/>
                      </a:br>
                      <a:endParaRPr lang="en-IN" dirty="0">
                        <a:effectLst/>
                      </a:endParaRPr>
                    </a:p>
                  </a:txBody>
                  <a:tcPr marL="76200" marR="76200" marT="76200" marB="76200"/>
                </a:tc>
              </a:tr>
              <a:tr h="937402">
                <a:tc>
                  <a:txBody>
                    <a:bodyPr/>
                    <a:lstStyle/>
                    <a:p>
                      <a:pPr algn="ctr"/>
                      <a:endParaRPr lang="en-US" dirty="0" smtClean="0"/>
                    </a:p>
                    <a:p>
                      <a:pPr algn="ctr"/>
                      <a:r>
                        <a:rPr lang="en-US" dirty="0" smtClean="0"/>
                        <a:t>2</a:t>
                      </a:r>
                      <a:endParaRPr lang="en-IN" dirty="0"/>
                    </a:p>
                  </a:txBody>
                  <a:tcPr/>
                </a:tc>
                <a:tc>
                  <a:txBody>
                    <a:bodyPr/>
                    <a:lstStyle/>
                    <a:p>
                      <a:pPr algn="l"/>
                      <a:endParaRPr lang="en-US" dirty="0" smtClean="0"/>
                    </a:p>
                    <a:p>
                      <a:pPr algn="l"/>
                      <a:r>
                        <a:rPr lang="en-US" dirty="0" smtClean="0"/>
                        <a:t>What</a:t>
                      </a:r>
                      <a:r>
                        <a:rPr lang="en-US" baseline="0" dirty="0" smtClean="0"/>
                        <a:t> is it?</a:t>
                      </a:r>
                      <a:endParaRPr lang="en-IN" dirty="0"/>
                    </a:p>
                  </a:txBody>
                  <a:tcPr/>
                </a:tc>
                <a:tc>
                  <a:txBody>
                    <a:bodyPr/>
                    <a:lstStyle/>
                    <a:p>
                      <a:pPr algn="l" fontAlgn="t"/>
                      <a:endParaRPr lang="en-IN" dirty="0" smtClean="0">
                        <a:effectLst/>
                      </a:endParaRPr>
                    </a:p>
                    <a:p>
                      <a:pPr algn="l" fontAlgn="t"/>
                      <a:r>
                        <a:rPr lang="en-IN" dirty="0" smtClean="0">
                          <a:effectLst/>
                        </a:rPr>
                        <a:t>Subset</a:t>
                      </a:r>
                      <a:endParaRPr lang="en-IN" dirty="0">
                        <a:effectLst/>
                      </a:endParaRPr>
                    </a:p>
                  </a:txBody>
                  <a:tcPr marL="76200" marR="76200" marT="76200" marB="76200"/>
                </a:tc>
                <a:tc>
                  <a:txBody>
                    <a:bodyPr/>
                    <a:lstStyle/>
                    <a:p>
                      <a:pPr algn="l" fontAlgn="t"/>
                      <a:endParaRPr lang="en-IN" dirty="0" smtClean="0">
                        <a:effectLst/>
                      </a:endParaRPr>
                    </a:p>
                    <a:p>
                      <a:pPr algn="l" fontAlgn="t"/>
                      <a:r>
                        <a:rPr lang="en-IN" dirty="0" smtClean="0">
                          <a:effectLst/>
                        </a:rPr>
                        <a:t>Superset</a:t>
                      </a:r>
                      <a:endParaRPr lang="en-IN" dirty="0">
                        <a:effectLst/>
                      </a:endParaRPr>
                    </a:p>
                  </a:txBody>
                  <a:tcPr marL="76200" marR="76200" marT="76200" marB="76200"/>
                </a:tc>
              </a:tr>
              <a:tr h="1560079">
                <a:tc>
                  <a:txBody>
                    <a:bodyPr/>
                    <a:lstStyle/>
                    <a:p>
                      <a:pPr algn="ctr"/>
                      <a:endParaRPr lang="en-US" dirty="0" smtClean="0"/>
                    </a:p>
                    <a:p>
                      <a:pPr algn="ctr"/>
                      <a:r>
                        <a:rPr lang="en-US" dirty="0" smtClean="0"/>
                        <a:t>3</a:t>
                      </a:r>
                      <a:endParaRPr lang="en-IN" dirty="0"/>
                    </a:p>
                  </a:txBody>
                  <a:tcPr/>
                </a:tc>
                <a:tc>
                  <a:txBody>
                    <a:bodyPr/>
                    <a:lstStyle/>
                    <a:p>
                      <a:pPr algn="l"/>
                      <a:endParaRPr lang="en-US" dirty="0" smtClean="0"/>
                    </a:p>
                    <a:p>
                      <a:pPr algn="l"/>
                      <a:r>
                        <a:rPr lang="en-US" dirty="0" smtClean="0"/>
                        <a:t>Is it limited</a:t>
                      </a:r>
                      <a:r>
                        <a:rPr lang="en-US" baseline="0" dirty="0" smtClean="0"/>
                        <a:t> to monetary transactions?</a:t>
                      </a:r>
                      <a:endParaRPr lang="en-IN" dirty="0"/>
                    </a:p>
                  </a:txBody>
                  <a:tcPr/>
                </a:tc>
                <a:tc>
                  <a:txBody>
                    <a:bodyPr/>
                    <a:lstStyle/>
                    <a:p>
                      <a:pPr algn="l">
                        <a:buFont typeface="+mj-lt"/>
                        <a:buNone/>
                      </a:pPr>
                      <a:endParaRPr lang="en-IN" b="0" i="0" dirty="0" smtClean="0">
                        <a:solidFill>
                          <a:srgbClr val="222222"/>
                        </a:solidFill>
                        <a:effectLst/>
                        <a:latin typeface="Georgia" panose="02040502050405020303"/>
                      </a:endParaRPr>
                    </a:p>
                    <a:p>
                      <a:pPr algn="l">
                        <a:buFont typeface="+mj-lt"/>
                        <a:buNone/>
                      </a:pPr>
                      <a:r>
                        <a:rPr lang="en-IN" b="0" i="0" dirty="0" smtClean="0">
                          <a:solidFill>
                            <a:srgbClr val="222222"/>
                          </a:solidFill>
                          <a:effectLst/>
                          <a:latin typeface="Georgia" panose="02040502050405020303"/>
                        </a:rPr>
                        <a:t>E-commerce includes transactions which are related to money</a:t>
                      </a:r>
                      <a:br>
                        <a:rPr lang="en-IN" dirty="0" smtClean="0"/>
                      </a:br>
                      <a:endParaRPr lang="en-IN" dirty="0"/>
                    </a:p>
                  </a:txBody>
                  <a:tcPr/>
                </a:tc>
                <a:tc>
                  <a:txBody>
                    <a:bodyPr/>
                    <a:lstStyle/>
                    <a:p>
                      <a:pPr algn="l">
                        <a:buFont typeface="+mj-lt"/>
                        <a:buNone/>
                      </a:pPr>
                      <a:endParaRPr lang="en-IN" b="0" i="0" dirty="0" smtClean="0">
                        <a:solidFill>
                          <a:srgbClr val="222222"/>
                        </a:solidFill>
                        <a:effectLst/>
                        <a:latin typeface="Georgia" panose="02040502050405020303"/>
                      </a:endParaRPr>
                    </a:p>
                    <a:p>
                      <a:pPr algn="l">
                        <a:buFont typeface="+mj-lt"/>
                        <a:buNone/>
                      </a:pPr>
                      <a:r>
                        <a:rPr lang="en-IN" b="0" i="0" dirty="0" smtClean="0">
                          <a:solidFill>
                            <a:srgbClr val="222222"/>
                          </a:solidFill>
                          <a:effectLst/>
                          <a:latin typeface="Georgia" panose="02040502050405020303"/>
                        </a:rPr>
                        <a:t>E-business includes monetary as well as allied activities.</a:t>
                      </a:r>
                      <a:endParaRPr lang="en-IN" b="0" i="0" dirty="0" smtClean="0">
                        <a:solidFill>
                          <a:srgbClr val="222222"/>
                        </a:solidFill>
                        <a:effectLst/>
                        <a:latin typeface="Georgia" panose="02040502050405020303"/>
                      </a:endParaRPr>
                    </a:p>
                    <a:p>
                      <a:br>
                        <a:rPr lang="en-IN" dirty="0" smtClean="0"/>
                      </a:br>
                      <a:endParaRPr lang="en-IN"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08112"/>
          </a:xfrm>
        </p:spPr>
        <p:txBody>
          <a:bodyPr>
            <a:normAutofit/>
          </a:bodyPr>
          <a:lstStyle/>
          <a:p>
            <a:r>
              <a:rPr lang="en-US" sz="2800" b="1" dirty="0" smtClean="0">
                <a:solidFill>
                  <a:srgbClr val="C00000"/>
                </a:solidFill>
              </a:rPr>
              <a:t>Difference between E- commerce and </a:t>
            </a:r>
            <a:br>
              <a:rPr lang="en-US" sz="2800" b="1" dirty="0" smtClean="0">
                <a:solidFill>
                  <a:srgbClr val="C00000"/>
                </a:solidFill>
              </a:rPr>
            </a:br>
            <a:r>
              <a:rPr lang="en-US" sz="2800" b="1" dirty="0" smtClean="0">
                <a:solidFill>
                  <a:srgbClr val="C00000"/>
                </a:solidFill>
              </a:rPr>
              <a:t>E-Business</a:t>
            </a:r>
            <a:endParaRPr lang="en-IN" sz="2800" b="1" dirty="0">
              <a:solidFill>
                <a:srgbClr val="C00000"/>
              </a:solidFill>
            </a:endParaRPr>
          </a:p>
        </p:txBody>
      </p:sp>
      <p:graphicFrame>
        <p:nvGraphicFramePr>
          <p:cNvPr id="4" name="Content Placeholder 3"/>
          <p:cNvGraphicFramePr>
            <a:graphicFrameLocks noGrp="1"/>
          </p:cNvGraphicFramePr>
          <p:nvPr>
            <p:ph idx="1"/>
          </p:nvPr>
        </p:nvGraphicFramePr>
        <p:xfrm>
          <a:off x="251521" y="1268761"/>
          <a:ext cx="8640959" cy="4998926"/>
        </p:xfrm>
        <a:graphic>
          <a:graphicData uri="http://schemas.openxmlformats.org/drawingml/2006/table">
            <a:tbl>
              <a:tblPr firstRow="1" bandRow="1">
                <a:tableStyleId>{5C22544A-7EE6-4342-B048-85BDC9FD1C3A}</a:tableStyleId>
              </a:tblPr>
              <a:tblGrid>
                <a:gridCol w="720079"/>
                <a:gridCol w="1728192"/>
                <a:gridCol w="3456384"/>
                <a:gridCol w="2736304"/>
              </a:tblGrid>
              <a:tr h="640316">
                <a:tc>
                  <a:txBody>
                    <a:bodyPr/>
                    <a:lstStyle/>
                    <a:p>
                      <a:pPr algn="ctr"/>
                      <a:r>
                        <a:rPr lang="en-US" dirty="0" err="1" smtClean="0"/>
                        <a:t>Sl.No</a:t>
                      </a:r>
                      <a:endParaRPr lang="en-IN" dirty="0"/>
                    </a:p>
                  </a:txBody>
                  <a:tcPr/>
                </a:tc>
                <a:tc>
                  <a:txBody>
                    <a:bodyPr/>
                    <a:lstStyle/>
                    <a:p>
                      <a:pPr algn="ctr"/>
                      <a:r>
                        <a:rPr lang="en-US" dirty="0" smtClean="0"/>
                        <a:t>Points</a:t>
                      </a:r>
                      <a:endParaRPr lang="en-IN" dirty="0"/>
                    </a:p>
                  </a:txBody>
                  <a:tcPr/>
                </a:tc>
                <a:tc>
                  <a:txBody>
                    <a:bodyPr/>
                    <a:lstStyle/>
                    <a:p>
                      <a:pPr algn="ctr"/>
                      <a:r>
                        <a:rPr lang="en-US" sz="1800" b="1" dirty="0" smtClean="0">
                          <a:solidFill>
                            <a:schemeClr val="bg1"/>
                          </a:solidFill>
                        </a:rPr>
                        <a:t>E-Commerce </a:t>
                      </a:r>
                      <a:endParaRPr lang="en-IN" dirty="0">
                        <a:solidFill>
                          <a:schemeClr val="bg1"/>
                        </a:solidFill>
                      </a:endParaRPr>
                    </a:p>
                  </a:txBody>
                  <a:tcPr/>
                </a:tc>
                <a:tc>
                  <a:txBody>
                    <a:bodyPr/>
                    <a:lstStyle/>
                    <a:p>
                      <a:pPr algn="ctr"/>
                      <a:r>
                        <a:rPr lang="en-US" sz="1800" b="1" dirty="0" smtClean="0">
                          <a:solidFill>
                            <a:schemeClr val="bg1"/>
                          </a:solidFill>
                        </a:rPr>
                        <a:t>E-Business </a:t>
                      </a:r>
                      <a:endParaRPr lang="en-IN" dirty="0">
                        <a:solidFill>
                          <a:schemeClr val="bg1"/>
                        </a:solidFill>
                      </a:endParaRPr>
                    </a:p>
                  </a:txBody>
                  <a:tcPr/>
                </a:tc>
              </a:tr>
              <a:tr h="787012">
                <a:tc>
                  <a:txBody>
                    <a:bodyPr/>
                    <a:lstStyle/>
                    <a:p>
                      <a:pPr algn="ctr"/>
                      <a:endParaRPr lang="en-US" dirty="0" smtClean="0"/>
                    </a:p>
                    <a:p>
                      <a:pPr algn="ctr"/>
                      <a:r>
                        <a:rPr lang="en-US" dirty="0" smtClean="0"/>
                        <a:t>3</a:t>
                      </a:r>
                      <a:endParaRPr lang="en-IN" dirty="0"/>
                    </a:p>
                  </a:txBody>
                  <a:tcPr/>
                </a:tc>
                <a:tc>
                  <a:txBody>
                    <a:bodyPr/>
                    <a:lstStyle/>
                    <a:p>
                      <a:pPr algn="l" fontAlgn="t"/>
                      <a:r>
                        <a:rPr lang="en-IN" dirty="0">
                          <a:effectLst/>
                        </a:rPr>
                        <a:t>What they carry out?</a:t>
                      </a:r>
                      <a:endParaRPr lang="en-IN" dirty="0">
                        <a:effectLst/>
                      </a:endParaRPr>
                    </a:p>
                  </a:txBody>
                  <a:tcPr marL="76200" marR="76200" marT="76200" marB="76200"/>
                </a:tc>
                <a:tc>
                  <a:txBody>
                    <a:bodyPr/>
                    <a:lstStyle/>
                    <a:p>
                      <a:pPr algn="l" fontAlgn="t"/>
                      <a:r>
                        <a:rPr lang="en-IN" dirty="0">
                          <a:effectLst/>
                        </a:rPr>
                        <a:t>Commercial transactions</a:t>
                      </a:r>
                      <a:endParaRPr lang="en-IN" dirty="0">
                        <a:effectLst/>
                      </a:endParaRPr>
                    </a:p>
                  </a:txBody>
                  <a:tcPr marL="76200" marR="76200" marT="76200" marB="76200"/>
                </a:tc>
                <a:tc>
                  <a:txBody>
                    <a:bodyPr/>
                    <a:lstStyle/>
                    <a:p>
                      <a:pPr algn="l" fontAlgn="t"/>
                      <a:r>
                        <a:rPr lang="en-IN" dirty="0">
                          <a:effectLst/>
                        </a:rPr>
                        <a:t>Business transactions</a:t>
                      </a:r>
                      <a:endParaRPr lang="en-IN" dirty="0">
                        <a:effectLst/>
                      </a:endParaRPr>
                    </a:p>
                  </a:txBody>
                  <a:tcPr marL="76200" marR="76200" marT="76200" marB="76200"/>
                </a:tc>
              </a:tr>
              <a:tr h="1380983">
                <a:tc>
                  <a:txBody>
                    <a:bodyPr/>
                    <a:lstStyle/>
                    <a:p>
                      <a:pPr algn="ctr"/>
                      <a:endParaRPr lang="en-US" dirty="0" smtClean="0"/>
                    </a:p>
                    <a:p>
                      <a:pPr algn="ctr"/>
                      <a:r>
                        <a:rPr lang="en-US" dirty="0" smtClean="0"/>
                        <a:t>4</a:t>
                      </a:r>
                      <a:endParaRPr lang="en-IN" dirty="0"/>
                    </a:p>
                  </a:txBody>
                  <a:tcPr/>
                </a:tc>
                <a:tc>
                  <a:txBody>
                    <a:bodyPr/>
                    <a:lstStyle/>
                    <a:p>
                      <a:pPr algn="l" fontAlgn="t"/>
                      <a:r>
                        <a:rPr lang="en-IN" dirty="0">
                          <a:effectLst/>
                        </a:rPr>
                        <a:t>Approach</a:t>
                      </a:r>
                      <a:endParaRPr lang="en-IN" dirty="0">
                        <a:effectLst/>
                      </a:endParaRPr>
                    </a:p>
                  </a:txBody>
                  <a:tcPr marL="76200" marR="76200" marT="76200" marB="76200"/>
                </a:tc>
                <a:tc>
                  <a:txBody>
                    <a:bodyPr/>
                    <a:lstStyle/>
                    <a:p>
                      <a:r>
                        <a:rPr lang="en-IN" sz="1800" b="0" i="0" kern="1200" dirty="0" smtClean="0">
                          <a:solidFill>
                            <a:schemeClr val="dk1"/>
                          </a:solidFill>
                          <a:effectLst/>
                          <a:latin typeface="+mn-lt"/>
                          <a:ea typeface="+mn-ea"/>
                          <a:cs typeface="+mn-cs"/>
                        </a:rPr>
                        <a:t>E-commerce has an extroverted approach that covers customers, suppliers, distributors, etc. </a:t>
                      </a:r>
                      <a:endParaRPr lang="en-IN" dirty="0">
                        <a:effectLst/>
                      </a:endParaRPr>
                    </a:p>
                  </a:txBody>
                  <a:tcPr marL="76200" marR="76200" marT="76200" marB="76200"/>
                </a:tc>
                <a:tc>
                  <a:txBody>
                    <a:bodyPr/>
                    <a:lstStyle/>
                    <a:p>
                      <a:r>
                        <a:rPr lang="en-IN" sz="1800" b="0" i="0" kern="1200" dirty="0" smtClean="0">
                          <a:solidFill>
                            <a:schemeClr val="dk1"/>
                          </a:solidFill>
                          <a:effectLst/>
                          <a:latin typeface="+mn-lt"/>
                          <a:ea typeface="+mn-ea"/>
                          <a:cs typeface="+mn-cs"/>
                        </a:rPr>
                        <a:t>E-business has an </a:t>
                      </a:r>
                      <a:r>
                        <a:rPr lang="en-IN" sz="1800" b="0" i="0" kern="1200" dirty="0" err="1" smtClean="0">
                          <a:solidFill>
                            <a:schemeClr val="dk1"/>
                          </a:solidFill>
                          <a:effectLst/>
                          <a:latin typeface="+mn-lt"/>
                          <a:ea typeface="+mn-ea"/>
                          <a:cs typeface="+mn-cs"/>
                        </a:rPr>
                        <a:t>ambivert</a:t>
                      </a:r>
                      <a:r>
                        <a:rPr lang="en-IN" sz="1800" b="0" i="0" kern="1200" dirty="0" smtClean="0">
                          <a:solidFill>
                            <a:schemeClr val="dk1"/>
                          </a:solidFill>
                          <a:effectLst/>
                          <a:latin typeface="+mn-lt"/>
                          <a:ea typeface="+mn-ea"/>
                          <a:cs typeface="+mn-cs"/>
                        </a:rPr>
                        <a:t> approach that covers internal as well as external processes.</a:t>
                      </a:r>
                      <a:endParaRPr lang="en-IN" sz="1800" b="0" i="0" kern="1200" dirty="0" smtClean="0">
                        <a:solidFill>
                          <a:schemeClr val="dk1"/>
                        </a:solidFill>
                        <a:effectLst/>
                        <a:latin typeface="+mn-lt"/>
                        <a:ea typeface="+mn-ea"/>
                        <a:cs typeface="+mn-cs"/>
                      </a:endParaRPr>
                    </a:p>
                  </a:txBody>
                  <a:tcPr marL="76200" marR="76200" marT="76200" marB="76200"/>
                </a:tc>
              </a:tr>
              <a:tr h="744693">
                <a:tc>
                  <a:txBody>
                    <a:bodyPr/>
                    <a:lstStyle/>
                    <a:p>
                      <a:pPr algn="ctr"/>
                      <a:endParaRPr lang="en-US" dirty="0" smtClean="0"/>
                    </a:p>
                    <a:p>
                      <a:pPr algn="ctr"/>
                      <a:r>
                        <a:rPr lang="en-US" dirty="0" smtClean="0"/>
                        <a:t>5</a:t>
                      </a:r>
                      <a:endParaRPr lang="en-IN" dirty="0"/>
                    </a:p>
                  </a:txBody>
                  <a:tcPr/>
                </a:tc>
                <a:tc>
                  <a:txBody>
                    <a:bodyPr/>
                    <a:lstStyle/>
                    <a:p>
                      <a:pPr algn="l" fontAlgn="t"/>
                      <a:endParaRPr lang="en-IN" dirty="0" smtClean="0">
                        <a:effectLst/>
                      </a:endParaRPr>
                    </a:p>
                    <a:p>
                      <a:pPr algn="l" fontAlgn="t"/>
                      <a:r>
                        <a:rPr lang="en-IN" dirty="0" smtClean="0">
                          <a:effectLst/>
                        </a:rPr>
                        <a:t>Requires</a:t>
                      </a:r>
                      <a:endParaRPr lang="en-IN" dirty="0">
                        <a:effectLst/>
                      </a:endParaRPr>
                    </a:p>
                  </a:txBody>
                  <a:tcPr marL="76200" marR="76200" marT="76200" marB="76200"/>
                </a:tc>
                <a:tc>
                  <a:txBody>
                    <a:bodyPr/>
                    <a:lstStyle/>
                    <a:p>
                      <a:pPr algn="l" fontAlgn="t"/>
                      <a:endParaRPr lang="en-IN" dirty="0" smtClean="0">
                        <a:effectLst/>
                      </a:endParaRPr>
                    </a:p>
                    <a:p>
                      <a:pPr algn="l" fontAlgn="t"/>
                      <a:r>
                        <a:rPr lang="en-IN" dirty="0" smtClean="0">
                          <a:effectLst/>
                        </a:rPr>
                        <a:t>Website</a:t>
                      </a:r>
                      <a:endParaRPr lang="en-IN" dirty="0">
                        <a:effectLst/>
                      </a:endParaRPr>
                    </a:p>
                  </a:txBody>
                  <a:tcPr marL="76200" marR="76200" marT="76200" marB="76200"/>
                </a:tc>
                <a:tc>
                  <a:txBody>
                    <a:bodyPr/>
                    <a:lstStyle/>
                    <a:p>
                      <a:pPr algn="l" fontAlgn="t"/>
                      <a:endParaRPr lang="en-IN" dirty="0" smtClean="0">
                        <a:effectLst/>
                      </a:endParaRPr>
                    </a:p>
                    <a:p>
                      <a:pPr algn="l" fontAlgn="t"/>
                      <a:r>
                        <a:rPr lang="en-IN" dirty="0" smtClean="0">
                          <a:effectLst/>
                        </a:rPr>
                        <a:t>Website</a:t>
                      </a:r>
                      <a:r>
                        <a:rPr lang="en-IN" dirty="0">
                          <a:effectLst/>
                        </a:rPr>
                        <a:t>, CRM, ERP, etc.</a:t>
                      </a:r>
                      <a:endParaRPr lang="en-IN" dirty="0">
                        <a:effectLst/>
                      </a:endParaRPr>
                    </a:p>
                  </a:txBody>
                  <a:tcPr marL="76200" marR="76200" marT="76200" marB="76200"/>
                </a:tc>
              </a:tr>
              <a:tr h="1445922">
                <a:tc>
                  <a:txBody>
                    <a:bodyPr/>
                    <a:lstStyle/>
                    <a:p>
                      <a:pPr algn="ctr"/>
                      <a:endParaRPr lang="en-US" dirty="0" smtClean="0"/>
                    </a:p>
                    <a:p>
                      <a:pPr algn="ctr"/>
                      <a:r>
                        <a:rPr lang="en-US" dirty="0" smtClean="0"/>
                        <a:t>6</a:t>
                      </a:r>
                      <a:endParaRPr lang="en-IN" dirty="0"/>
                    </a:p>
                  </a:txBody>
                  <a:tcPr/>
                </a:tc>
                <a:tc>
                  <a:txBody>
                    <a:bodyPr/>
                    <a:lstStyle/>
                    <a:p>
                      <a:pPr algn="l" fontAlgn="t"/>
                      <a:endParaRPr lang="en-IN" dirty="0" smtClean="0">
                        <a:effectLst/>
                      </a:endParaRPr>
                    </a:p>
                    <a:p>
                      <a:pPr algn="l" fontAlgn="t"/>
                      <a:r>
                        <a:rPr lang="en-IN" dirty="0" smtClean="0">
                          <a:effectLst/>
                        </a:rPr>
                        <a:t>Which </a:t>
                      </a:r>
                      <a:r>
                        <a:rPr lang="en-IN" dirty="0">
                          <a:effectLst/>
                        </a:rPr>
                        <a:t>network is used?</a:t>
                      </a:r>
                      <a:endParaRPr lang="en-IN" dirty="0">
                        <a:effectLst/>
                      </a:endParaRPr>
                    </a:p>
                  </a:txBody>
                  <a:tcPr marL="76200" marR="76200" marT="76200" marB="76200"/>
                </a:tc>
                <a:tc>
                  <a:txBody>
                    <a:bodyPr/>
                    <a:lstStyle/>
                    <a:p>
                      <a:pPr algn="l" fontAlgn="t"/>
                      <a:endParaRPr lang="en-IN" dirty="0" smtClean="0">
                        <a:effectLst/>
                      </a:endParaRPr>
                    </a:p>
                    <a:p>
                      <a:pPr algn="l" fontAlgn="t"/>
                      <a:r>
                        <a:rPr lang="en-IN" dirty="0" smtClean="0">
                          <a:effectLst/>
                        </a:rPr>
                        <a:t>Internet</a:t>
                      </a:r>
                      <a:endParaRPr lang="en-IN" dirty="0">
                        <a:effectLst/>
                      </a:endParaRPr>
                    </a:p>
                  </a:txBody>
                  <a:tcPr marL="76200" marR="76200" marT="76200" marB="76200"/>
                </a:tc>
                <a:tc>
                  <a:txBody>
                    <a:bodyPr/>
                    <a:lstStyle/>
                    <a:p>
                      <a:pPr algn="l" fontAlgn="t"/>
                      <a:endParaRPr lang="en-IN" dirty="0" smtClean="0">
                        <a:effectLst/>
                      </a:endParaRPr>
                    </a:p>
                    <a:p>
                      <a:pPr algn="l" fontAlgn="t"/>
                      <a:r>
                        <a:rPr lang="en-IN" dirty="0" smtClean="0">
                          <a:effectLst/>
                        </a:rPr>
                        <a:t>Internet</a:t>
                      </a:r>
                      <a:r>
                        <a:rPr lang="en-IN" dirty="0">
                          <a:effectLst/>
                        </a:rPr>
                        <a:t>, Intranet and Extranet.</a:t>
                      </a:r>
                      <a:endParaRPr lang="en-IN" dirty="0">
                        <a:effectLst/>
                      </a:endParaRPr>
                    </a:p>
                  </a:txBody>
                  <a:tcPr marL="76200" marR="76200" marT="76200" marB="76200"/>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4448</Words>
  <Application>WPS Presentation</Application>
  <PresentationFormat>On-screen Show (4:3)</PresentationFormat>
  <Paragraphs>229</Paragraphs>
  <Slides>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vt:i4>
      </vt:variant>
    </vt:vector>
  </HeadingPairs>
  <TitlesOfParts>
    <vt:vector size="18" baseType="lpstr">
      <vt:lpstr>Arial</vt:lpstr>
      <vt:lpstr>SimSun</vt:lpstr>
      <vt:lpstr>Wingdings</vt:lpstr>
      <vt:lpstr>Times New Roman</vt:lpstr>
      <vt:lpstr>Georgia</vt:lpstr>
      <vt:lpstr>Calibri</vt:lpstr>
      <vt:lpstr>Microsoft YaHei</vt:lpstr>
      <vt:lpstr>Arial Unicode MS</vt:lpstr>
      <vt:lpstr>Office Theme</vt:lpstr>
      <vt:lpstr>MODULE 1</vt:lpstr>
      <vt:lpstr>Difference between Traditional commerce and  E-commerce</vt:lpstr>
      <vt:lpstr>PowerPoint 演示文稿</vt:lpstr>
      <vt:lpstr>PowerPoint 演示文稿</vt:lpstr>
      <vt:lpstr>Meaning of E-Business </vt:lpstr>
      <vt:lpstr>Definition </vt:lpstr>
      <vt:lpstr>PowerPoint 演示文稿</vt:lpstr>
      <vt:lpstr>Difference between E- commerce and  E-Business</vt:lpstr>
      <vt:lpstr>Difference between E- commerce and  E-Business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25</cp:revision>
  <dcterms:created xsi:type="dcterms:W3CDTF">2020-07-03T16:19:00Z</dcterms:created>
  <dcterms:modified xsi:type="dcterms:W3CDTF">2024-08-31T08:51:52Z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C35A0FA207A74720B08201439394D767_12</vt:lpwstr>
  </property>
  <property fmtid="{D5CDD505-2E9C-101B-9397-08002B2CF9AE}" pid="3" name="KSOProductBuildVer">
    <vt:lpwstr>1033-12.2.0.17562</vt:lpwstr>
  </property>
</Properties>
</file>