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72" r:id="rId9"/>
    <p:sldId id="263" r:id="rId10"/>
    <p:sldId id="264" r:id="rId11"/>
    <p:sldId id="273" r:id="rId12"/>
    <p:sldId id="265" r:id="rId13"/>
    <p:sldId id="266" r:id="rId14"/>
    <p:sldId id="274" r:id="rId15"/>
    <p:sldId id="267" r:id="rId16"/>
    <p:sldId id="268" r:id="rId17"/>
    <p:sldId id="269" r:id="rId18"/>
    <p:sldId id="270"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22705FB-F0EC-457D-950F-33A3CFBA23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22705FB-F0EC-457D-950F-33A3CFBA23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22705FB-F0EC-457D-950F-33A3CFBA23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22705FB-F0EC-457D-950F-33A3CFBA23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822705FB-F0EC-457D-950F-33A3CFBA23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822705FB-F0EC-457D-950F-33A3CFBA23F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822705FB-F0EC-457D-950F-33A3CFBA23FB}"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22705FB-F0EC-457D-950F-33A3CFBA23FB}"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705FB-F0EC-457D-950F-33A3CFBA23FB}"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22705FB-F0EC-457D-950F-33A3CFBA23F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22705FB-F0EC-457D-950F-33A3CFBA23F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705FB-F0EC-457D-950F-33A3CFBA23FB}"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773F72-2D11-4C01-8F8F-9E245A17F902}"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smtClean="0">
                <a:solidFill>
                  <a:srgbClr val="FF0000"/>
                </a:solidFill>
              </a:rPr>
              <a:t>Supply Chain Management</a:t>
            </a:r>
            <a:endParaRPr lang="en-IN" sz="3200" b="1" dirty="0">
              <a:solidFill>
                <a:srgbClr val="FF0000"/>
              </a:solidFill>
            </a:endParaRPr>
          </a:p>
        </p:txBody>
      </p:sp>
      <p:sp>
        <p:nvSpPr>
          <p:cNvPr id="3" name="Subtitle 2"/>
          <p:cNvSpPr>
            <a:spLocks noGrp="1"/>
          </p:cNvSpPr>
          <p:nvPr>
            <p:ph type="subTitle" idx="1"/>
          </p:nvPr>
        </p:nvSpPr>
        <p:spPr/>
        <p:txBody>
          <a:bodyPr>
            <a:normAutofit fontScale="60000"/>
          </a:bodyPr>
          <a:lstStyle/>
          <a:p>
            <a:pPr algn="r"/>
            <a:r>
              <a:rPr lang="en-US" b="1" dirty="0" smtClean="0">
                <a:solidFill>
                  <a:srgbClr val="FF0000"/>
                </a:solidFill>
              </a:rPr>
              <a:t>Continuation …..</a:t>
            </a:r>
            <a:endParaRPr lang="en-US" b="1" dirty="0" smtClean="0">
              <a:solidFill>
                <a:srgbClr val="FF0000"/>
              </a:solidFill>
            </a:endParaRPr>
          </a:p>
          <a:p>
            <a:r>
              <a:rPr lang="en-US" altLang="en-IN" b="1" dirty="0">
                <a:solidFill>
                  <a:srgbClr val="002060"/>
                </a:solidFill>
                <a:sym typeface="+mn-ea"/>
              </a:rPr>
              <a:t>Prepared by</a:t>
            </a:r>
            <a:endParaRPr lang="en-US" altLang="en-IN" b="1" dirty="0">
              <a:solidFill>
                <a:srgbClr val="002060"/>
              </a:solidFill>
              <a:sym typeface="+mn-ea"/>
            </a:endParaRPr>
          </a:p>
          <a:p>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US" dirty="0" smtClean="0"/>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lgn="just">
              <a:buNone/>
            </a:pPr>
            <a:r>
              <a:rPr lang="en-US" sz="2000" b="1" dirty="0">
                <a:latin typeface="Times New Roman" panose="02020603050405020304" pitchFamily="18" charset="0"/>
                <a:cs typeface="Times New Roman" panose="02020603050405020304" pitchFamily="18" charset="0"/>
              </a:rPr>
              <a:t>3.    Distribution:</a:t>
            </a:r>
            <a:endParaRPr lang="en-IN" sz="2000" b="1"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	After manufacturing, products or services are to be delivered to distributors or to final consumers. Distribution involves warehousing, delivering, invoicing and payment collection. Distribution management is integrated with transportation planning and scheduling</a:t>
            </a:r>
            <a:r>
              <a:rPr lang="en-US" sz="2000"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pPr marL="0" indent="0" algn="just">
              <a:buNone/>
            </a:pPr>
            <a:endParaRPr lang="en-IN" sz="2000" dirty="0">
              <a:latin typeface="Times New Roman" panose="02020603050405020304" pitchFamily="18" charset="0"/>
              <a:cs typeface="Times New Roman" panose="02020603050405020304" pitchFamily="18" charset="0"/>
            </a:endParaRPr>
          </a:p>
          <a:p>
            <a:pPr marL="0" indent="0" algn="just">
              <a:buNone/>
            </a:pPr>
            <a:r>
              <a:rPr lang="en-US" sz="2000" b="1" dirty="0">
                <a:latin typeface="Times New Roman" panose="02020603050405020304" pitchFamily="18" charset="0"/>
                <a:cs typeface="Times New Roman" panose="02020603050405020304" pitchFamily="18" charset="0"/>
              </a:rPr>
              <a:t>4.     Return:</a:t>
            </a:r>
            <a:endParaRPr lang="en-IN" sz="2000" b="1"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	Handling return and refund is important part of supply chain execution. Supply chain management systems should have infrastructure in place for receiving defective and excess products back from customers.</a:t>
            </a:r>
            <a:endParaRPr lang="en-IN" sz="2000" dirty="0">
              <a:latin typeface="Times New Roman" panose="02020603050405020304" pitchFamily="18" charset="0"/>
              <a:cs typeface="Times New Roman" panose="02020603050405020304" pitchFamily="18" charset="0"/>
            </a:endParaRPr>
          </a:p>
          <a:p>
            <a:pPr marL="0" indent="0" algn="just">
              <a:buNone/>
            </a:pPr>
            <a:endParaRPr lang="en-IN" sz="2000" dirty="0">
              <a:latin typeface="Times New Roman" panose="02020603050405020304" pitchFamily="18" charset="0"/>
              <a:cs typeface="Times New Roman" panose="02020603050405020304" pitchFamily="18" charset="0"/>
            </a:endParaRPr>
          </a:p>
          <a:p>
            <a:pPr marL="0" indent="0" algn="just">
              <a:buNone/>
            </a:pPr>
            <a:endParaRPr lang="en-IN"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C00000"/>
                </a:solidFill>
              </a:rPr>
              <a:t>3. Supply </a:t>
            </a:r>
            <a:r>
              <a:rPr lang="en-US" sz="3000" b="1" dirty="0">
                <a:solidFill>
                  <a:srgbClr val="C00000"/>
                </a:solidFill>
              </a:rPr>
              <a:t>Chain Collaboration:</a:t>
            </a:r>
            <a:br>
              <a:rPr lang="en-IN" sz="3000" dirty="0">
                <a:solidFill>
                  <a:srgbClr val="C00000"/>
                </a:solidFill>
              </a:rPr>
            </a:br>
            <a:endParaRPr lang="en-IN" sz="3000" dirty="0">
              <a:solidFill>
                <a:srgbClr val="C00000"/>
              </a:solidFill>
            </a:endParaRPr>
          </a:p>
        </p:txBody>
      </p:sp>
      <p:sp>
        <p:nvSpPr>
          <p:cNvPr id="3" name="Content Placeholder 2"/>
          <p:cNvSpPr>
            <a:spLocks noGrp="1"/>
          </p:cNvSpPr>
          <p:nvPr>
            <p:ph idx="1"/>
          </p:nvPr>
        </p:nvSpPr>
        <p:spPr/>
        <p:txBody>
          <a:bodyPr>
            <a:normAutofit/>
          </a:bodyPr>
          <a:lstStyle/>
          <a:p>
            <a:pPr marL="0" indent="0" algn="just">
              <a:lnSpc>
                <a:spcPct val="150000"/>
              </a:lnSpc>
              <a:buNone/>
            </a:pPr>
            <a:r>
              <a:rPr lang="en-US" sz="2200" dirty="0" smtClean="0">
                <a:latin typeface="Times New Roman" panose="02020603050405020304" pitchFamily="18" charset="0"/>
                <a:cs typeface="Times New Roman" panose="02020603050405020304" pitchFamily="18" charset="0"/>
              </a:rPr>
              <a:t>	Successful </a:t>
            </a:r>
            <a:r>
              <a:rPr lang="en-US" sz="2200" dirty="0">
                <a:latin typeface="Times New Roman" panose="02020603050405020304" pitchFamily="18" charset="0"/>
                <a:cs typeface="Times New Roman" panose="02020603050405020304" pitchFamily="18" charset="0"/>
              </a:rPr>
              <a:t>implementation of a supply chain management system improves the efficiency of collaboration between suppliers, manufacturers and distributors the collaboration of material flows, information flows and financial flows.</a:t>
            </a:r>
            <a:endParaRPr lang="en-IN" sz="2200" dirty="0">
              <a:latin typeface="Times New Roman" panose="02020603050405020304" pitchFamily="18" charset="0"/>
              <a:cs typeface="Times New Roman" panose="02020603050405020304" pitchFamily="18" charset="0"/>
            </a:endParaRPr>
          </a:p>
          <a:p>
            <a:pPr marL="0" indent="0">
              <a:lnSpc>
                <a:spcPct val="150000"/>
              </a:lnSpc>
              <a:buNone/>
            </a:pPr>
            <a:endParaRPr lang="en-IN" sz="2200" dirty="0">
              <a:latin typeface="Times New Roman" panose="02020603050405020304" pitchFamily="18" charset="0"/>
              <a:cs typeface="Times New Roman" panose="02020603050405020304" pitchFamily="18" charset="0"/>
            </a:endParaRPr>
          </a:p>
          <a:p>
            <a:pPr>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lvl="0" indent="0" algn="just">
              <a:buNone/>
            </a:pPr>
            <a:r>
              <a:rPr lang="en-US" sz="2000" b="1" dirty="0" smtClean="0">
                <a:latin typeface="Times New Roman" panose="02020603050405020304" pitchFamily="18" charset="0"/>
                <a:cs typeface="Times New Roman" panose="02020603050405020304" pitchFamily="18" charset="0"/>
              </a:rPr>
              <a:t>1.    Collaboration </a:t>
            </a:r>
            <a:r>
              <a:rPr lang="en-US" sz="2000" b="1" dirty="0">
                <a:latin typeface="Times New Roman" panose="02020603050405020304" pitchFamily="18" charset="0"/>
                <a:cs typeface="Times New Roman" panose="02020603050405020304" pitchFamily="18" charset="0"/>
              </a:rPr>
              <a:t>of Material Flows:</a:t>
            </a:r>
            <a:endParaRPr lang="en-IN" sz="2000" b="1" dirty="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	The </a:t>
            </a:r>
            <a:r>
              <a:rPr lang="en-US" sz="2000" dirty="0">
                <a:latin typeface="Times New Roman" panose="02020603050405020304" pitchFamily="18" charset="0"/>
                <a:cs typeface="Times New Roman" panose="02020603050405020304" pitchFamily="18" charset="0"/>
              </a:rPr>
              <a:t>move of raw materials and components in the supply chain is a two-way traffic. It involves the move of physical product flowing from suppliers, manufacturers, and distributors to customers through the supply chain, and the move of products from consumers to distributors, and manufacturers as a result of product returns, recycling or disposal</a:t>
            </a:r>
            <a:r>
              <a:rPr lang="en-US" sz="2000"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pPr marL="0" indent="0" algn="just">
              <a:buNone/>
            </a:pPr>
            <a:endParaRPr lang="en-IN" sz="2000" dirty="0">
              <a:latin typeface="Times New Roman" panose="02020603050405020304" pitchFamily="18" charset="0"/>
              <a:cs typeface="Times New Roman" panose="02020603050405020304" pitchFamily="18" charset="0"/>
            </a:endParaRPr>
          </a:p>
          <a:p>
            <a:pPr marL="0" lvl="0" indent="0" algn="just">
              <a:buNone/>
            </a:pPr>
            <a:r>
              <a:rPr lang="en-US" sz="2000" b="1" dirty="0" smtClean="0">
                <a:latin typeface="Times New Roman" panose="02020603050405020304" pitchFamily="18" charset="0"/>
                <a:cs typeface="Times New Roman" panose="02020603050405020304" pitchFamily="18" charset="0"/>
              </a:rPr>
              <a:t>2.     Collaboration </a:t>
            </a:r>
            <a:r>
              <a:rPr lang="en-US" sz="2000" b="1" dirty="0">
                <a:latin typeface="Times New Roman" panose="02020603050405020304" pitchFamily="18" charset="0"/>
                <a:cs typeface="Times New Roman" panose="02020603050405020304" pitchFamily="18" charset="0"/>
              </a:rPr>
              <a:t>of Information Flows:</a:t>
            </a:r>
            <a:endParaRPr lang="en-IN" sz="2000" b="1" dirty="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	The </a:t>
            </a:r>
            <a:r>
              <a:rPr lang="en-US" sz="2000" dirty="0">
                <a:latin typeface="Times New Roman" panose="02020603050405020304" pitchFamily="18" charset="0"/>
                <a:cs typeface="Times New Roman" panose="02020603050405020304" pitchFamily="18" charset="0"/>
              </a:rPr>
              <a:t>smooth flow of information within a supply chain facilities supply chain planning, which involves demand forecasting, inventory simulation, manufacturing planning, and transportation scheduling</a:t>
            </a:r>
            <a:r>
              <a:rPr lang="en-US" sz="2000" dirty="0" smtClean="0">
                <a:latin typeface="Times New Roman" panose="02020603050405020304" pitchFamily="18" charset="0"/>
                <a:cs typeface="Times New Roman" panose="02020603050405020304" pitchFamily="18" charset="0"/>
              </a:rPr>
              <a:t>.</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62500" lnSpcReduction="20000"/>
          </a:bodyPr>
          <a:lstStyle/>
          <a:p>
            <a:pPr marL="0" indent="0" algn="just">
              <a:lnSpc>
                <a:spcPct val="120000"/>
              </a:lnSpc>
              <a:buNone/>
            </a:pPr>
            <a:r>
              <a:rPr lang="en-US" b="1" dirty="0">
                <a:latin typeface="Times New Roman" panose="02020603050405020304" pitchFamily="18" charset="0"/>
                <a:cs typeface="Times New Roman" panose="02020603050405020304" pitchFamily="18" charset="0"/>
              </a:rPr>
              <a:t>3.     Collaboration of Financial Flows:</a:t>
            </a:r>
            <a:endParaRPr lang="en-IN" b="1" dirty="0">
              <a:latin typeface="Times New Roman" panose="02020603050405020304" pitchFamily="18" charset="0"/>
              <a:cs typeface="Times New Roman" panose="02020603050405020304" pitchFamily="18" charset="0"/>
            </a:endParaRPr>
          </a:p>
          <a:p>
            <a:pPr marL="0" indent="0" algn="just">
              <a:lnSpc>
                <a:spcPct val="120000"/>
              </a:lnSpc>
              <a:buNone/>
            </a:pPr>
            <a:r>
              <a:rPr lang="en-US" dirty="0">
                <a:latin typeface="Times New Roman" panose="02020603050405020304" pitchFamily="18" charset="0"/>
                <a:cs typeface="Times New Roman" panose="02020603050405020304" pitchFamily="18" charset="0"/>
              </a:rPr>
              <a:t>	Along with the move of physical product and order transmission, supply chain collaboration involves the settlement of financial transaction such as credit card information, purchase order, payment schedules and title ownership arrangements</a:t>
            </a:r>
            <a:r>
              <a:rPr lang="en-US"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lgn="just">
              <a:lnSpc>
                <a:spcPct val="120000"/>
              </a:lnSpc>
              <a:buNone/>
            </a:pPr>
            <a:endParaRPr lang="en-IN" dirty="0">
              <a:latin typeface="Times New Roman" panose="02020603050405020304" pitchFamily="18" charset="0"/>
              <a:cs typeface="Times New Roman" panose="02020603050405020304" pitchFamily="18" charset="0"/>
            </a:endParaRPr>
          </a:p>
          <a:p>
            <a:pPr marL="0" indent="0" algn="just">
              <a:lnSpc>
                <a:spcPct val="120000"/>
              </a:lnSpc>
              <a:buNone/>
            </a:pPr>
            <a:r>
              <a:rPr lang="en-US" b="1" dirty="0">
                <a:latin typeface="Times New Roman" panose="02020603050405020304" pitchFamily="18" charset="0"/>
                <a:cs typeface="Times New Roman" panose="02020603050405020304" pitchFamily="18" charset="0"/>
              </a:rPr>
              <a:t>4.     Collaboration of Workforce Flows:</a:t>
            </a:r>
            <a:endParaRPr lang="en-IN" b="1" dirty="0">
              <a:latin typeface="Times New Roman" panose="02020603050405020304" pitchFamily="18" charset="0"/>
              <a:cs typeface="Times New Roman" panose="02020603050405020304" pitchFamily="18" charset="0"/>
            </a:endParaRPr>
          </a:p>
          <a:p>
            <a:pPr marL="0" indent="0" algn="just">
              <a:lnSpc>
                <a:spcPct val="120000"/>
              </a:lnSpc>
              <a:buNone/>
            </a:pPr>
            <a:r>
              <a:rPr lang="en-US" dirty="0">
                <a:latin typeface="Times New Roman" panose="02020603050405020304" pitchFamily="18" charset="0"/>
                <a:cs typeface="Times New Roman" panose="02020603050405020304" pitchFamily="18" charset="0"/>
              </a:rPr>
              <a:t>	The breed of Supply Chain Management tools helps the collaboration of workforce across the entire supply chain. </a:t>
            </a:r>
            <a:r>
              <a:rPr lang="en-US" dirty="0" smtClean="0">
                <a:latin typeface="Times New Roman" panose="02020603050405020304" pitchFamily="18" charset="0"/>
                <a:cs typeface="Times New Roman" panose="02020603050405020304" pitchFamily="18" charset="0"/>
              </a:rPr>
              <a:t>Software </a:t>
            </a:r>
            <a:r>
              <a:rPr lang="en-US" dirty="0">
                <a:latin typeface="Times New Roman" panose="02020603050405020304" pitchFamily="18" charset="0"/>
                <a:cs typeface="Times New Roman" panose="02020603050405020304" pitchFamily="18" charset="0"/>
              </a:rPr>
              <a:t>applications are designed to maximally utilize the skills of employees across the supply chain.</a:t>
            </a:r>
            <a:endParaRPr lang="en-IN" dirty="0">
              <a:latin typeface="Times New Roman" panose="02020603050405020304" pitchFamily="18" charset="0"/>
              <a:cs typeface="Times New Roman" panose="02020603050405020304" pitchFamily="18" charset="0"/>
            </a:endParaRPr>
          </a:p>
          <a:p>
            <a:pPr marL="0" indent="0" algn="just">
              <a:lnSpc>
                <a:spcPct val="120000"/>
              </a:lnSpc>
              <a:buNone/>
            </a:pPr>
            <a:br>
              <a:rPr lang="en-US"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a:p>
            <a:pPr marL="0" indent="0" algn="just">
              <a:lnSpc>
                <a:spcPct val="120000"/>
              </a:lnSpc>
              <a:buNone/>
            </a:pP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C00000"/>
                </a:solidFill>
              </a:rPr>
              <a:t>Importance of supply chain in e-commerce</a:t>
            </a:r>
            <a:br>
              <a:rPr lang="en-IN" sz="3000" dirty="0">
                <a:solidFill>
                  <a:srgbClr val="C00000"/>
                </a:solidFill>
              </a:rPr>
            </a:br>
            <a:endParaRPr lang="en-IN" sz="3000" dirty="0">
              <a:solidFill>
                <a:srgbClr val="C00000"/>
              </a:solidFill>
            </a:endParaRPr>
          </a:p>
        </p:txBody>
      </p:sp>
      <p:sp>
        <p:nvSpPr>
          <p:cNvPr id="3" name="Content Placeholder 2"/>
          <p:cNvSpPr>
            <a:spLocks noGrp="1"/>
          </p:cNvSpPr>
          <p:nvPr>
            <p:ph idx="1"/>
          </p:nvPr>
        </p:nvSpPr>
        <p:spPr>
          <a:xfrm>
            <a:off x="457200" y="1124744"/>
            <a:ext cx="8229600" cy="5001419"/>
          </a:xfrm>
        </p:spPr>
        <p:txBody>
          <a:bodyPr>
            <a:noAutofit/>
          </a:bodyPr>
          <a:lstStyle/>
          <a:p>
            <a:pPr marL="457200" lvl="0" indent="-457200" algn="just">
              <a:buAutoNum type="arabicPeriod"/>
            </a:pPr>
            <a:r>
              <a:rPr lang="en-US" sz="2000" b="1" dirty="0" smtClean="0">
                <a:latin typeface="Times New Roman" panose="02020603050405020304" pitchFamily="18" charset="0"/>
                <a:cs typeface="Times New Roman" panose="02020603050405020304" pitchFamily="18" charset="0"/>
              </a:rPr>
              <a:t>Cost </a:t>
            </a:r>
            <a:r>
              <a:rPr lang="en-US" sz="2000" b="1" dirty="0">
                <a:latin typeface="Times New Roman" panose="02020603050405020304" pitchFamily="18" charset="0"/>
                <a:cs typeface="Times New Roman" panose="02020603050405020304" pitchFamily="18" charset="0"/>
              </a:rPr>
              <a:t>Efficiency </a:t>
            </a:r>
            <a:r>
              <a:rPr lang="en-US" sz="2000" b="1" dirty="0" smtClean="0">
                <a:latin typeface="Times New Roman" panose="02020603050405020304" pitchFamily="18" charset="0"/>
                <a:cs typeface="Times New Roman" panose="02020603050405020304" pitchFamily="18" charset="0"/>
              </a:rPr>
              <a:t>:</a:t>
            </a:r>
            <a:endParaRPr lang="en-US" sz="2000" b="1" dirty="0" smtClean="0">
              <a:latin typeface="Times New Roman" panose="02020603050405020304" pitchFamily="18" charset="0"/>
              <a:cs typeface="Times New Roman" panose="02020603050405020304" pitchFamily="18" charset="0"/>
            </a:endParaRPr>
          </a:p>
          <a:p>
            <a:pPr marL="0" lv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By </a:t>
            </a:r>
            <a:r>
              <a:rPr lang="en-US" sz="2000" dirty="0">
                <a:latin typeface="Times New Roman" panose="02020603050405020304" pitchFamily="18" charset="0"/>
                <a:cs typeface="Times New Roman" panose="02020603050405020304" pitchFamily="18" charset="0"/>
              </a:rPr>
              <a:t>using e-commerce, companies can reduce costs, improve data accuracy, accelerate business cycles and enhance customer services.</a:t>
            </a:r>
            <a:endParaRPr lang="en-IN" sz="2000" dirty="0">
              <a:latin typeface="Times New Roman" panose="02020603050405020304" pitchFamily="18" charset="0"/>
              <a:cs typeface="Times New Roman" panose="02020603050405020304" pitchFamily="18" charset="0"/>
            </a:endParaRPr>
          </a:p>
          <a:p>
            <a:pPr marL="0" lvl="0" indent="0" algn="just">
              <a:buNone/>
            </a:pPr>
            <a:r>
              <a:rPr lang="en-US" sz="2000" b="1" dirty="0" smtClean="0">
                <a:latin typeface="Times New Roman" panose="02020603050405020304" pitchFamily="18" charset="0"/>
                <a:cs typeface="Times New Roman" panose="02020603050405020304" pitchFamily="18" charset="0"/>
              </a:rPr>
              <a:t>2.   Changes </a:t>
            </a:r>
            <a:r>
              <a:rPr lang="en-US" sz="2000" b="1" dirty="0">
                <a:latin typeface="Times New Roman" panose="02020603050405020304" pitchFamily="18" charset="0"/>
                <a:cs typeface="Times New Roman" panose="02020603050405020304" pitchFamily="18" charset="0"/>
              </a:rPr>
              <a:t>in the distribution system :</a:t>
            </a:r>
            <a:endParaRPr lang="en-IN" sz="2000" b="1" dirty="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	E-Commerce </a:t>
            </a:r>
            <a:r>
              <a:rPr lang="en-US" sz="2000" dirty="0">
                <a:latin typeface="Times New Roman" panose="02020603050405020304" pitchFamily="18" charset="0"/>
                <a:cs typeface="Times New Roman" panose="02020603050405020304" pitchFamily="18" charset="0"/>
              </a:rPr>
              <a:t>will give businesses more flexibility in managing the increasingly complex movement of products and information between businesses, their suppliers and customers.</a:t>
            </a:r>
            <a:endParaRPr lang="en-IN" sz="2000" dirty="0">
              <a:latin typeface="Times New Roman" panose="02020603050405020304" pitchFamily="18" charset="0"/>
              <a:cs typeface="Times New Roman" panose="02020603050405020304" pitchFamily="18" charset="0"/>
            </a:endParaRPr>
          </a:p>
          <a:p>
            <a:pPr marL="0" lvl="0" indent="0" algn="just">
              <a:buNone/>
            </a:pPr>
            <a:r>
              <a:rPr lang="en-US" sz="2000" b="1" dirty="0" smtClean="0">
                <a:latin typeface="Times New Roman" panose="02020603050405020304" pitchFamily="18" charset="0"/>
                <a:cs typeface="Times New Roman" panose="02020603050405020304" pitchFamily="18" charset="0"/>
              </a:rPr>
              <a:t>3.    Customer </a:t>
            </a:r>
            <a:r>
              <a:rPr lang="en-US" sz="2000" b="1" dirty="0">
                <a:latin typeface="Times New Roman" panose="02020603050405020304" pitchFamily="18" charset="0"/>
                <a:cs typeface="Times New Roman" panose="02020603050405020304" pitchFamily="18" charset="0"/>
              </a:rPr>
              <a:t>orientation :</a:t>
            </a:r>
            <a:endParaRPr lang="en-IN" sz="2000" b="1" dirty="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	E-commerce </a:t>
            </a:r>
            <a:r>
              <a:rPr lang="en-US" sz="2000" dirty="0">
                <a:latin typeface="Times New Roman" panose="02020603050405020304" pitchFamily="18" charset="0"/>
                <a:cs typeface="Times New Roman" panose="02020603050405020304" pitchFamily="18" charset="0"/>
              </a:rPr>
              <a:t>will help companies deliver better service to the customers, and lower their operating costs. E-commerce makes it easier for customers to do business with the companies.</a:t>
            </a:r>
            <a:endParaRPr lang="en-IN" sz="2000" dirty="0">
              <a:latin typeface="Times New Roman" panose="02020603050405020304" pitchFamily="18" charset="0"/>
              <a:cs typeface="Times New Roman" panose="02020603050405020304" pitchFamily="18" charset="0"/>
            </a:endParaRPr>
          </a:p>
          <a:p>
            <a:pPr marL="0" lvl="0" indent="0" algn="just">
              <a:buNone/>
            </a:pPr>
            <a:r>
              <a:rPr lang="en-US" sz="2000" b="1" dirty="0" smtClean="0">
                <a:latin typeface="Times New Roman" panose="02020603050405020304" pitchFamily="18" charset="0"/>
                <a:cs typeface="Times New Roman" panose="02020603050405020304" pitchFamily="18" charset="0"/>
              </a:rPr>
              <a:t>4.    On-line </a:t>
            </a:r>
            <a:r>
              <a:rPr lang="en-US" sz="2000" b="1" dirty="0">
                <a:latin typeface="Times New Roman" panose="02020603050405020304" pitchFamily="18" charset="0"/>
                <a:cs typeface="Times New Roman" panose="02020603050405020304" pitchFamily="18" charset="0"/>
              </a:rPr>
              <a:t>shipping enquiry </a:t>
            </a:r>
            <a:r>
              <a:rPr lang="en-US" sz="2000" b="1" dirty="0" smtClean="0">
                <a:latin typeface="Times New Roman" panose="02020603050405020304" pitchFamily="18" charset="0"/>
                <a:cs typeface="Times New Roman" panose="02020603050405020304" pitchFamily="18" charset="0"/>
              </a:rPr>
              <a:t>:</a:t>
            </a:r>
            <a:endParaRPr lang="en-US" sz="2000" b="1" dirty="0" smtClean="0">
              <a:latin typeface="Times New Roman" panose="02020603050405020304" pitchFamily="18" charset="0"/>
              <a:cs typeface="Times New Roman" panose="02020603050405020304" pitchFamily="18" charset="0"/>
            </a:endParaRPr>
          </a:p>
          <a:p>
            <a:pPr marL="0" lvl="0" indent="0" algn="just">
              <a:buNone/>
            </a:pPr>
            <a:r>
              <a:rPr lang="en-US" sz="2000" dirty="0" smtClean="0">
                <a:latin typeface="Times New Roman" panose="02020603050405020304" pitchFamily="18" charset="0"/>
                <a:cs typeface="Times New Roman" panose="02020603050405020304" pitchFamily="18" charset="0"/>
              </a:rPr>
              <a:t>	This gives instant shipping information access to anyone in the country, from many location.</a:t>
            </a:r>
            <a:endParaRPr lang="en-IN" sz="2000" dirty="0">
              <a:latin typeface="Times New Roman" panose="02020603050405020304" pitchFamily="18" charset="0"/>
              <a:cs typeface="Times New Roman" panose="02020603050405020304" pitchFamily="18" charset="0"/>
            </a:endParaRPr>
          </a:p>
          <a:p>
            <a:pPr algn="just"/>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C00000"/>
                </a:solidFill>
              </a:rPr>
              <a:t>Types of supply chain management system</a:t>
            </a:r>
            <a:endParaRPr lang="en-IN" sz="3000" b="1" dirty="0">
              <a:solidFill>
                <a:srgbClr val="C0000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Public B2B Exchange</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Private supply chain management systems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1. Public </a:t>
            </a:r>
            <a:r>
              <a:rPr lang="en-US" sz="3000" b="1" dirty="0">
                <a:solidFill>
                  <a:srgbClr val="FF0000"/>
                </a:solidFill>
              </a:rPr>
              <a:t>B2B Exchange</a:t>
            </a:r>
            <a:br>
              <a:rPr lang="en-US" sz="3000" b="1" dirty="0">
                <a:solidFill>
                  <a:srgbClr val="FF0000"/>
                </a:solidFill>
              </a:rPr>
            </a:br>
            <a:endParaRPr lang="en-IN" sz="3000" b="1" dirty="0">
              <a:solidFill>
                <a:srgbClr val="FF0000"/>
              </a:solidFill>
            </a:endParaRPr>
          </a:p>
        </p:txBody>
      </p:sp>
      <p:sp>
        <p:nvSpPr>
          <p:cNvPr id="3" name="Content Placeholder 2"/>
          <p:cNvSpPr>
            <a:spLocks noGrp="1"/>
          </p:cNvSpPr>
          <p:nvPr>
            <p:ph idx="1"/>
          </p:nvPr>
        </p:nvSpPr>
        <p:spPr>
          <a:xfrm>
            <a:off x="457200" y="1196752"/>
            <a:ext cx="8229600" cy="5112568"/>
          </a:xfrm>
        </p:spPr>
        <p:txBody>
          <a:bodyPr>
            <a:normAutofit/>
          </a:bodyPr>
          <a:lstStyle/>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More suppliers may participate in this system.</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Under this system, companies get more options to select the suppliers that fit in their business needs.</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Companies have more power in negotiating the prices and terms of the services.</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Here, the cost of participating in a public exchange is significantly lower than implementing on own SCM system.</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200" dirty="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Limitations</a:t>
            </a:r>
            <a:r>
              <a:rPr lang="en-US" sz="2200" dirty="0" smtClean="0">
                <a:latin typeface="Times New Roman" panose="02020603050405020304" pitchFamily="18" charset="0"/>
                <a:cs typeface="Times New Roman" panose="02020603050405020304" pitchFamily="18" charset="0"/>
              </a:rPr>
              <a:t> </a:t>
            </a:r>
            <a:endParaRPr lang="en-US"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Lack of customization.</a:t>
            </a:r>
            <a:endParaRPr lang="en-US"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Limited supplier participants.</a:t>
            </a:r>
            <a:endParaRPr lang="en-US"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Little to offer to support procurement processes in a particular industry.</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r>
              <a:rPr lang="en-US" sz="3000" b="1" dirty="0" smtClean="0">
                <a:solidFill>
                  <a:srgbClr val="C00000"/>
                </a:solidFill>
                <a:cs typeface="Times New Roman" panose="02020603050405020304" pitchFamily="18" charset="0"/>
              </a:rPr>
              <a:t>2. </a:t>
            </a:r>
            <a:r>
              <a:rPr lang="en-US" sz="3000" b="1" dirty="0">
                <a:solidFill>
                  <a:srgbClr val="C00000"/>
                </a:solidFill>
                <a:cs typeface="Times New Roman" panose="02020603050405020304" pitchFamily="18" charset="0"/>
              </a:rPr>
              <a:t>Private supply chain management systems</a:t>
            </a:r>
            <a:endParaRPr lang="en-IN" sz="3000" b="1" dirty="0">
              <a:solidFill>
                <a:srgbClr val="C00000"/>
              </a:solidFill>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It is developed for specific industry and particular company.</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It is limited to few suppliers and trading partners.</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The main purpose of this system is more of collaboration than price negotiation.</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200" b="1" dirty="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Limitations</a:t>
            </a:r>
            <a:endParaRPr lang="en-US" sz="22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sz="22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Cost of implementation of this system is more.</a:t>
            </a:r>
            <a:endParaRPr lang="en-US"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Small companies could not afford to use Private supply chain management system.</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gn="ctr">
              <a:lnSpc>
                <a:spcPct val="150000"/>
              </a:lnSpc>
              <a:buNone/>
            </a:pPr>
            <a:r>
              <a:rPr lang="en-US" sz="2200" dirty="0" smtClean="0">
                <a:latin typeface="Times New Roman" panose="02020603050405020304" pitchFamily="18" charset="0"/>
                <a:cs typeface="Times New Roman" panose="02020603050405020304" pitchFamily="18" charset="0"/>
              </a:rPr>
              <a:t>Large organizations may utilize both of such system. They use B2B exchanges for the procurement of commonly used materials and use private SCM system for collaboration with the suppliers and trading partners who are industry-specific.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C00000"/>
                </a:solidFill>
              </a:rPr>
              <a:t>Processes of supply chain management</a:t>
            </a:r>
            <a:endParaRPr lang="en-IN" sz="3000" dirty="0">
              <a:solidFill>
                <a:srgbClr val="C00000"/>
              </a:solidFill>
            </a:endParaRPr>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sz="2200" b="1" dirty="0">
                <a:latin typeface="Times New Roman" panose="02020603050405020304" pitchFamily="18" charset="0"/>
                <a:cs typeface="Times New Roman" panose="02020603050405020304" pitchFamily="18" charset="0"/>
              </a:rPr>
              <a:t>Demand Planning and forecasting:</a:t>
            </a:r>
            <a:endParaRPr lang="en-IN" sz="2200" b="1" dirty="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Accurate </a:t>
            </a:r>
            <a:r>
              <a:rPr lang="en-US" sz="2200" dirty="0">
                <a:latin typeface="Times New Roman" panose="02020603050405020304" pitchFamily="18" charset="0"/>
                <a:cs typeface="Times New Roman" panose="02020603050405020304" pitchFamily="18" charset="0"/>
              </a:rPr>
              <a:t>demand forecasting is considered one of critical success factors in supply chain management. Supply chain software systems often utilize sophisticated mathematical models for predicting is largely dependent on how abnormal data is treated in the demand forecasting. Demand forecasting is an ongoing process</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2.      Procurement</a:t>
            </a:r>
            <a:r>
              <a:rPr lang="en-US" sz="2200" b="1" dirty="0">
                <a:latin typeface="Times New Roman" panose="02020603050405020304" pitchFamily="18" charset="0"/>
                <a:cs typeface="Times New Roman" panose="02020603050405020304" pitchFamily="18" charset="0"/>
              </a:rPr>
              <a:t>:</a:t>
            </a:r>
            <a:endParaRPr lang="en-IN" sz="2200" b="1"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Procurement </a:t>
            </a:r>
            <a:r>
              <a:rPr lang="en-US" sz="2200" dirty="0">
                <a:latin typeface="Times New Roman" panose="02020603050405020304" pitchFamily="18" charset="0"/>
                <a:cs typeface="Times New Roman" panose="02020603050405020304" pitchFamily="18" charset="0"/>
              </a:rPr>
              <a:t>is the process of choosing the suppliers that will deliver the goods and services that needed to manufacture or assembly products or to create services. It involves price negotiation, receiving, and verifying the shipments.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84784"/>
            <a:ext cx="8229600" cy="4641379"/>
          </a:xfrm>
        </p:spPr>
        <p:txBody>
          <a:bodyPr>
            <a:noAutofit/>
          </a:bodyPr>
          <a:lstStyle/>
          <a:p>
            <a:pPr marL="0" lvl="0" indent="0">
              <a:buNone/>
            </a:pPr>
            <a:r>
              <a:rPr lang="en-US" sz="2200" b="1" dirty="0" smtClean="0">
                <a:latin typeface="Times New Roman" panose="02020603050405020304" pitchFamily="18" charset="0"/>
                <a:cs typeface="Times New Roman" panose="02020603050405020304" pitchFamily="18" charset="0"/>
              </a:rPr>
              <a:t>3.     Manufacturing </a:t>
            </a:r>
            <a:r>
              <a:rPr lang="en-US" sz="2200" b="1" dirty="0">
                <a:latin typeface="Times New Roman" panose="02020603050405020304" pitchFamily="18" charset="0"/>
                <a:cs typeface="Times New Roman" panose="02020603050405020304" pitchFamily="18" charset="0"/>
              </a:rPr>
              <a:t>and Assembly:</a:t>
            </a:r>
            <a:endParaRPr lang="en-IN" sz="2200" b="1"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Raw </a:t>
            </a:r>
            <a:r>
              <a:rPr lang="en-US" sz="2200" dirty="0">
                <a:latin typeface="Times New Roman" panose="02020603050405020304" pitchFamily="18" charset="0"/>
                <a:cs typeface="Times New Roman" panose="02020603050405020304" pitchFamily="18" charset="0"/>
              </a:rPr>
              <a:t>components are assembled into final products or raw materials are manufactured into finished goods. Manufacturing involves the activities of production, testing, packaging and preparation for delivery.</a:t>
            </a:r>
            <a:endParaRPr lang="en-IN" sz="2200" dirty="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4.     Distribution</a:t>
            </a:r>
            <a:r>
              <a:rPr lang="en-US" sz="2200" b="1" dirty="0">
                <a:latin typeface="Times New Roman" panose="02020603050405020304" pitchFamily="18" charset="0"/>
                <a:cs typeface="Times New Roman" panose="02020603050405020304" pitchFamily="18" charset="0"/>
              </a:rPr>
              <a:t>:</a:t>
            </a:r>
            <a:endParaRPr lang="en-IN" sz="2200" b="1"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Products </a:t>
            </a:r>
            <a:r>
              <a:rPr lang="en-US" sz="2200" dirty="0">
                <a:latin typeface="Times New Roman" panose="02020603050405020304" pitchFamily="18" charset="0"/>
                <a:cs typeface="Times New Roman" panose="02020603050405020304" pitchFamily="18" charset="0"/>
              </a:rPr>
              <a:t>or services are finally delivered to consumers. This requires distribution. Distribution involves warehousing, delivering, invoicing and collection of payments.</a:t>
            </a:r>
            <a:endParaRPr lang="en-IN" sz="2200" dirty="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5.     Return</a:t>
            </a:r>
            <a:r>
              <a:rPr lang="en-US" sz="2200" b="1" dirty="0">
                <a:latin typeface="Times New Roman" panose="02020603050405020304" pitchFamily="18" charset="0"/>
                <a:cs typeface="Times New Roman" panose="02020603050405020304" pitchFamily="18" charset="0"/>
              </a:rPr>
              <a:t>:</a:t>
            </a:r>
            <a:endParaRPr lang="en-IN" sz="2200" b="1"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Supply chain management systems should develop sufficient infrastructure for receiving defective and excess products back from customers.</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C00000"/>
                </a:solidFill>
              </a:rPr>
              <a:t>Business processes</a:t>
            </a:r>
            <a:endParaRPr lang="en-IN" sz="3000" b="1" dirty="0">
              <a:solidFill>
                <a:srgbClr val="C0000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Supply chain planning</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Supply chain execution</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Supply chain </a:t>
            </a:r>
            <a:r>
              <a:rPr lang="en-US" sz="2200" dirty="0" smtClean="0">
                <a:latin typeface="Times New Roman" panose="02020603050405020304" pitchFamily="18" charset="0"/>
                <a:cs typeface="Times New Roman" panose="02020603050405020304" pitchFamily="18" charset="0"/>
              </a:rPr>
              <a:t>collaboration</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C00000"/>
                </a:solidFill>
              </a:rPr>
              <a:t>1. Supply </a:t>
            </a:r>
            <a:r>
              <a:rPr lang="en-US" sz="3000" b="1" dirty="0">
                <a:solidFill>
                  <a:srgbClr val="C00000"/>
                </a:solidFill>
              </a:rPr>
              <a:t>Chain Planning</a:t>
            </a:r>
            <a:br>
              <a:rPr lang="en-IN" sz="3000" dirty="0">
                <a:solidFill>
                  <a:srgbClr val="C00000"/>
                </a:solidFill>
              </a:rPr>
            </a:br>
            <a:endParaRPr lang="en-IN" sz="3000" dirty="0">
              <a:solidFill>
                <a:srgbClr val="C00000"/>
              </a:solidFill>
            </a:endParaRPr>
          </a:p>
        </p:txBody>
      </p:sp>
      <p:sp>
        <p:nvSpPr>
          <p:cNvPr id="3" name="Content Placeholder 2"/>
          <p:cNvSpPr>
            <a:spLocks noGrp="1"/>
          </p:cNvSpPr>
          <p:nvPr>
            <p:ph idx="1"/>
          </p:nvPr>
        </p:nvSpPr>
        <p:spPr/>
        <p:txBody>
          <a:bodyPr>
            <a:normAutofit/>
          </a:bodyPr>
          <a:lstStyle/>
          <a:p>
            <a:pPr algn="just">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Supply </a:t>
            </a:r>
            <a:r>
              <a:rPr lang="en-US" sz="2200" dirty="0">
                <a:latin typeface="Times New Roman" panose="02020603050405020304" pitchFamily="18" charset="0"/>
                <a:cs typeface="Times New Roman" panose="02020603050405020304" pitchFamily="18" charset="0"/>
              </a:rPr>
              <a:t>chain planning includes demand forecasting, inventory simulation, manufacturing planning and transportation scheduling. </a:t>
            </a:r>
            <a:endParaRPr lang="en-US" sz="2200" dirty="0" smtClean="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Ø"/>
            </a:pPr>
            <a:endParaRPr lang="en-US" sz="2200" dirty="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While </a:t>
            </a:r>
            <a:r>
              <a:rPr lang="en-US" sz="2200" dirty="0">
                <a:latin typeface="Times New Roman" panose="02020603050405020304" pitchFamily="18" charset="0"/>
                <a:cs typeface="Times New Roman" panose="02020603050405020304" pitchFamily="18" charset="0"/>
              </a:rPr>
              <a:t>supply chain planning is part of enterprise strategic planning, supply chain execution is part of managerial and operational control. .</a:t>
            </a:r>
            <a:endParaRPr lang="en-IN" sz="2200" dirty="0">
              <a:latin typeface="Times New Roman" panose="02020603050405020304" pitchFamily="18" charset="0"/>
              <a:cs typeface="Times New Roman" panose="02020603050405020304" pitchFamily="18" charset="0"/>
            </a:endParaRPr>
          </a:p>
          <a:p>
            <a:pPr marL="0" indent="0" algn="just">
              <a:lnSpc>
                <a:spcPct val="150000"/>
              </a:lnSpc>
              <a:buNone/>
            </a:pPr>
            <a:endParaRPr lang="en-IN" sz="2200" dirty="0">
              <a:latin typeface="Times New Roman" panose="02020603050405020304" pitchFamily="18" charset="0"/>
              <a:cs typeface="Times New Roman" panose="02020603050405020304" pitchFamily="18" charset="0"/>
            </a:endParaRPr>
          </a:p>
          <a:p>
            <a:pPr algn="just"/>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b="1" dirty="0">
                <a:solidFill>
                  <a:srgbClr val="C00000"/>
                </a:solidFill>
              </a:rPr>
              <a:t>Supply chain planning involves the following aspects.</a:t>
            </a:r>
            <a:br>
              <a:rPr lang="en-IN" sz="3000" b="1" dirty="0">
                <a:solidFill>
                  <a:srgbClr val="C00000"/>
                </a:solidFill>
              </a:rPr>
            </a:br>
            <a:endParaRPr lang="en-IN" sz="3000" b="1" dirty="0">
              <a:solidFill>
                <a:srgbClr val="C00000"/>
              </a:solidFill>
            </a:endParaRPr>
          </a:p>
        </p:txBody>
      </p:sp>
      <p:sp>
        <p:nvSpPr>
          <p:cNvPr id="3" name="Content Placeholder 2"/>
          <p:cNvSpPr>
            <a:spLocks noGrp="1"/>
          </p:cNvSpPr>
          <p:nvPr>
            <p:ph idx="1"/>
          </p:nvPr>
        </p:nvSpPr>
        <p:spPr>
          <a:xfrm>
            <a:off x="457200" y="1484784"/>
            <a:ext cx="8229600" cy="4824536"/>
          </a:xfrm>
        </p:spPr>
        <p:txBody>
          <a:bodyPr>
            <a:noAutofit/>
          </a:bodyPr>
          <a:lstStyle/>
          <a:p>
            <a:pPr marL="0" indent="0">
              <a:buNone/>
            </a:pPr>
            <a:r>
              <a:rPr lang="en-US" sz="2000" dirty="0" smtClean="0">
                <a:latin typeface="Times New Roman" panose="02020603050405020304" pitchFamily="18" charset="0"/>
                <a:cs typeface="Times New Roman" panose="02020603050405020304" pitchFamily="18" charset="0"/>
              </a:rPr>
              <a:t>1.   </a:t>
            </a:r>
            <a:r>
              <a:rPr lang="en-US" sz="2000" b="1" dirty="0" smtClean="0">
                <a:latin typeface="Times New Roman" panose="02020603050405020304" pitchFamily="18" charset="0"/>
                <a:cs typeface="Times New Roman" panose="02020603050405020304" pitchFamily="18" charset="0"/>
              </a:rPr>
              <a:t> Demand </a:t>
            </a:r>
            <a:r>
              <a:rPr lang="en-US" sz="2000" b="1" dirty="0">
                <a:latin typeface="Times New Roman" panose="02020603050405020304" pitchFamily="18" charset="0"/>
                <a:cs typeface="Times New Roman" panose="02020603050405020304" pitchFamily="18" charset="0"/>
              </a:rPr>
              <a:t>Forecasting:</a:t>
            </a:r>
            <a:endParaRPr lang="en-IN" sz="2000" b="1"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An </a:t>
            </a:r>
            <a:r>
              <a:rPr lang="en-US" sz="2000" dirty="0">
                <a:latin typeface="Times New Roman" panose="02020603050405020304" pitchFamily="18" charset="0"/>
                <a:cs typeface="Times New Roman" panose="02020603050405020304" pitchFamily="18" charset="0"/>
              </a:rPr>
              <a:t>important success factor to supply chain management is accurate demand forecasting. Sophisticated mathematical models can be used for predicting future demand from historical data.</a:t>
            </a:r>
            <a:endParaRPr lang="en-IN" sz="2000"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2.    </a:t>
            </a:r>
            <a:r>
              <a:rPr lang="en-US" sz="2000" b="1" dirty="0" smtClean="0">
                <a:latin typeface="Times New Roman" panose="02020603050405020304" pitchFamily="18" charset="0"/>
                <a:cs typeface="Times New Roman" panose="02020603050405020304" pitchFamily="18" charset="0"/>
              </a:rPr>
              <a:t> Inventory </a:t>
            </a:r>
            <a:r>
              <a:rPr lang="en-US" sz="2000" b="1" dirty="0">
                <a:latin typeface="Times New Roman" panose="02020603050405020304" pitchFamily="18" charset="0"/>
                <a:cs typeface="Times New Roman" panose="02020603050405020304" pitchFamily="18" charset="0"/>
              </a:rPr>
              <a:t>Simulation:</a:t>
            </a:r>
            <a:endParaRPr lang="en-IN" sz="2000" b="1"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Inventory </a:t>
            </a:r>
            <a:r>
              <a:rPr lang="en-US" sz="2000" dirty="0">
                <a:latin typeface="Times New Roman" panose="02020603050405020304" pitchFamily="18" charset="0"/>
                <a:cs typeface="Times New Roman" panose="02020603050405020304" pitchFamily="18" charset="0"/>
              </a:rPr>
              <a:t>simulation estimates appropriate stock levels from historical inventory data. When a discrepancy occurs in the eco computer system, inventory specialists need to reconcile the </a:t>
            </a:r>
            <a:r>
              <a:rPr lang="en-US" sz="2000" dirty="0" smtClean="0">
                <a:latin typeface="Times New Roman" panose="02020603050405020304" pitchFamily="18" charset="0"/>
                <a:cs typeface="Times New Roman" panose="02020603050405020304" pitchFamily="18" charset="0"/>
              </a:rPr>
              <a:t>discrepancy.</a:t>
            </a:r>
            <a:endParaRPr lang="en-IN" sz="2000" dirty="0">
              <a:latin typeface="Times New Roman" panose="02020603050405020304" pitchFamily="18" charset="0"/>
              <a:cs typeface="Times New Roman" panose="02020603050405020304" pitchFamily="18" charset="0"/>
            </a:endParaRPr>
          </a:p>
          <a:p>
            <a:pPr marL="0" indent="0">
              <a:buNone/>
            </a:pPr>
            <a:r>
              <a:rPr lang="en-IN" sz="2000" b="1" dirty="0" smtClean="0">
                <a:latin typeface="Times New Roman" panose="02020603050405020304" pitchFamily="18" charset="0"/>
                <a:cs typeface="Times New Roman" panose="02020603050405020304" pitchFamily="18" charset="0"/>
              </a:rPr>
              <a:t>3.     </a:t>
            </a:r>
            <a:r>
              <a:rPr lang="en-US" sz="2000" b="1" dirty="0" smtClean="0">
                <a:latin typeface="Times New Roman" panose="02020603050405020304" pitchFamily="18" charset="0"/>
                <a:cs typeface="Times New Roman" panose="02020603050405020304" pitchFamily="18" charset="0"/>
              </a:rPr>
              <a:t>Manufacturing </a:t>
            </a:r>
            <a:r>
              <a:rPr lang="en-US" sz="2000" b="1" dirty="0">
                <a:latin typeface="Times New Roman" panose="02020603050405020304" pitchFamily="18" charset="0"/>
                <a:cs typeface="Times New Roman" panose="02020603050405020304" pitchFamily="18" charset="0"/>
              </a:rPr>
              <a:t>Planning:</a:t>
            </a:r>
            <a:endParaRPr lang="en-IN" sz="2000" b="1"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Manufacturing </a:t>
            </a:r>
            <a:r>
              <a:rPr lang="en-US" sz="2000" dirty="0">
                <a:latin typeface="Times New Roman" panose="02020603050405020304" pitchFamily="18" charset="0"/>
                <a:cs typeface="Times New Roman" panose="02020603050405020304" pitchFamily="18" charset="0"/>
              </a:rPr>
              <a:t>planning is concerned with the co-ordination of all manufacturing activities. It tries to achieve the optimal use of raw materials, manufacturing equipment and skilled </a:t>
            </a:r>
            <a:r>
              <a:rPr lang="en-US" sz="2000" dirty="0" err="1">
                <a:latin typeface="Times New Roman" panose="02020603050405020304" pitchFamily="18" charset="0"/>
                <a:cs typeface="Times New Roman" panose="02020603050405020304" pitchFamily="18" charset="0"/>
              </a:rPr>
              <a:t>labours</a:t>
            </a:r>
            <a:r>
              <a:rPr lang="en-US" sz="2000" dirty="0">
                <a:latin typeface="Times New Roman" panose="02020603050405020304" pitchFamily="18" charset="0"/>
                <a:cs typeface="Times New Roman" panose="02020603050405020304" pitchFamily="18" charset="0"/>
              </a:rPr>
              <a:t> based on orders placed by individual customers.</a:t>
            </a:r>
            <a:endParaRPr lang="en-IN" sz="2000" dirty="0">
              <a:latin typeface="Times New Roman" panose="02020603050405020304" pitchFamily="18" charset="0"/>
              <a:cs typeface="Times New Roman" panose="02020603050405020304" pitchFamily="18" charset="0"/>
            </a:endParaRPr>
          </a:p>
          <a:p>
            <a:pPr marL="0" indent="0">
              <a:buNone/>
            </a:pP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endParaRPr lang="en-IN" sz="2000" dirty="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gn="just">
              <a:lnSpc>
                <a:spcPct val="150000"/>
              </a:lnSpc>
              <a:buNone/>
            </a:pPr>
            <a:r>
              <a:rPr lang="en-US" sz="2000" b="1" dirty="0">
                <a:latin typeface="Times New Roman" panose="02020603050405020304" pitchFamily="18" charset="0"/>
                <a:cs typeface="Times New Roman" panose="02020603050405020304" pitchFamily="18" charset="0"/>
              </a:rPr>
              <a:t>4.     Transportation Scheduling:</a:t>
            </a:r>
            <a:endParaRPr lang="en-IN" sz="2000" b="1" dirty="0">
              <a:latin typeface="Times New Roman" panose="02020603050405020304" pitchFamily="18" charset="0"/>
              <a:cs typeface="Times New Roman" panose="02020603050405020304" pitchFamily="18" charset="0"/>
            </a:endParaRPr>
          </a:p>
          <a:p>
            <a:pPr marL="0" indent="0" algn="just">
              <a:lnSpc>
                <a:spcPct val="150000"/>
              </a:lnSpc>
              <a:buNone/>
            </a:pPr>
            <a:r>
              <a:rPr lang="en-US" sz="2000" dirty="0">
                <a:latin typeface="Times New Roman" panose="02020603050405020304" pitchFamily="18" charset="0"/>
                <a:cs typeface="Times New Roman" panose="02020603050405020304" pitchFamily="18" charset="0"/>
              </a:rPr>
              <a:t>	Transportation scheduling </a:t>
            </a:r>
            <a:r>
              <a:rPr lang="en-US" sz="2000" dirty="0" err="1">
                <a:latin typeface="Times New Roman" panose="02020603050405020304" pitchFamily="18" charset="0"/>
                <a:cs typeface="Times New Roman" panose="02020603050405020304" pitchFamily="18" charset="0"/>
              </a:rPr>
              <a:t>optimises</a:t>
            </a:r>
            <a:r>
              <a:rPr lang="en-US" sz="2000" dirty="0">
                <a:latin typeface="Times New Roman" panose="02020603050405020304" pitchFamily="18" charset="0"/>
                <a:cs typeface="Times New Roman" panose="02020603050405020304" pitchFamily="18" charset="0"/>
              </a:rPr>
              <a:t> the use of resources in shipping raw materials from suppliers to manufacturers and in delivering of finished goods from manufacturers to distributors and customers. </a:t>
            </a:r>
            <a:r>
              <a:rPr lang="en-US" sz="2000" dirty="0" smtClean="0">
                <a:latin typeface="Times New Roman" panose="02020603050405020304" pitchFamily="18" charset="0"/>
                <a:cs typeface="Times New Roman" panose="02020603050405020304" pitchFamily="18" charset="0"/>
              </a:rPr>
              <a:t>For this, SCM </a:t>
            </a:r>
            <a:r>
              <a:rPr lang="en-US" sz="2000" dirty="0">
                <a:latin typeface="Times New Roman" panose="02020603050405020304" pitchFamily="18" charset="0"/>
                <a:cs typeface="Times New Roman" panose="02020603050405020304" pitchFamily="18" charset="0"/>
              </a:rPr>
              <a:t>utilizes linear and / or non-liner programming from Operations Research to ensure the delivery of materials and goods at right time, to right place at a minimal cost.</a:t>
            </a:r>
            <a:endParaRPr lang="en-IN" sz="2000" dirty="0">
              <a:latin typeface="Times New Roman" panose="02020603050405020304" pitchFamily="18" charset="0"/>
              <a:cs typeface="Times New Roman" panose="02020603050405020304" pitchFamily="18" charset="0"/>
            </a:endParaRPr>
          </a:p>
          <a:p>
            <a:pPr algn="just">
              <a:lnSpc>
                <a:spcPct val="150000"/>
              </a:lnSpc>
            </a:pPr>
            <a:endParaRPr lang="en-IN"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C00000"/>
                </a:solidFill>
              </a:rPr>
              <a:t>2. Supply </a:t>
            </a:r>
            <a:r>
              <a:rPr lang="en-US" sz="3000" b="1" dirty="0">
                <a:solidFill>
                  <a:srgbClr val="C00000"/>
                </a:solidFill>
              </a:rPr>
              <a:t>chain execution</a:t>
            </a:r>
            <a:br>
              <a:rPr lang="en-IN" sz="3000" dirty="0">
                <a:solidFill>
                  <a:srgbClr val="C00000"/>
                </a:solidFill>
              </a:rPr>
            </a:br>
            <a:endParaRPr lang="en-IN" sz="3000" dirty="0">
              <a:solidFill>
                <a:srgbClr val="C00000"/>
              </a:solidFill>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Planning </a:t>
            </a:r>
            <a:r>
              <a:rPr lang="en-US" sz="2200" dirty="0">
                <a:latin typeface="Times New Roman" panose="02020603050405020304" pitchFamily="18" charset="0"/>
                <a:cs typeface="Times New Roman" panose="02020603050405020304" pitchFamily="18" charset="0"/>
              </a:rPr>
              <a:t>is considered a part of enterprise strategic </a:t>
            </a:r>
            <a:r>
              <a:rPr lang="en-US" sz="2200" dirty="0" smtClean="0">
                <a:latin typeface="Times New Roman" panose="02020603050405020304" pitchFamily="18" charset="0"/>
                <a:cs typeface="Times New Roman" panose="02020603050405020304" pitchFamily="18" charset="0"/>
              </a:rPr>
              <a:t>planning</a:t>
            </a:r>
            <a:r>
              <a:rPr lang="en-US" sz="2200" dirty="0">
                <a:latin typeface="Times New Roman" panose="02020603050405020304" pitchFamily="18" charset="0"/>
                <a:cs typeface="Times New Roman" panose="02020603050405020304" pitchFamily="18" charset="0"/>
              </a:rPr>
              <a:t>. </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On </a:t>
            </a:r>
            <a:r>
              <a:rPr lang="en-US" sz="2200" dirty="0">
                <a:latin typeface="Times New Roman" panose="02020603050405020304" pitchFamily="18" charset="0"/>
                <a:cs typeface="Times New Roman" panose="02020603050405020304" pitchFamily="18" charset="0"/>
              </a:rPr>
              <a:t>the other hand, supply chain execution is about managerial and operational control. </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Supply </a:t>
            </a:r>
            <a:r>
              <a:rPr lang="en-US" sz="2200" dirty="0">
                <a:latin typeface="Times New Roman" panose="02020603050405020304" pitchFamily="18" charset="0"/>
                <a:cs typeface="Times New Roman" panose="02020603050405020304" pitchFamily="18" charset="0"/>
              </a:rPr>
              <a:t>chain execution is the process of putting supply chain planning into action.</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C00000"/>
                </a:solidFill>
              </a:rPr>
              <a:t>Supply chain execution involves the following.</a:t>
            </a:r>
            <a:br>
              <a:rPr lang="en-IN" sz="3000" b="1" dirty="0">
                <a:solidFill>
                  <a:srgbClr val="C00000"/>
                </a:solidFill>
              </a:rPr>
            </a:br>
            <a:endParaRPr lang="en-IN" sz="3000" b="1" dirty="0">
              <a:solidFill>
                <a:srgbClr val="C00000"/>
              </a:solidFill>
            </a:endParaRPr>
          </a:p>
        </p:txBody>
      </p:sp>
      <p:sp>
        <p:nvSpPr>
          <p:cNvPr id="3" name="Content Placeholder 2"/>
          <p:cNvSpPr>
            <a:spLocks noGrp="1"/>
          </p:cNvSpPr>
          <p:nvPr>
            <p:ph idx="1"/>
          </p:nvPr>
        </p:nvSpPr>
        <p:spPr>
          <a:xfrm>
            <a:off x="457200" y="1628800"/>
            <a:ext cx="8229600" cy="4497363"/>
          </a:xfrm>
        </p:spPr>
        <p:txBody>
          <a:bodyPr>
            <a:noAutofit/>
          </a:bodyPr>
          <a:lstStyle/>
          <a:p>
            <a:pPr marL="0" indent="0">
              <a:buNone/>
            </a:pPr>
            <a:r>
              <a:rPr lang="en-US" sz="2000" b="1" dirty="0" smtClean="0">
                <a:latin typeface="Times New Roman" panose="02020603050405020304" pitchFamily="18" charset="0"/>
                <a:cs typeface="Times New Roman" panose="02020603050405020304" pitchFamily="18" charset="0"/>
              </a:rPr>
              <a:t>1.   Order </a:t>
            </a:r>
            <a:r>
              <a:rPr lang="en-US" sz="2000" b="1" dirty="0">
                <a:latin typeface="Times New Roman" panose="02020603050405020304" pitchFamily="18" charset="0"/>
                <a:cs typeface="Times New Roman" panose="02020603050405020304" pitchFamily="18" charset="0"/>
              </a:rPr>
              <a:t>processing:</a:t>
            </a:r>
            <a:endParaRPr lang="en-IN" sz="2000" b="1"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In </a:t>
            </a:r>
            <a:r>
              <a:rPr lang="en-US" sz="2000" dirty="0">
                <a:latin typeface="Times New Roman" panose="02020603050405020304" pitchFamily="18" charset="0"/>
                <a:cs typeface="Times New Roman" panose="02020603050405020304" pitchFamily="18" charset="0"/>
              </a:rPr>
              <a:t>supply chain execution, order processing involves order placement, order confirmation, order </a:t>
            </a:r>
            <a:r>
              <a:rPr lang="en-US" sz="2000" dirty="0" smtClean="0">
                <a:latin typeface="Times New Roman" panose="02020603050405020304" pitchFamily="18" charset="0"/>
                <a:cs typeface="Times New Roman" panose="02020603050405020304" pitchFamily="18" charset="0"/>
              </a:rPr>
              <a:t>fulfillment </a:t>
            </a:r>
            <a:r>
              <a:rPr lang="en-US" sz="2000" dirty="0">
                <a:latin typeface="Times New Roman" panose="02020603050405020304" pitchFamily="18" charset="0"/>
                <a:cs typeface="Times New Roman" panose="02020603050405020304" pitchFamily="18" charset="0"/>
              </a:rPr>
              <a:t>and order inquiry. Supply chain management software has build-in capability that allows both workers and trading partners to easily place orders. Orders are confirmed by e-mail notifications and on-line confirmation. </a:t>
            </a:r>
            <a:endParaRPr lang="en-US" sz="2000" dirty="0" smtClean="0">
              <a:latin typeface="Times New Roman" panose="02020603050405020304" pitchFamily="18" charset="0"/>
              <a:cs typeface="Times New Roman" panose="02020603050405020304" pitchFamily="18" charset="0"/>
            </a:endParaRPr>
          </a:p>
          <a:p>
            <a:pPr marL="0" indent="0">
              <a:buNone/>
            </a:pPr>
            <a:endParaRPr lang="en-IN" sz="2000" dirty="0">
              <a:latin typeface="Times New Roman" panose="02020603050405020304" pitchFamily="18" charset="0"/>
              <a:cs typeface="Times New Roman" panose="02020603050405020304" pitchFamily="18" charset="0"/>
            </a:endParaRPr>
          </a:p>
          <a:p>
            <a:pPr marL="0" indent="0">
              <a:buNone/>
            </a:pPr>
            <a:r>
              <a:rPr lang="en-US" sz="2000" b="1" dirty="0" smtClean="0">
                <a:latin typeface="Times New Roman" panose="02020603050405020304" pitchFamily="18" charset="0"/>
                <a:cs typeface="Times New Roman" panose="02020603050405020304" pitchFamily="18" charset="0"/>
              </a:rPr>
              <a:t>2.    Production </a:t>
            </a:r>
            <a:r>
              <a:rPr lang="en-US" sz="2000" b="1" dirty="0">
                <a:latin typeface="Times New Roman" panose="02020603050405020304" pitchFamily="18" charset="0"/>
                <a:cs typeface="Times New Roman" panose="02020603050405020304" pitchFamily="18" charset="0"/>
              </a:rPr>
              <a:t>&amp; Assembly:</a:t>
            </a:r>
            <a:endParaRPr lang="en-IN" sz="2000" b="1"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In </a:t>
            </a:r>
            <a:r>
              <a:rPr lang="en-US" sz="2000" dirty="0">
                <a:latin typeface="Times New Roman" panose="02020603050405020304" pitchFamily="18" charset="0"/>
                <a:cs typeface="Times New Roman" panose="02020603050405020304" pitchFamily="18" charset="0"/>
              </a:rPr>
              <a:t>manufacturing or production phase, raw components are assembled into final products or raw materials are manufactured into finished goods. </a:t>
            </a:r>
            <a:r>
              <a:rPr lang="en-US" sz="2000" dirty="0" smtClean="0">
                <a:latin typeface="Times New Roman" panose="02020603050405020304" pitchFamily="18" charset="0"/>
                <a:cs typeface="Times New Roman" panose="02020603050405020304" pitchFamily="18" charset="0"/>
              </a:rPr>
              <a:t>Manufacturing </a:t>
            </a:r>
            <a:r>
              <a:rPr lang="en-US" sz="2000" dirty="0">
                <a:latin typeface="Times New Roman" panose="02020603050405020304" pitchFamily="18" charset="0"/>
                <a:cs typeface="Times New Roman" panose="02020603050405020304" pitchFamily="18" charset="0"/>
              </a:rPr>
              <a:t>involves production, testing, packaging and preparation for delivery</a:t>
            </a:r>
            <a:r>
              <a:rPr lang="en-US" sz="2000" dirty="0" smtClean="0">
                <a:latin typeface="Times New Roman" panose="02020603050405020304" pitchFamily="18" charset="0"/>
                <a:cs typeface="Times New Roman" panose="02020603050405020304" pitchFamily="18" charset="0"/>
              </a:rPr>
              <a:t>.</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7701</Words>
  <Application>WPS Presentation</Application>
  <PresentationFormat>On-screen Show (4:3)</PresentationFormat>
  <Paragraphs>139</Paragraphs>
  <Slides>18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vt:i4>
      </vt:variant>
    </vt:vector>
  </HeadingPairs>
  <TitlesOfParts>
    <vt:vector size="26" baseType="lpstr">
      <vt:lpstr>Arial</vt:lpstr>
      <vt:lpstr>SimSun</vt:lpstr>
      <vt:lpstr>Wingdings</vt:lpstr>
      <vt:lpstr>Times New Roman</vt:lpstr>
      <vt:lpstr>Calibri</vt:lpstr>
      <vt:lpstr>Microsoft YaHei</vt:lpstr>
      <vt:lpstr>Arial Unicode MS</vt:lpstr>
      <vt:lpstr>Office Theme</vt:lpstr>
      <vt:lpstr>Supply Chain Management</vt:lpstr>
      <vt:lpstr>Processes of supply chain management</vt:lpstr>
      <vt:lpstr>PowerPoint 演示文稿</vt:lpstr>
      <vt:lpstr>Business processes</vt:lpstr>
      <vt:lpstr>1. Supply Chain Planning </vt:lpstr>
      <vt:lpstr>Supply chain planning involves the following aspects. </vt:lpstr>
      <vt:lpstr>PowerPoint 演示文稿</vt:lpstr>
      <vt:lpstr>2. Supply chain execution </vt:lpstr>
      <vt:lpstr>Supply chain execution involves the following. </vt:lpstr>
      <vt:lpstr>PowerPoint 演示文稿</vt:lpstr>
      <vt:lpstr>3. Supply Chain Collaboration: </vt:lpstr>
      <vt:lpstr>PowerPoint 演示文稿</vt:lpstr>
      <vt:lpstr>PowerPoint 演示文稿</vt:lpstr>
      <vt:lpstr>Importance of supply chain in e-commerce </vt:lpstr>
      <vt:lpstr>Types of supply chain management system</vt:lpstr>
      <vt:lpstr>1. Public B2B Exchange </vt:lpstr>
      <vt:lpstr>2. Private supply chain management systems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Supply Chain Management</dc:title>
  <dc:creator>user</dc:creator>
  <cp:lastModifiedBy>user</cp:lastModifiedBy>
  <cp:revision>13</cp:revision>
  <dcterms:created xsi:type="dcterms:W3CDTF">2020-07-29T02:43:00Z</dcterms:created>
  <dcterms:modified xsi:type="dcterms:W3CDTF">2024-08-31T08:54:59Z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6D7C6FD2E26F471FBB152740164A67EF_12</vt:lpwstr>
  </property>
  <property fmtid="{D5CDD505-2E9C-101B-9397-08002B2CF9AE}" pid="3" name="KSOProductBuildVer">
    <vt:lpwstr>1033-12.2.0.17562</vt:lpwstr>
  </property>
</Properties>
</file>